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8"/>
  </p:notesMasterIdLst>
  <p:sldIdLst>
    <p:sldId id="256" r:id="rId5"/>
    <p:sldId id="269" r:id="rId6"/>
    <p:sldId id="270" r:id="rId7"/>
    <p:sldId id="272" r:id="rId8"/>
    <p:sldId id="274" r:id="rId9"/>
    <p:sldId id="371" r:id="rId10"/>
    <p:sldId id="372" r:id="rId11"/>
    <p:sldId id="405" r:id="rId12"/>
    <p:sldId id="279" r:id="rId13"/>
    <p:sldId id="293" r:id="rId14"/>
    <p:sldId id="379" r:id="rId15"/>
    <p:sldId id="375" r:id="rId16"/>
    <p:sldId id="376" r:id="rId17"/>
    <p:sldId id="280" r:id="rId18"/>
    <p:sldId id="380" r:id="rId19"/>
    <p:sldId id="395" r:id="rId20"/>
    <p:sldId id="339" r:id="rId21"/>
    <p:sldId id="409" r:id="rId22"/>
    <p:sldId id="381" r:id="rId23"/>
    <p:sldId id="341" r:id="rId24"/>
    <p:sldId id="344" r:id="rId25"/>
    <p:sldId id="348" r:id="rId26"/>
    <p:sldId id="384" r:id="rId27"/>
    <p:sldId id="357" r:id="rId28"/>
    <p:sldId id="385" r:id="rId29"/>
    <p:sldId id="396" r:id="rId30"/>
    <p:sldId id="400" r:id="rId31"/>
    <p:sldId id="401" r:id="rId32"/>
    <p:sldId id="358" r:id="rId33"/>
    <p:sldId id="402" r:id="rId34"/>
    <p:sldId id="406" r:id="rId35"/>
    <p:sldId id="392" r:id="rId36"/>
    <p:sldId id="393" r:id="rId37"/>
    <p:sldId id="403" r:id="rId38"/>
    <p:sldId id="387" r:id="rId39"/>
    <p:sldId id="388" r:id="rId40"/>
    <p:sldId id="389" r:id="rId41"/>
    <p:sldId id="391" r:id="rId42"/>
    <p:sldId id="407" r:id="rId43"/>
    <p:sldId id="404" r:id="rId44"/>
    <p:sldId id="386" r:id="rId45"/>
    <p:sldId id="296" r:id="rId46"/>
    <p:sldId id="29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leur Mulgrew" initials="FM" lastIdx="14" clrIdx="0"/>
  <p:cmAuthor id="2" name="Kerri Spooner" initials="KS" lastIdx="3" clrIdx="1">
    <p:extLst>
      <p:ext uri="{19B8F6BF-5375-455C-9EA6-DF929625EA0E}">
        <p15:presenceInfo xmlns:p15="http://schemas.microsoft.com/office/powerpoint/2012/main" userId="S::kspooner@aut.ac.nz::717fd8bb-8a07-40bb-8ed6-a50fc1f000e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92" autoAdjust="0"/>
    <p:restoredTop sz="86198" autoAdjust="0"/>
  </p:normalViewPr>
  <p:slideViewPr>
    <p:cSldViewPr snapToGrid="0">
      <p:cViewPr varScale="1">
        <p:scale>
          <a:sx n="63" d="100"/>
          <a:sy n="63" d="100"/>
        </p:scale>
        <p:origin x="45" y="7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C60740-A564-4761-ACA7-281DC2C3FE5C}" type="datetimeFigureOut">
              <a:rPr lang="en-NZ" smtClean="0"/>
              <a:t>13/11/2019</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DDEE84-20A0-455B-876F-B26E48AC290B}" type="slidenum">
              <a:rPr lang="en-NZ" smtClean="0"/>
              <a:t>‹#›</a:t>
            </a:fld>
            <a:endParaRPr lang="en-NZ"/>
          </a:p>
        </p:txBody>
      </p:sp>
    </p:spTree>
    <p:extLst>
      <p:ext uri="{BB962C8B-B14F-4D97-AF65-F5344CB8AC3E}">
        <p14:creationId xmlns:p14="http://schemas.microsoft.com/office/powerpoint/2010/main" val="1751373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auckland.ac.nz/en/engineering/about-the-faculty/engineering-science/new-zealand-engineering-science-competition.htm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aocmm.org/"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aocmm.org/competition"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err="1"/>
              <a:t>Teenaa</a:t>
            </a:r>
            <a:r>
              <a:rPr lang="en-NZ"/>
              <a:t> </a:t>
            </a:r>
            <a:r>
              <a:rPr lang="en-NZ" err="1"/>
              <a:t>koutou</a:t>
            </a:r>
            <a:r>
              <a:rPr lang="en-NZ"/>
              <a:t>, </a:t>
            </a:r>
            <a:r>
              <a:rPr lang="en-NZ" err="1"/>
              <a:t>Teenaa</a:t>
            </a:r>
            <a:r>
              <a:rPr lang="en-NZ"/>
              <a:t> </a:t>
            </a:r>
            <a:r>
              <a:rPr lang="en-NZ" err="1"/>
              <a:t>koutou</a:t>
            </a:r>
            <a:r>
              <a:rPr lang="en-NZ"/>
              <a:t>, </a:t>
            </a:r>
            <a:r>
              <a:rPr lang="en-NZ" err="1"/>
              <a:t>Teenaa</a:t>
            </a:r>
            <a:r>
              <a:rPr lang="en-NZ"/>
              <a:t> </a:t>
            </a:r>
            <a:r>
              <a:rPr lang="en-NZ" err="1"/>
              <a:t>koutou</a:t>
            </a:r>
            <a:r>
              <a:rPr lang="en-NZ"/>
              <a:t>, </a:t>
            </a:r>
            <a:r>
              <a:rPr lang="en-NZ" err="1"/>
              <a:t>katoa</a:t>
            </a:r>
            <a:endParaRPr lang="en-NZ"/>
          </a:p>
          <a:p>
            <a:r>
              <a:rPr lang="en-NZ"/>
              <a:t>Nga mihi </a:t>
            </a:r>
            <a:r>
              <a:rPr lang="en-NZ" err="1"/>
              <a:t>nui</a:t>
            </a:r>
            <a:r>
              <a:rPr lang="en-NZ"/>
              <a:t> </a:t>
            </a:r>
            <a:r>
              <a:rPr lang="en-NZ" err="1"/>
              <a:t>kia</a:t>
            </a:r>
            <a:r>
              <a:rPr lang="en-NZ"/>
              <a:t> a </a:t>
            </a:r>
            <a:r>
              <a:rPr lang="en-NZ" err="1"/>
              <a:t>koutou</a:t>
            </a:r>
            <a:r>
              <a:rPr lang="en-NZ"/>
              <a:t> </a:t>
            </a:r>
            <a:r>
              <a:rPr lang="en-NZ" err="1"/>
              <a:t>katoa</a:t>
            </a:r>
            <a:endParaRPr lang="en-NZ"/>
          </a:p>
          <a:p>
            <a:r>
              <a:rPr lang="en-NZ"/>
              <a:t>Greetings to everyone here, warm greeting to you all</a:t>
            </a:r>
          </a:p>
          <a:p>
            <a:endParaRPr lang="en-NZ"/>
          </a:p>
        </p:txBody>
      </p:sp>
      <p:sp>
        <p:nvSpPr>
          <p:cNvPr id="4" name="Slide Number Placeholder 3"/>
          <p:cNvSpPr>
            <a:spLocks noGrp="1"/>
          </p:cNvSpPr>
          <p:nvPr>
            <p:ph type="sldNum" sz="quarter" idx="5"/>
          </p:nvPr>
        </p:nvSpPr>
        <p:spPr/>
        <p:txBody>
          <a:bodyPr/>
          <a:lstStyle/>
          <a:p>
            <a:fld id="{5CDDEE84-20A0-455B-876F-B26E48AC290B}" type="slidenum">
              <a:rPr lang="en-NZ" smtClean="0"/>
              <a:t>1</a:t>
            </a:fld>
            <a:endParaRPr lang="en-NZ"/>
          </a:p>
        </p:txBody>
      </p:sp>
    </p:spTree>
    <p:extLst>
      <p:ext uri="{BB962C8B-B14F-4D97-AF65-F5344CB8AC3E}">
        <p14:creationId xmlns:p14="http://schemas.microsoft.com/office/powerpoint/2010/main" val="2286113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dirty="0"/>
              <a:t>“New Zealand Engineering Science Competition”</a:t>
            </a:r>
          </a:p>
          <a:p>
            <a:pPr marL="0" indent="0">
              <a:buNone/>
            </a:pPr>
            <a:r>
              <a:rPr lang="en-NZ" sz="1200" dirty="0">
                <a:hlinkClick r:id="rId3"/>
              </a:rPr>
              <a:t>https://www.auckland.ac.nz/en/engineering/about-the-faculty/engineering-science/new-zealand-engineering-science-competition.html</a:t>
            </a:r>
            <a:endParaRPr lang="en-NZ" sz="1200" dirty="0"/>
          </a:p>
          <a:p>
            <a:pPr marL="0" indent="0">
              <a:buNone/>
            </a:pPr>
            <a:r>
              <a:rPr lang="en-NZ" sz="1200" dirty="0"/>
              <a:t>(Year 12 or 13 Maths or Science, get together with a team of 3-4 people from the same school.  Occurs over one day)</a:t>
            </a:r>
          </a:p>
          <a:p>
            <a:pPr marL="0" indent="0">
              <a:buNone/>
            </a:pPr>
            <a:endParaRPr lang="en-NZ" sz="1200" dirty="0"/>
          </a:p>
          <a:p>
            <a:pPr marL="0" indent="0">
              <a:buNone/>
            </a:pPr>
            <a:r>
              <a:rPr lang="en-NZ" sz="1200" dirty="0"/>
              <a:t>IMMC Manurewa entry – factors are water, land, food. Used food to be limiting factor. Need to find efficient ethical solutions for food production that re have low resourcing demands</a:t>
            </a:r>
          </a:p>
          <a:p>
            <a:endParaRPr lang="en-NZ" dirty="0"/>
          </a:p>
        </p:txBody>
      </p:sp>
      <p:sp>
        <p:nvSpPr>
          <p:cNvPr id="4" name="Slide Number Placeholder 3"/>
          <p:cNvSpPr>
            <a:spLocks noGrp="1"/>
          </p:cNvSpPr>
          <p:nvPr>
            <p:ph type="sldNum" sz="quarter" idx="5"/>
          </p:nvPr>
        </p:nvSpPr>
        <p:spPr/>
        <p:txBody>
          <a:bodyPr/>
          <a:lstStyle/>
          <a:p>
            <a:fld id="{5CDDEE84-20A0-455B-876F-B26E48AC290B}" type="slidenum">
              <a:rPr lang="en-NZ" smtClean="0"/>
              <a:t>17</a:t>
            </a:fld>
            <a:endParaRPr lang="en-NZ"/>
          </a:p>
        </p:txBody>
      </p:sp>
    </p:spTree>
    <p:extLst>
      <p:ext uri="{BB962C8B-B14F-4D97-AF65-F5344CB8AC3E}">
        <p14:creationId xmlns:p14="http://schemas.microsoft.com/office/powerpoint/2010/main" val="1717327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5CDDEE84-20A0-455B-876F-B26E48AC290B}" type="slidenum">
              <a:rPr lang="en-NZ" smtClean="0"/>
              <a:t>19</a:t>
            </a:fld>
            <a:endParaRPr lang="en-NZ"/>
          </a:p>
        </p:txBody>
      </p:sp>
    </p:spTree>
    <p:extLst>
      <p:ext uri="{BB962C8B-B14F-4D97-AF65-F5344CB8AC3E}">
        <p14:creationId xmlns:p14="http://schemas.microsoft.com/office/powerpoint/2010/main" val="2679480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NZ" dirty="0"/>
              <a:t>Average year 12 students</a:t>
            </a:r>
          </a:p>
          <a:p>
            <a:pPr marL="0" indent="0">
              <a:buNone/>
            </a:pPr>
            <a:r>
              <a:rPr lang="en-NZ" dirty="0"/>
              <a:t>Looked at behaviours of real world modelling team</a:t>
            </a:r>
          </a:p>
          <a:p>
            <a:pPr marL="0" indent="0">
              <a:buNone/>
            </a:pPr>
            <a:r>
              <a:rPr lang="en-NZ" dirty="0"/>
              <a:t>Transposed these into what they could look like for a 16 or 17 year old school student</a:t>
            </a:r>
          </a:p>
          <a:p>
            <a:pPr marL="0" indent="0">
              <a:buNone/>
            </a:pPr>
            <a:r>
              <a:rPr lang="en-NZ" i="1" dirty="0"/>
              <a:t>Here are the behaviours (headings only)</a:t>
            </a:r>
            <a:endParaRPr lang="en-NZ" dirty="0"/>
          </a:p>
          <a:p>
            <a:pPr marL="0" indent="0">
              <a:buNone/>
            </a:pPr>
            <a:r>
              <a:rPr lang="en-NZ" dirty="0"/>
              <a:t>Using these as  the base,  students and myself worked through 3 activities</a:t>
            </a:r>
          </a:p>
          <a:p>
            <a:pPr marL="0" indent="0">
              <a:buNone/>
            </a:pPr>
            <a:endParaRPr lang="en-NZ" dirty="0"/>
          </a:p>
          <a:p>
            <a:pPr marL="0" indent="0">
              <a:buNone/>
            </a:pPr>
            <a:r>
              <a:rPr lang="en-NZ" dirty="0"/>
              <a:t> </a:t>
            </a:r>
            <a:r>
              <a:rPr lang="en-NZ" dirty="0" err="1"/>
              <a:t>Supprted</a:t>
            </a:r>
            <a:r>
              <a:rPr lang="en-NZ" dirty="0"/>
              <a:t> by </a:t>
            </a:r>
            <a:r>
              <a:rPr lang="en-NZ" dirty="0" err="1"/>
              <a:t>Maab</a:t>
            </a:r>
            <a:r>
              <a:rPr lang="en-NZ" dirty="0"/>
              <a:t> 2006 </a:t>
            </a:r>
          </a:p>
          <a:p>
            <a:endParaRPr lang="en-NZ" dirty="0"/>
          </a:p>
        </p:txBody>
      </p:sp>
      <p:sp>
        <p:nvSpPr>
          <p:cNvPr id="4" name="Slide Number Placeholder 3"/>
          <p:cNvSpPr>
            <a:spLocks noGrp="1"/>
          </p:cNvSpPr>
          <p:nvPr>
            <p:ph type="sldNum" sz="quarter" idx="5"/>
          </p:nvPr>
        </p:nvSpPr>
        <p:spPr/>
        <p:txBody>
          <a:bodyPr/>
          <a:lstStyle/>
          <a:p>
            <a:fld id="{5CDDEE84-20A0-455B-876F-B26E48AC290B}" type="slidenum">
              <a:rPr lang="en-NZ" smtClean="0"/>
              <a:t>20</a:t>
            </a:fld>
            <a:endParaRPr lang="en-NZ"/>
          </a:p>
        </p:txBody>
      </p:sp>
    </p:spTree>
    <p:extLst>
      <p:ext uri="{BB962C8B-B14F-4D97-AF65-F5344CB8AC3E}">
        <p14:creationId xmlns:p14="http://schemas.microsoft.com/office/powerpoint/2010/main" val="911952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NZ" dirty="0"/>
              <a:t>Compulsory part of the curriculum  and part of intermediate school graduation.</a:t>
            </a:r>
          </a:p>
          <a:p>
            <a:pPr marL="0" indent="0">
              <a:buNone/>
            </a:pPr>
            <a:r>
              <a:rPr lang="en-NZ" b="1" dirty="0"/>
              <a:t>Mathematical modelling is one of the six general mathematics standards</a:t>
            </a:r>
            <a:r>
              <a:rPr lang="en-NZ" dirty="0"/>
              <a:t>.</a:t>
            </a:r>
          </a:p>
          <a:p>
            <a:pPr marL="0" indent="0">
              <a:buNone/>
            </a:pPr>
            <a:r>
              <a:rPr lang="en-NZ" dirty="0"/>
              <a:t>“Students are to acquire the ability to translate between reality and mathematics in both directions” (</a:t>
            </a:r>
            <a:r>
              <a:rPr lang="en-NZ" dirty="0" err="1"/>
              <a:t>Greefrath</a:t>
            </a:r>
            <a:r>
              <a:rPr lang="en-NZ" dirty="0"/>
              <a:t> &amp; </a:t>
            </a:r>
            <a:r>
              <a:rPr lang="en-NZ" dirty="0" err="1"/>
              <a:t>Vorholter</a:t>
            </a:r>
            <a:r>
              <a:rPr lang="en-NZ" dirty="0"/>
              <a:t> 2016). </a:t>
            </a:r>
          </a:p>
          <a:p>
            <a:pPr marL="0" indent="0">
              <a:buNone/>
            </a:pPr>
            <a:r>
              <a:rPr lang="en-NZ" dirty="0"/>
              <a:t>Modelling refers to entire process and is described as a competency.</a:t>
            </a:r>
          </a:p>
          <a:p>
            <a:pPr marL="0" indent="0">
              <a:buNone/>
            </a:pPr>
            <a:r>
              <a:rPr lang="en-NZ" dirty="0"/>
              <a:t>How did this happen? Based on the </a:t>
            </a:r>
            <a:r>
              <a:rPr lang="en-NZ" b="1" dirty="0"/>
              <a:t>results for the modelling mathematically competency defined in the Danish KOM </a:t>
            </a:r>
            <a:r>
              <a:rPr lang="en-NZ" dirty="0"/>
              <a:t>(Competencies and Learning of Mathematics) project (</a:t>
            </a:r>
            <a:r>
              <a:rPr lang="en-NZ" dirty="0" err="1"/>
              <a:t>Niss</a:t>
            </a:r>
            <a:r>
              <a:rPr lang="en-NZ" dirty="0"/>
              <a:t> 2003) </a:t>
            </a:r>
            <a:r>
              <a:rPr lang="en-NZ" b="1" dirty="0"/>
              <a:t>and results from international comparative studies </a:t>
            </a:r>
            <a:r>
              <a:rPr lang="en-NZ" dirty="0"/>
              <a:t>(</a:t>
            </a:r>
            <a:r>
              <a:rPr lang="en-NZ" dirty="0" err="1"/>
              <a:t>Greefrath</a:t>
            </a:r>
            <a:r>
              <a:rPr lang="en-NZ" dirty="0"/>
              <a:t> &amp; </a:t>
            </a:r>
            <a:r>
              <a:rPr lang="en-NZ" dirty="0" err="1"/>
              <a:t>Vorholter</a:t>
            </a:r>
            <a:r>
              <a:rPr lang="en-NZ" dirty="0"/>
              <a:t> 2016). The KOM project defined modelling mathematically </a:t>
            </a:r>
            <a:r>
              <a:rPr lang="en-NZ" b="1" dirty="0"/>
              <a:t>as “analysing and building models</a:t>
            </a:r>
            <a:r>
              <a:rPr lang="en-NZ" dirty="0"/>
              <a:t>” (</a:t>
            </a:r>
            <a:r>
              <a:rPr lang="en-NZ" dirty="0" err="1"/>
              <a:t>Niss</a:t>
            </a:r>
            <a:r>
              <a:rPr lang="en-NZ" dirty="0"/>
              <a:t> 2003, p 7) and was defined </a:t>
            </a:r>
            <a:r>
              <a:rPr lang="en-NZ" b="1" dirty="0"/>
              <a:t>through consultation with a committee made up of mathematics teachers, mathematics education researchers, mathematicians and a small number of non-mathematics people</a:t>
            </a:r>
            <a:r>
              <a:rPr lang="en-NZ" dirty="0"/>
              <a:t>.</a:t>
            </a:r>
          </a:p>
          <a:p>
            <a:pPr marL="0" indent="0">
              <a:buNone/>
            </a:pPr>
            <a:r>
              <a:rPr lang="en-NZ" dirty="0"/>
              <a:t>Modelling competency is to be able to </a:t>
            </a:r>
            <a:r>
              <a:rPr lang="en-NZ" dirty="0" err="1"/>
              <a:t>autonomsly</a:t>
            </a:r>
            <a:r>
              <a:rPr lang="en-NZ" dirty="0"/>
              <a:t> and insightfully carry out the all aspects of the modelling process in a certain context.</a:t>
            </a:r>
          </a:p>
          <a:p>
            <a:endParaRPr lang="en-NZ" dirty="0"/>
          </a:p>
        </p:txBody>
      </p:sp>
      <p:sp>
        <p:nvSpPr>
          <p:cNvPr id="4" name="Slide Number Placeholder 3"/>
          <p:cNvSpPr>
            <a:spLocks noGrp="1"/>
          </p:cNvSpPr>
          <p:nvPr>
            <p:ph type="sldNum" sz="quarter" idx="5"/>
          </p:nvPr>
        </p:nvSpPr>
        <p:spPr/>
        <p:txBody>
          <a:bodyPr/>
          <a:lstStyle/>
          <a:p>
            <a:fld id="{5CDDEE84-20A0-455B-876F-B26E48AC290B}" type="slidenum">
              <a:rPr lang="en-NZ" smtClean="0"/>
              <a:t>22</a:t>
            </a:fld>
            <a:endParaRPr lang="en-NZ"/>
          </a:p>
        </p:txBody>
      </p:sp>
    </p:spTree>
    <p:extLst>
      <p:ext uri="{BB962C8B-B14F-4D97-AF65-F5344CB8AC3E}">
        <p14:creationId xmlns:p14="http://schemas.microsoft.com/office/powerpoint/2010/main" val="330007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Students choose from a selection of problems then placed in group with similar interest to work through the process and develop a model.</a:t>
            </a:r>
          </a:p>
          <a:p>
            <a:endParaRPr lang="en-NZ" dirty="0"/>
          </a:p>
        </p:txBody>
      </p:sp>
      <p:sp>
        <p:nvSpPr>
          <p:cNvPr id="4" name="Slide Number Placeholder 3"/>
          <p:cNvSpPr>
            <a:spLocks noGrp="1"/>
          </p:cNvSpPr>
          <p:nvPr>
            <p:ph type="sldNum" sz="quarter" idx="5"/>
          </p:nvPr>
        </p:nvSpPr>
        <p:spPr/>
        <p:txBody>
          <a:bodyPr/>
          <a:lstStyle/>
          <a:p>
            <a:fld id="{5CDDEE84-20A0-455B-876F-B26E48AC290B}" type="slidenum">
              <a:rPr lang="en-NZ" smtClean="0"/>
              <a:t>24</a:t>
            </a:fld>
            <a:endParaRPr lang="en-NZ"/>
          </a:p>
        </p:txBody>
      </p:sp>
    </p:spTree>
    <p:extLst>
      <p:ext uri="{BB962C8B-B14F-4D97-AF65-F5344CB8AC3E}">
        <p14:creationId xmlns:p14="http://schemas.microsoft.com/office/powerpoint/2010/main" val="716706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2010 CCSS modelling became a standard of mathematical practice – full page discussing and defining modelling. Simple examples such as</a:t>
            </a:r>
            <a:r>
              <a:rPr lang="en-NZ" sz="1200" b="0" i="0" kern="1200" dirty="0">
                <a:solidFill>
                  <a:schemeClr val="tx1"/>
                </a:solidFill>
                <a:effectLst/>
                <a:latin typeface="+mn-lt"/>
                <a:ea typeface="+mn-ea"/>
                <a:cs typeface="+mn-cs"/>
              </a:rPr>
              <a:t> writing total cost of  bag of oranges as a product of unit price/orange and number bought</a:t>
            </a:r>
            <a:r>
              <a:rPr lang="en-NZ" dirty="0"/>
              <a:t> to more complicated ones such as </a:t>
            </a:r>
            <a:r>
              <a:rPr lang="en-NZ" sz="1200" b="0" i="0" kern="1200" dirty="0">
                <a:solidFill>
                  <a:schemeClr val="tx1"/>
                </a:solidFill>
                <a:effectLst/>
                <a:latin typeface="+mn-lt"/>
                <a:ea typeface="+mn-ea"/>
                <a:cs typeface="+mn-cs"/>
              </a:rPr>
              <a:t>Estimating how much water and food is needed for emergency relief in a devastated city of 2 million people</a:t>
            </a:r>
            <a:r>
              <a:rPr lang="en-NZ" dirty="0"/>
              <a:t> .</a:t>
            </a:r>
          </a:p>
          <a:p>
            <a:r>
              <a:rPr lang="en-NZ" dirty="0"/>
              <a:t> Stresses modelling is a process that involves  choices. (And don’t always have  complete information when solving real world problems)</a:t>
            </a:r>
          </a:p>
          <a:p>
            <a:r>
              <a:rPr lang="en-NZ" dirty="0"/>
              <a:t>Supportive resources have been developed by Society for Industrial and Applied Mathematics (SIAM) and NCTM curriculum advisers to help with this implementation (Hernández, Levy, Felton-Koestler, and </a:t>
            </a:r>
            <a:r>
              <a:rPr lang="en-NZ" dirty="0" err="1"/>
              <a:t>Zbiek</a:t>
            </a:r>
            <a:r>
              <a:rPr lang="en-NZ" dirty="0"/>
              <a:t> 2017). </a:t>
            </a:r>
          </a:p>
        </p:txBody>
      </p:sp>
      <p:sp>
        <p:nvSpPr>
          <p:cNvPr id="4" name="Slide Number Placeholder 3"/>
          <p:cNvSpPr>
            <a:spLocks noGrp="1"/>
          </p:cNvSpPr>
          <p:nvPr>
            <p:ph type="sldNum" sz="quarter" idx="5"/>
          </p:nvPr>
        </p:nvSpPr>
        <p:spPr/>
        <p:txBody>
          <a:bodyPr/>
          <a:lstStyle/>
          <a:p>
            <a:fld id="{5CDDEE84-20A0-455B-876F-B26E48AC290B}" type="slidenum">
              <a:rPr lang="en-NZ" smtClean="0"/>
              <a:t>25</a:t>
            </a:fld>
            <a:endParaRPr lang="en-NZ"/>
          </a:p>
        </p:txBody>
      </p:sp>
    </p:spTree>
    <p:extLst>
      <p:ext uri="{BB962C8B-B14F-4D97-AF65-F5344CB8AC3E}">
        <p14:creationId xmlns:p14="http://schemas.microsoft.com/office/powerpoint/2010/main" val="12128665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5CDDEE84-20A0-455B-876F-B26E48AC290B}" type="slidenum">
              <a:rPr lang="en-NZ" smtClean="0"/>
              <a:t>29</a:t>
            </a:fld>
            <a:endParaRPr lang="en-NZ"/>
          </a:p>
        </p:txBody>
      </p:sp>
    </p:spTree>
    <p:extLst>
      <p:ext uri="{BB962C8B-B14F-4D97-AF65-F5344CB8AC3E}">
        <p14:creationId xmlns:p14="http://schemas.microsoft.com/office/powerpoint/2010/main" val="32761863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hlinkClick r:id="rId3"/>
              </a:rPr>
              <a:t>https://aocmm.org/</a:t>
            </a:r>
            <a:endParaRPr lang="en-NZ" dirty="0"/>
          </a:p>
          <a:p>
            <a:pPr marL="0" indent="0">
              <a:buNone/>
            </a:pPr>
            <a:r>
              <a:rPr lang="en-NZ" dirty="0"/>
              <a:t>Association of computational and mathematical modelling</a:t>
            </a:r>
          </a:p>
          <a:p>
            <a:pPr marL="0" indent="0">
              <a:buNone/>
            </a:pPr>
            <a:r>
              <a:rPr lang="en-NZ" dirty="0"/>
              <a:t>Competition </a:t>
            </a:r>
            <a:r>
              <a:rPr lang="en-NZ" dirty="0">
                <a:hlinkClick r:id="rId4"/>
              </a:rPr>
              <a:t>https://aocmm.org/competition</a:t>
            </a:r>
            <a:r>
              <a:rPr lang="en-NZ" dirty="0"/>
              <a:t> Feb 2020</a:t>
            </a:r>
          </a:p>
          <a:p>
            <a:pPr marL="0" indent="0">
              <a:buNone/>
            </a:pPr>
            <a:r>
              <a:rPr lang="en-NZ" dirty="0"/>
              <a:t>2018 problem “As one of the largest news and social networking website, Twitter is full of various news and information, real or fake. During the election, a fake news writer posts that Pope Francis supports Donald Trump. The news spread at an incredibly fast rate until 3 days later, a fact-checking website posts on Twitter saying that no proof shows that Pope Francis is related to Donald Trump. How long does it take to inform majority (90%) of Twitter users who have seen the fake news that it is actually a fake news?”</a:t>
            </a:r>
          </a:p>
          <a:p>
            <a:endParaRPr lang="en-NZ" dirty="0"/>
          </a:p>
        </p:txBody>
      </p:sp>
      <p:sp>
        <p:nvSpPr>
          <p:cNvPr id="4" name="Slide Number Placeholder 3"/>
          <p:cNvSpPr>
            <a:spLocks noGrp="1"/>
          </p:cNvSpPr>
          <p:nvPr>
            <p:ph type="sldNum" sz="quarter" idx="5"/>
          </p:nvPr>
        </p:nvSpPr>
        <p:spPr/>
        <p:txBody>
          <a:bodyPr/>
          <a:lstStyle/>
          <a:p>
            <a:fld id="{5CDDEE84-20A0-455B-876F-B26E48AC290B}" type="slidenum">
              <a:rPr lang="en-NZ" smtClean="0"/>
              <a:t>30</a:t>
            </a:fld>
            <a:endParaRPr lang="en-NZ"/>
          </a:p>
        </p:txBody>
      </p:sp>
    </p:spTree>
    <p:extLst>
      <p:ext uri="{BB962C8B-B14F-4D97-AF65-F5344CB8AC3E}">
        <p14:creationId xmlns:p14="http://schemas.microsoft.com/office/powerpoint/2010/main" val="5918988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5CDDEE84-20A0-455B-876F-B26E48AC290B}" type="slidenum">
              <a:rPr lang="en-NZ" smtClean="0"/>
              <a:t>32</a:t>
            </a:fld>
            <a:endParaRPr lang="en-NZ"/>
          </a:p>
        </p:txBody>
      </p:sp>
    </p:spTree>
    <p:extLst>
      <p:ext uri="{BB962C8B-B14F-4D97-AF65-F5344CB8AC3E}">
        <p14:creationId xmlns:p14="http://schemas.microsoft.com/office/powerpoint/2010/main" val="40246847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Focus on the modelling process with utilising maths already learnt or new maths applied as a by product.</a:t>
            </a:r>
          </a:p>
          <a:p>
            <a:endParaRPr lang="en-NZ" dirty="0"/>
          </a:p>
        </p:txBody>
      </p:sp>
      <p:sp>
        <p:nvSpPr>
          <p:cNvPr id="4" name="Slide Number Placeholder 3"/>
          <p:cNvSpPr>
            <a:spLocks noGrp="1"/>
          </p:cNvSpPr>
          <p:nvPr>
            <p:ph type="sldNum" sz="quarter" idx="5"/>
          </p:nvPr>
        </p:nvSpPr>
        <p:spPr/>
        <p:txBody>
          <a:bodyPr/>
          <a:lstStyle/>
          <a:p>
            <a:fld id="{5CDDEE84-20A0-455B-876F-B26E48AC290B}" type="slidenum">
              <a:rPr lang="en-NZ" smtClean="0"/>
              <a:t>36</a:t>
            </a:fld>
            <a:endParaRPr lang="en-NZ"/>
          </a:p>
        </p:txBody>
      </p:sp>
    </p:spTree>
    <p:extLst>
      <p:ext uri="{BB962C8B-B14F-4D97-AF65-F5344CB8AC3E}">
        <p14:creationId xmlns:p14="http://schemas.microsoft.com/office/powerpoint/2010/main" val="3182786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5CDDEE84-20A0-455B-876F-B26E48AC290B}" type="slidenum">
              <a:rPr lang="en-NZ" smtClean="0"/>
              <a:t>4</a:t>
            </a:fld>
            <a:endParaRPr lang="en-NZ"/>
          </a:p>
        </p:txBody>
      </p:sp>
    </p:spTree>
    <p:extLst>
      <p:ext uri="{BB962C8B-B14F-4D97-AF65-F5344CB8AC3E}">
        <p14:creationId xmlns:p14="http://schemas.microsoft.com/office/powerpoint/2010/main" val="37035587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Focus first on the mathematics of the model and then  on the process</a:t>
            </a:r>
          </a:p>
          <a:p>
            <a:endParaRPr lang="en-NZ" dirty="0"/>
          </a:p>
        </p:txBody>
      </p:sp>
      <p:sp>
        <p:nvSpPr>
          <p:cNvPr id="4" name="Slide Number Placeholder 3"/>
          <p:cNvSpPr>
            <a:spLocks noGrp="1"/>
          </p:cNvSpPr>
          <p:nvPr>
            <p:ph type="sldNum" sz="quarter" idx="5"/>
          </p:nvPr>
        </p:nvSpPr>
        <p:spPr/>
        <p:txBody>
          <a:bodyPr/>
          <a:lstStyle/>
          <a:p>
            <a:fld id="{5CDDEE84-20A0-455B-876F-B26E48AC290B}" type="slidenum">
              <a:rPr lang="en-NZ" smtClean="0"/>
              <a:t>37</a:t>
            </a:fld>
            <a:endParaRPr lang="en-NZ"/>
          </a:p>
        </p:txBody>
      </p:sp>
    </p:spTree>
    <p:extLst>
      <p:ext uri="{BB962C8B-B14F-4D97-AF65-F5344CB8AC3E}">
        <p14:creationId xmlns:p14="http://schemas.microsoft.com/office/powerpoint/2010/main" val="13020825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Strong conclusion</a:t>
            </a:r>
          </a:p>
        </p:txBody>
      </p:sp>
      <p:sp>
        <p:nvSpPr>
          <p:cNvPr id="4" name="Slide Number Placeholder 3"/>
          <p:cNvSpPr>
            <a:spLocks noGrp="1"/>
          </p:cNvSpPr>
          <p:nvPr>
            <p:ph type="sldNum" sz="quarter" idx="5"/>
          </p:nvPr>
        </p:nvSpPr>
        <p:spPr/>
        <p:txBody>
          <a:bodyPr/>
          <a:lstStyle/>
          <a:p>
            <a:fld id="{5CDDEE84-20A0-455B-876F-B26E48AC290B}" type="slidenum">
              <a:rPr lang="en-NZ" smtClean="0"/>
              <a:t>40</a:t>
            </a:fld>
            <a:endParaRPr lang="en-NZ"/>
          </a:p>
        </p:txBody>
      </p:sp>
    </p:spTree>
    <p:extLst>
      <p:ext uri="{BB962C8B-B14F-4D97-AF65-F5344CB8AC3E}">
        <p14:creationId xmlns:p14="http://schemas.microsoft.com/office/powerpoint/2010/main" val="2541650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Secondary – it is part of the curriculum</a:t>
            </a:r>
          </a:p>
          <a:p>
            <a:r>
              <a:rPr lang="en-NZ" dirty="0"/>
              <a:t>Tertiary – set seeds for being a mathematically equip citizen</a:t>
            </a:r>
          </a:p>
        </p:txBody>
      </p:sp>
      <p:sp>
        <p:nvSpPr>
          <p:cNvPr id="4" name="Slide Number Placeholder 3"/>
          <p:cNvSpPr>
            <a:spLocks noGrp="1"/>
          </p:cNvSpPr>
          <p:nvPr>
            <p:ph type="sldNum" sz="quarter" idx="5"/>
          </p:nvPr>
        </p:nvSpPr>
        <p:spPr/>
        <p:txBody>
          <a:bodyPr/>
          <a:lstStyle/>
          <a:p>
            <a:fld id="{5CDDEE84-20A0-455B-876F-B26E48AC290B}" type="slidenum">
              <a:rPr lang="en-NZ" smtClean="0"/>
              <a:t>41</a:t>
            </a:fld>
            <a:endParaRPr lang="en-NZ"/>
          </a:p>
        </p:txBody>
      </p:sp>
    </p:spTree>
    <p:extLst>
      <p:ext uri="{BB962C8B-B14F-4D97-AF65-F5344CB8AC3E}">
        <p14:creationId xmlns:p14="http://schemas.microsoft.com/office/powerpoint/2010/main" val="2678586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What is mathematical modelling?</a:t>
            </a:r>
          </a:p>
          <a:p>
            <a:r>
              <a:rPr lang="en-NZ" dirty="0"/>
              <a:t>Why teach modelling?</a:t>
            </a:r>
          </a:p>
          <a:p>
            <a:r>
              <a:rPr lang="en-NZ" dirty="0"/>
              <a:t>The state of art of modelling in New Zealand</a:t>
            </a:r>
          </a:p>
          <a:p>
            <a:r>
              <a:rPr lang="en-NZ" dirty="0"/>
              <a:t>What modelling is possible at secondary school?</a:t>
            </a:r>
          </a:p>
          <a:p>
            <a:r>
              <a:rPr lang="en-NZ" dirty="0"/>
              <a:t>Modelling at tertiary</a:t>
            </a:r>
          </a:p>
          <a:p>
            <a:r>
              <a:rPr lang="en-NZ" dirty="0"/>
              <a:t>Curriculum recommendations</a:t>
            </a:r>
          </a:p>
          <a:p>
            <a:endParaRPr lang="en-NZ" dirty="0"/>
          </a:p>
        </p:txBody>
      </p:sp>
      <p:sp>
        <p:nvSpPr>
          <p:cNvPr id="4" name="Slide Number Placeholder 3"/>
          <p:cNvSpPr>
            <a:spLocks noGrp="1"/>
          </p:cNvSpPr>
          <p:nvPr>
            <p:ph type="sldNum" sz="quarter" idx="5"/>
          </p:nvPr>
        </p:nvSpPr>
        <p:spPr/>
        <p:txBody>
          <a:bodyPr/>
          <a:lstStyle/>
          <a:p>
            <a:fld id="{5CDDEE84-20A0-455B-876F-B26E48AC290B}" type="slidenum">
              <a:rPr lang="en-NZ" smtClean="0"/>
              <a:t>8</a:t>
            </a:fld>
            <a:endParaRPr lang="en-NZ"/>
          </a:p>
        </p:txBody>
      </p:sp>
    </p:spTree>
    <p:extLst>
      <p:ext uri="{BB962C8B-B14F-4D97-AF65-F5344CB8AC3E}">
        <p14:creationId xmlns:p14="http://schemas.microsoft.com/office/powerpoint/2010/main" val="1433871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NZ" dirty="0"/>
              <a:t>Mathematical modelling is:</a:t>
            </a:r>
          </a:p>
          <a:p>
            <a:pPr marL="0" indent="0">
              <a:buNone/>
            </a:pPr>
            <a:r>
              <a:rPr lang="en-NZ" dirty="0"/>
              <a:t>the </a:t>
            </a:r>
            <a:r>
              <a:rPr lang="en-NZ" b="1" dirty="0"/>
              <a:t>process</a:t>
            </a:r>
            <a:r>
              <a:rPr lang="en-NZ" dirty="0"/>
              <a:t> by which we represent a situation in useful mathematical terms.</a:t>
            </a:r>
          </a:p>
          <a:p>
            <a:pPr marL="0" indent="0">
              <a:buNone/>
            </a:pPr>
            <a:r>
              <a:rPr lang="en-NZ" dirty="0"/>
              <a:t>how we use mathematics to make sense of the world”. (</a:t>
            </a:r>
            <a:r>
              <a:rPr lang="en-NZ" dirty="0" err="1"/>
              <a:t>Dym</a:t>
            </a:r>
            <a:r>
              <a:rPr lang="en-NZ" dirty="0"/>
              <a:t> 2004; Wake 1997).” </a:t>
            </a:r>
          </a:p>
          <a:p>
            <a:endParaRPr lang="en-NZ" dirty="0"/>
          </a:p>
        </p:txBody>
      </p:sp>
      <p:sp>
        <p:nvSpPr>
          <p:cNvPr id="4" name="Slide Number Placeholder 3"/>
          <p:cNvSpPr>
            <a:spLocks noGrp="1"/>
          </p:cNvSpPr>
          <p:nvPr>
            <p:ph type="sldNum" sz="quarter" idx="5"/>
          </p:nvPr>
        </p:nvSpPr>
        <p:spPr/>
        <p:txBody>
          <a:bodyPr/>
          <a:lstStyle/>
          <a:p>
            <a:fld id="{5CDDEE84-20A0-455B-876F-B26E48AC290B}" type="slidenum">
              <a:rPr lang="en-NZ" smtClean="0"/>
              <a:t>10</a:t>
            </a:fld>
            <a:endParaRPr lang="en-NZ"/>
          </a:p>
        </p:txBody>
      </p:sp>
    </p:spTree>
    <p:extLst>
      <p:ext uri="{BB962C8B-B14F-4D97-AF65-F5344CB8AC3E}">
        <p14:creationId xmlns:p14="http://schemas.microsoft.com/office/powerpoint/2010/main" val="371805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Simple example: </a:t>
            </a:r>
            <a:r>
              <a:rPr lang="en-NZ" sz="1200" b="0" i="0" u="none" strike="noStrike" kern="1200" baseline="0" dirty="0">
                <a:solidFill>
                  <a:schemeClr val="tx1"/>
                </a:solidFill>
                <a:latin typeface="+mn-lt"/>
                <a:ea typeface="+mn-ea"/>
                <a:cs typeface="+mn-cs"/>
              </a:rPr>
              <a:t>Measure the thickness of a sheet of </a:t>
            </a:r>
            <a:r>
              <a:rPr lang="en-NZ" sz="1200" b="0" i="0" u="none" strike="noStrike" kern="1200" baseline="0" dirty="0" err="1">
                <a:solidFill>
                  <a:schemeClr val="tx1"/>
                </a:solidFill>
                <a:latin typeface="+mn-lt"/>
                <a:ea typeface="+mn-ea"/>
                <a:cs typeface="+mn-cs"/>
              </a:rPr>
              <a:t>gladwrap</a:t>
            </a:r>
            <a:r>
              <a:rPr lang="en-NZ" sz="1200" b="0" i="0" u="none" strike="noStrike" kern="1200" baseline="0" dirty="0">
                <a:solidFill>
                  <a:schemeClr val="tx1"/>
                </a:solidFill>
                <a:latin typeface="+mn-lt"/>
                <a:ea typeface="+mn-ea"/>
                <a:cs typeface="+mn-cs"/>
              </a:rPr>
              <a:t> using a ruler. Or </a:t>
            </a:r>
            <a:r>
              <a:rPr lang="en-NZ" dirty="0"/>
              <a:t>DETERMINING THE THICKNESS OF ALUMINUM FOIL</a:t>
            </a:r>
          </a:p>
        </p:txBody>
      </p:sp>
      <p:sp>
        <p:nvSpPr>
          <p:cNvPr id="4" name="Slide Number Placeholder 3"/>
          <p:cNvSpPr>
            <a:spLocks noGrp="1"/>
          </p:cNvSpPr>
          <p:nvPr>
            <p:ph type="sldNum" sz="quarter" idx="5"/>
          </p:nvPr>
        </p:nvSpPr>
        <p:spPr/>
        <p:txBody>
          <a:bodyPr/>
          <a:lstStyle/>
          <a:p>
            <a:fld id="{5CDDEE84-20A0-455B-876F-B26E48AC290B}" type="slidenum">
              <a:rPr lang="en-NZ" smtClean="0"/>
              <a:t>11</a:t>
            </a:fld>
            <a:endParaRPr lang="en-NZ"/>
          </a:p>
        </p:txBody>
      </p:sp>
    </p:spTree>
    <p:extLst>
      <p:ext uri="{BB962C8B-B14F-4D97-AF65-F5344CB8AC3E}">
        <p14:creationId xmlns:p14="http://schemas.microsoft.com/office/powerpoint/2010/main" val="4107172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Black-Scholes model used to determine fair buying and selling prices on stock market</a:t>
            </a:r>
            <a:endParaRPr lang="en-NZ" sz="1200" dirty="0"/>
          </a:p>
        </p:txBody>
      </p:sp>
      <p:sp>
        <p:nvSpPr>
          <p:cNvPr id="4" name="Slide Number Placeholder 3"/>
          <p:cNvSpPr>
            <a:spLocks noGrp="1"/>
          </p:cNvSpPr>
          <p:nvPr>
            <p:ph type="sldNum" sz="quarter" idx="5"/>
          </p:nvPr>
        </p:nvSpPr>
        <p:spPr/>
        <p:txBody>
          <a:bodyPr/>
          <a:lstStyle/>
          <a:p>
            <a:fld id="{5CDDEE84-20A0-455B-876F-B26E48AC290B}" type="slidenum">
              <a:rPr lang="en-NZ" smtClean="0"/>
              <a:t>12</a:t>
            </a:fld>
            <a:endParaRPr lang="en-NZ"/>
          </a:p>
        </p:txBody>
      </p:sp>
    </p:spTree>
    <p:extLst>
      <p:ext uri="{BB962C8B-B14F-4D97-AF65-F5344CB8AC3E}">
        <p14:creationId xmlns:p14="http://schemas.microsoft.com/office/powerpoint/2010/main" val="2455703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Outside of education is applied mathematics  </a:t>
            </a:r>
            <a:endParaRPr lang="en-NZ"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i="1"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Mathematics of school   ≠    Mathematics of practice. </a:t>
            </a:r>
            <a:r>
              <a:rPr lang="en-NZ" i="1" dirty="0"/>
              <a:t>The mathematics needed to keep a satellite orbiting around earth, model airflow over airplane bodies.</a:t>
            </a:r>
            <a:r>
              <a:rPr lang="en-NZ"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Most of the mathematics that is used outside of education is applied mathematics, that is mathematics that is used in conjunction with the real world.</a:t>
            </a:r>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For example:</a:t>
            </a:r>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Numerous studies conducted that show there is </a:t>
            </a:r>
            <a:r>
              <a:rPr lang="en-NZ" b="1" dirty="0"/>
              <a:t>no automatic transfer </a:t>
            </a:r>
            <a:r>
              <a:rPr lang="en-NZ" dirty="0"/>
              <a:t>from having learnt purely theoretical mathematics to be able to use it in situations that have not been fully mathematised (</a:t>
            </a:r>
            <a:r>
              <a:rPr lang="en-NZ" dirty="0" err="1"/>
              <a:t>Niss</a:t>
            </a:r>
            <a:r>
              <a:rPr lang="en-NZ" dirty="0"/>
              <a:t> et al 2007).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a:p>
            <a:endParaRPr lang="en-NZ" dirty="0"/>
          </a:p>
        </p:txBody>
      </p:sp>
      <p:sp>
        <p:nvSpPr>
          <p:cNvPr id="4" name="Slide Number Placeholder 3"/>
          <p:cNvSpPr>
            <a:spLocks noGrp="1"/>
          </p:cNvSpPr>
          <p:nvPr>
            <p:ph type="sldNum" sz="quarter" idx="5"/>
          </p:nvPr>
        </p:nvSpPr>
        <p:spPr/>
        <p:txBody>
          <a:bodyPr/>
          <a:lstStyle/>
          <a:p>
            <a:fld id="{5CDDEE84-20A0-455B-876F-B26E48AC290B}" type="slidenum">
              <a:rPr lang="en-NZ" smtClean="0"/>
              <a:t>13</a:t>
            </a:fld>
            <a:endParaRPr lang="en-NZ"/>
          </a:p>
        </p:txBody>
      </p:sp>
    </p:spTree>
    <p:extLst>
      <p:ext uri="{BB962C8B-B14F-4D97-AF65-F5344CB8AC3E}">
        <p14:creationId xmlns:p14="http://schemas.microsoft.com/office/powerpoint/2010/main" val="2970605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In the current 2007 New Zealand Curriculum it states students will model situations using mathematical knowledge for each level of the curriculum but does not give any specific examples or guidance as to how (Ministry of Education, 2007). </a:t>
            </a:r>
          </a:p>
          <a:p>
            <a:r>
              <a:rPr lang="en-NZ" dirty="0"/>
              <a:t>Up until 2007, the New Zealand mathematics curriculum mentioned modelling as a mathematical process, specifically promoting the use of mathematical models as a problem-solving strategy (Ministry of Education, 1992). </a:t>
            </a:r>
          </a:p>
          <a:p>
            <a:endParaRPr lang="en-NZ" dirty="0"/>
          </a:p>
          <a:p>
            <a:r>
              <a:rPr lang="en-NZ" dirty="0"/>
              <a:t>Caroline Yoon’s comment</a:t>
            </a:r>
          </a:p>
          <a:p>
            <a:r>
              <a:rPr lang="en-NZ" dirty="0"/>
              <a:t>My comment</a:t>
            </a:r>
          </a:p>
          <a:p>
            <a:r>
              <a:rPr lang="en-NZ" dirty="0"/>
              <a:t>Feedback for mathematics teachers consultation</a:t>
            </a:r>
          </a:p>
          <a:p>
            <a:pPr marL="0" indent="0">
              <a:buNone/>
            </a:pPr>
            <a:r>
              <a:rPr lang="en-NZ" dirty="0"/>
              <a:t>What is happening with competitions</a:t>
            </a:r>
          </a:p>
          <a:p>
            <a:endParaRPr lang="en-NZ" dirty="0"/>
          </a:p>
          <a:p>
            <a:endParaRPr lang="en-NZ" dirty="0"/>
          </a:p>
        </p:txBody>
      </p:sp>
      <p:sp>
        <p:nvSpPr>
          <p:cNvPr id="4" name="Slide Number Placeholder 3"/>
          <p:cNvSpPr>
            <a:spLocks noGrp="1"/>
          </p:cNvSpPr>
          <p:nvPr>
            <p:ph type="sldNum" sz="quarter" idx="5"/>
          </p:nvPr>
        </p:nvSpPr>
        <p:spPr/>
        <p:txBody>
          <a:bodyPr/>
          <a:lstStyle/>
          <a:p>
            <a:fld id="{5CDDEE84-20A0-455B-876F-B26E48AC290B}" type="slidenum">
              <a:rPr lang="en-NZ" smtClean="0"/>
              <a:t>15</a:t>
            </a:fld>
            <a:endParaRPr lang="en-NZ"/>
          </a:p>
        </p:txBody>
      </p:sp>
    </p:spTree>
    <p:extLst>
      <p:ext uri="{BB962C8B-B14F-4D97-AF65-F5344CB8AC3E}">
        <p14:creationId xmlns:p14="http://schemas.microsoft.com/office/powerpoint/2010/main" val="3234205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Albany Senior High School</a:t>
            </a:r>
          </a:p>
          <a:p>
            <a:endParaRPr lang="en-NZ" sz="1200" b="0" i="0" kern="1200" dirty="0">
              <a:solidFill>
                <a:schemeClr val="tx1"/>
              </a:solidFill>
              <a:effectLst/>
              <a:latin typeface="+mn-lt"/>
              <a:ea typeface="+mn-ea"/>
              <a:cs typeface="+mn-cs"/>
            </a:endParaRPr>
          </a:p>
          <a:p>
            <a:r>
              <a:rPr lang="en-NZ" sz="1200" b="0" i="0" kern="1200" dirty="0">
                <a:solidFill>
                  <a:schemeClr val="tx1"/>
                </a:solidFill>
                <a:effectLst/>
                <a:latin typeface="+mn-lt"/>
                <a:ea typeface="+mn-ea"/>
                <a:cs typeface="+mn-cs"/>
              </a:rPr>
              <a:t>CS4HS computer science for high schools</a:t>
            </a:r>
            <a:endParaRPr lang="en-NZ" dirty="0"/>
          </a:p>
        </p:txBody>
      </p:sp>
      <p:sp>
        <p:nvSpPr>
          <p:cNvPr id="4" name="Slide Number Placeholder 3"/>
          <p:cNvSpPr>
            <a:spLocks noGrp="1"/>
          </p:cNvSpPr>
          <p:nvPr>
            <p:ph type="sldNum" sz="quarter" idx="5"/>
          </p:nvPr>
        </p:nvSpPr>
        <p:spPr/>
        <p:txBody>
          <a:bodyPr/>
          <a:lstStyle/>
          <a:p>
            <a:fld id="{5CDDEE84-20A0-455B-876F-B26E48AC290B}" type="slidenum">
              <a:rPr lang="en-NZ" smtClean="0"/>
              <a:t>16</a:t>
            </a:fld>
            <a:endParaRPr lang="en-NZ"/>
          </a:p>
        </p:txBody>
      </p:sp>
    </p:spTree>
    <p:extLst>
      <p:ext uri="{BB962C8B-B14F-4D97-AF65-F5344CB8AC3E}">
        <p14:creationId xmlns:p14="http://schemas.microsoft.com/office/powerpoint/2010/main" val="528925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08C17-9F80-4E1E-A2FE-754E7FE61A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58144E86-6CA4-40BB-8556-ED7827F3BE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6B27A0AA-8EC1-470C-8847-19458FE8C857}"/>
              </a:ext>
            </a:extLst>
          </p:cNvPr>
          <p:cNvSpPr>
            <a:spLocks noGrp="1"/>
          </p:cNvSpPr>
          <p:nvPr>
            <p:ph type="dt" sz="half" idx="10"/>
          </p:nvPr>
        </p:nvSpPr>
        <p:spPr/>
        <p:txBody>
          <a:bodyPr/>
          <a:lstStyle/>
          <a:p>
            <a:r>
              <a:rPr lang="en-US"/>
              <a:t>11/11/2019</a:t>
            </a:r>
            <a:endParaRPr lang="en-NZ"/>
          </a:p>
        </p:txBody>
      </p:sp>
      <p:sp>
        <p:nvSpPr>
          <p:cNvPr id="5" name="Footer Placeholder 4">
            <a:extLst>
              <a:ext uri="{FF2B5EF4-FFF2-40B4-BE49-F238E27FC236}">
                <a16:creationId xmlns:a16="http://schemas.microsoft.com/office/drawing/2014/main" id="{F324E7AC-F882-45D6-BF75-FDA5944F6DAB}"/>
              </a:ext>
            </a:extLst>
          </p:cNvPr>
          <p:cNvSpPr>
            <a:spLocks noGrp="1"/>
          </p:cNvSpPr>
          <p:nvPr>
            <p:ph type="ftr" sz="quarter" idx="11"/>
          </p:nvPr>
        </p:nvSpPr>
        <p:spPr/>
        <p:txBody>
          <a:bodyPr/>
          <a:lstStyle/>
          <a:p>
            <a:r>
              <a:rPr lang="en-NZ"/>
              <a:t>Kerri Spooner Auckland University of Technology                      This work is licensed under Attribution-NonCommercial-NoDerivatives 4.0 International Creative Commons</a:t>
            </a:r>
          </a:p>
        </p:txBody>
      </p:sp>
      <p:sp>
        <p:nvSpPr>
          <p:cNvPr id="6" name="Slide Number Placeholder 5">
            <a:extLst>
              <a:ext uri="{FF2B5EF4-FFF2-40B4-BE49-F238E27FC236}">
                <a16:creationId xmlns:a16="http://schemas.microsoft.com/office/drawing/2014/main" id="{B8B9B4CE-3FF5-4217-8449-67D18252E7C6}"/>
              </a:ext>
            </a:extLst>
          </p:cNvPr>
          <p:cNvSpPr>
            <a:spLocks noGrp="1"/>
          </p:cNvSpPr>
          <p:nvPr>
            <p:ph type="sldNum" sz="quarter" idx="12"/>
          </p:nvPr>
        </p:nvSpPr>
        <p:spPr/>
        <p:txBody>
          <a:bodyPr/>
          <a:lstStyle/>
          <a:p>
            <a:fld id="{9EBA5F6C-6987-4908-9E2F-1E5C85D4800D}" type="slidenum">
              <a:rPr lang="en-NZ" smtClean="0"/>
              <a:t>‹#›</a:t>
            </a:fld>
            <a:endParaRPr lang="en-NZ"/>
          </a:p>
        </p:txBody>
      </p:sp>
    </p:spTree>
    <p:extLst>
      <p:ext uri="{BB962C8B-B14F-4D97-AF65-F5344CB8AC3E}">
        <p14:creationId xmlns:p14="http://schemas.microsoft.com/office/powerpoint/2010/main" val="3995822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0C394-EA0F-4710-95F7-44BC4AC686E2}"/>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1812C21D-D0B0-4785-B470-CE20775C5E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EDF81940-FDC2-4207-9BD3-7C0E07BBDB65}"/>
              </a:ext>
            </a:extLst>
          </p:cNvPr>
          <p:cNvSpPr>
            <a:spLocks noGrp="1"/>
          </p:cNvSpPr>
          <p:nvPr>
            <p:ph type="dt" sz="half" idx="10"/>
          </p:nvPr>
        </p:nvSpPr>
        <p:spPr/>
        <p:txBody>
          <a:bodyPr/>
          <a:lstStyle/>
          <a:p>
            <a:r>
              <a:rPr lang="en-US"/>
              <a:t>11/11/2019</a:t>
            </a:r>
            <a:endParaRPr lang="en-NZ"/>
          </a:p>
        </p:txBody>
      </p:sp>
      <p:sp>
        <p:nvSpPr>
          <p:cNvPr id="5" name="Footer Placeholder 4">
            <a:extLst>
              <a:ext uri="{FF2B5EF4-FFF2-40B4-BE49-F238E27FC236}">
                <a16:creationId xmlns:a16="http://schemas.microsoft.com/office/drawing/2014/main" id="{17770A21-3E7A-4A90-B0EB-3083C92154AF}"/>
              </a:ext>
            </a:extLst>
          </p:cNvPr>
          <p:cNvSpPr>
            <a:spLocks noGrp="1"/>
          </p:cNvSpPr>
          <p:nvPr>
            <p:ph type="ftr" sz="quarter" idx="11"/>
          </p:nvPr>
        </p:nvSpPr>
        <p:spPr/>
        <p:txBody>
          <a:bodyPr/>
          <a:lstStyle/>
          <a:p>
            <a:r>
              <a:rPr lang="en-NZ"/>
              <a:t>Kerri Spooner Auckland University of Technology                      This work is licensed under Attribution-NonCommercial-NoDerivatives 4.0 International Creative Commons</a:t>
            </a:r>
          </a:p>
        </p:txBody>
      </p:sp>
      <p:sp>
        <p:nvSpPr>
          <p:cNvPr id="6" name="Slide Number Placeholder 5">
            <a:extLst>
              <a:ext uri="{FF2B5EF4-FFF2-40B4-BE49-F238E27FC236}">
                <a16:creationId xmlns:a16="http://schemas.microsoft.com/office/drawing/2014/main" id="{01BBDDC2-18FA-4ACB-A16E-EFA81AE5D39A}"/>
              </a:ext>
            </a:extLst>
          </p:cNvPr>
          <p:cNvSpPr>
            <a:spLocks noGrp="1"/>
          </p:cNvSpPr>
          <p:nvPr>
            <p:ph type="sldNum" sz="quarter" idx="12"/>
          </p:nvPr>
        </p:nvSpPr>
        <p:spPr/>
        <p:txBody>
          <a:bodyPr/>
          <a:lstStyle/>
          <a:p>
            <a:fld id="{9EBA5F6C-6987-4908-9E2F-1E5C85D4800D}" type="slidenum">
              <a:rPr lang="en-NZ" smtClean="0"/>
              <a:t>‹#›</a:t>
            </a:fld>
            <a:endParaRPr lang="en-NZ"/>
          </a:p>
        </p:txBody>
      </p:sp>
    </p:spTree>
    <p:extLst>
      <p:ext uri="{BB962C8B-B14F-4D97-AF65-F5344CB8AC3E}">
        <p14:creationId xmlns:p14="http://schemas.microsoft.com/office/powerpoint/2010/main" val="3490631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8A6470-5A85-424B-80B5-4AB5C16E082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30646C55-52D1-4DD1-8CDF-099D630EFD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3FBB8C5A-0FE1-46E0-80B1-19644E3FAD51}"/>
              </a:ext>
            </a:extLst>
          </p:cNvPr>
          <p:cNvSpPr>
            <a:spLocks noGrp="1"/>
          </p:cNvSpPr>
          <p:nvPr>
            <p:ph type="dt" sz="half" idx="10"/>
          </p:nvPr>
        </p:nvSpPr>
        <p:spPr/>
        <p:txBody>
          <a:bodyPr/>
          <a:lstStyle/>
          <a:p>
            <a:r>
              <a:rPr lang="en-US"/>
              <a:t>11/11/2019</a:t>
            </a:r>
            <a:endParaRPr lang="en-NZ"/>
          </a:p>
        </p:txBody>
      </p:sp>
      <p:sp>
        <p:nvSpPr>
          <p:cNvPr id="5" name="Footer Placeholder 4">
            <a:extLst>
              <a:ext uri="{FF2B5EF4-FFF2-40B4-BE49-F238E27FC236}">
                <a16:creationId xmlns:a16="http://schemas.microsoft.com/office/drawing/2014/main" id="{0AAAFC35-90B7-4431-A97C-BEB8B3E449A5}"/>
              </a:ext>
            </a:extLst>
          </p:cNvPr>
          <p:cNvSpPr>
            <a:spLocks noGrp="1"/>
          </p:cNvSpPr>
          <p:nvPr>
            <p:ph type="ftr" sz="quarter" idx="11"/>
          </p:nvPr>
        </p:nvSpPr>
        <p:spPr/>
        <p:txBody>
          <a:bodyPr/>
          <a:lstStyle/>
          <a:p>
            <a:r>
              <a:rPr lang="en-NZ"/>
              <a:t>Kerri Spooner Auckland University of Technology                      This work is licensed under Attribution-NonCommercial-NoDerivatives 4.0 International Creative Commons</a:t>
            </a:r>
          </a:p>
        </p:txBody>
      </p:sp>
      <p:sp>
        <p:nvSpPr>
          <p:cNvPr id="6" name="Slide Number Placeholder 5">
            <a:extLst>
              <a:ext uri="{FF2B5EF4-FFF2-40B4-BE49-F238E27FC236}">
                <a16:creationId xmlns:a16="http://schemas.microsoft.com/office/drawing/2014/main" id="{8C6995D2-38FF-4D79-8153-48B6FCA59E78}"/>
              </a:ext>
            </a:extLst>
          </p:cNvPr>
          <p:cNvSpPr>
            <a:spLocks noGrp="1"/>
          </p:cNvSpPr>
          <p:nvPr>
            <p:ph type="sldNum" sz="quarter" idx="12"/>
          </p:nvPr>
        </p:nvSpPr>
        <p:spPr/>
        <p:txBody>
          <a:bodyPr/>
          <a:lstStyle/>
          <a:p>
            <a:fld id="{9EBA5F6C-6987-4908-9E2F-1E5C85D4800D}" type="slidenum">
              <a:rPr lang="en-NZ" smtClean="0"/>
              <a:t>‹#›</a:t>
            </a:fld>
            <a:endParaRPr lang="en-NZ"/>
          </a:p>
        </p:txBody>
      </p:sp>
    </p:spTree>
    <p:extLst>
      <p:ext uri="{BB962C8B-B14F-4D97-AF65-F5344CB8AC3E}">
        <p14:creationId xmlns:p14="http://schemas.microsoft.com/office/powerpoint/2010/main" val="1923040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6BFBE-A6E4-425E-8AB3-3CB49863004F}"/>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51D0E319-04F9-44D6-8D10-346C515DA1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7A32C57A-DFF7-45EB-934E-C04E7ADF5C28}"/>
              </a:ext>
            </a:extLst>
          </p:cNvPr>
          <p:cNvSpPr>
            <a:spLocks noGrp="1"/>
          </p:cNvSpPr>
          <p:nvPr>
            <p:ph type="dt" sz="half" idx="10"/>
          </p:nvPr>
        </p:nvSpPr>
        <p:spPr/>
        <p:txBody>
          <a:bodyPr/>
          <a:lstStyle/>
          <a:p>
            <a:r>
              <a:rPr lang="en-US"/>
              <a:t>11/11/2019</a:t>
            </a:r>
            <a:endParaRPr lang="en-NZ"/>
          </a:p>
        </p:txBody>
      </p:sp>
      <p:sp>
        <p:nvSpPr>
          <p:cNvPr id="5" name="Footer Placeholder 4">
            <a:extLst>
              <a:ext uri="{FF2B5EF4-FFF2-40B4-BE49-F238E27FC236}">
                <a16:creationId xmlns:a16="http://schemas.microsoft.com/office/drawing/2014/main" id="{D750EC1E-5C49-4772-B438-585FB2EA0D5F}"/>
              </a:ext>
            </a:extLst>
          </p:cNvPr>
          <p:cNvSpPr>
            <a:spLocks noGrp="1"/>
          </p:cNvSpPr>
          <p:nvPr>
            <p:ph type="ftr" sz="quarter" idx="11"/>
          </p:nvPr>
        </p:nvSpPr>
        <p:spPr/>
        <p:txBody>
          <a:bodyPr/>
          <a:lstStyle/>
          <a:p>
            <a:r>
              <a:rPr lang="en-NZ"/>
              <a:t>Kerri Spooner Auckland University of Technology                      This work is licensed under Attribution-NonCommercial-NoDerivatives 4.0 International Creative Commons</a:t>
            </a:r>
          </a:p>
        </p:txBody>
      </p:sp>
      <p:sp>
        <p:nvSpPr>
          <p:cNvPr id="6" name="Slide Number Placeholder 5">
            <a:extLst>
              <a:ext uri="{FF2B5EF4-FFF2-40B4-BE49-F238E27FC236}">
                <a16:creationId xmlns:a16="http://schemas.microsoft.com/office/drawing/2014/main" id="{FCCD5A50-A6AD-424A-82E7-8A3F2D8C96B3}"/>
              </a:ext>
            </a:extLst>
          </p:cNvPr>
          <p:cNvSpPr>
            <a:spLocks noGrp="1"/>
          </p:cNvSpPr>
          <p:nvPr>
            <p:ph type="sldNum" sz="quarter" idx="12"/>
          </p:nvPr>
        </p:nvSpPr>
        <p:spPr/>
        <p:txBody>
          <a:bodyPr/>
          <a:lstStyle/>
          <a:p>
            <a:fld id="{9EBA5F6C-6987-4908-9E2F-1E5C85D4800D}" type="slidenum">
              <a:rPr lang="en-NZ" smtClean="0"/>
              <a:t>‹#›</a:t>
            </a:fld>
            <a:endParaRPr lang="en-NZ"/>
          </a:p>
        </p:txBody>
      </p:sp>
    </p:spTree>
    <p:extLst>
      <p:ext uri="{BB962C8B-B14F-4D97-AF65-F5344CB8AC3E}">
        <p14:creationId xmlns:p14="http://schemas.microsoft.com/office/powerpoint/2010/main" val="1163921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194CC-1741-4142-B961-2BC01CFB5A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1DB394F7-43FB-4BC5-AA5C-65A561C872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4C766A-C357-4435-906A-23C3CABA90DA}"/>
              </a:ext>
            </a:extLst>
          </p:cNvPr>
          <p:cNvSpPr>
            <a:spLocks noGrp="1"/>
          </p:cNvSpPr>
          <p:nvPr>
            <p:ph type="dt" sz="half" idx="10"/>
          </p:nvPr>
        </p:nvSpPr>
        <p:spPr/>
        <p:txBody>
          <a:bodyPr/>
          <a:lstStyle/>
          <a:p>
            <a:r>
              <a:rPr lang="en-US"/>
              <a:t>11/11/2019</a:t>
            </a:r>
            <a:endParaRPr lang="en-NZ"/>
          </a:p>
        </p:txBody>
      </p:sp>
      <p:sp>
        <p:nvSpPr>
          <p:cNvPr id="5" name="Footer Placeholder 4">
            <a:extLst>
              <a:ext uri="{FF2B5EF4-FFF2-40B4-BE49-F238E27FC236}">
                <a16:creationId xmlns:a16="http://schemas.microsoft.com/office/drawing/2014/main" id="{C8B12DD3-A3A7-414B-93B0-DA030B2E539D}"/>
              </a:ext>
            </a:extLst>
          </p:cNvPr>
          <p:cNvSpPr>
            <a:spLocks noGrp="1"/>
          </p:cNvSpPr>
          <p:nvPr>
            <p:ph type="ftr" sz="quarter" idx="11"/>
          </p:nvPr>
        </p:nvSpPr>
        <p:spPr/>
        <p:txBody>
          <a:bodyPr/>
          <a:lstStyle/>
          <a:p>
            <a:r>
              <a:rPr lang="en-NZ"/>
              <a:t>Kerri Spooner Auckland University of Technology                      This work is licensed under Attribution-NonCommercial-NoDerivatives 4.0 International Creative Commons</a:t>
            </a:r>
          </a:p>
        </p:txBody>
      </p:sp>
      <p:sp>
        <p:nvSpPr>
          <p:cNvPr id="6" name="Slide Number Placeholder 5">
            <a:extLst>
              <a:ext uri="{FF2B5EF4-FFF2-40B4-BE49-F238E27FC236}">
                <a16:creationId xmlns:a16="http://schemas.microsoft.com/office/drawing/2014/main" id="{BB648847-075D-4F58-8232-B08974F28EE2}"/>
              </a:ext>
            </a:extLst>
          </p:cNvPr>
          <p:cNvSpPr>
            <a:spLocks noGrp="1"/>
          </p:cNvSpPr>
          <p:nvPr>
            <p:ph type="sldNum" sz="quarter" idx="12"/>
          </p:nvPr>
        </p:nvSpPr>
        <p:spPr/>
        <p:txBody>
          <a:bodyPr/>
          <a:lstStyle/>
          <a:p>
            <a:fld id="{9EBA5F6C-6987-4908-9E2F-1E5C85D4800D}" type="slidenum">
              <a:rPr lang="en-NZ" smtClean="0"/>
              <a:t>‹#›</a:t>
            </a:fld>
            <a:endParaRPr lang="en-NZ"/>
          </a:p>
        </p:txBody>
      </p:sp>
    </p:spTree>
    <p:extLst>
      <p:ext uri="{BB962C8B-B14F-4D97-AF65-F5344CB8AC3E}">
        <p14:creationId xmlns:p14="http://schemas.microsoft.com/office/powerpoint/2010/main" val="524035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4E681-B03B-4311-8D19-D5EE5F23291C}"/>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C0F61C99-37BA-4301-8859-D4A1A2FBC23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6D46BA02-2907-487D-9296-0340844C10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BBEA4A85-BE69-4655-8262-758940FD662B}"/>
              </a:ext>
            </a:extLst>
          </p:cNvPr>
          <p:cNvSpPr>
            <a:spLocks noGrp="1"/>
          </p:cNvSpPr>
          <p:nvPr>
            <p:ph type="dt" sz="half" idx="10"/>
          </p:nvPr>
        </p:nvSpPr>
        <p:spPr/>
        <p:txBody>
          <a:bodyPr/>
          <a:lstStyle/>
          <a:p>
            <a:r>
              <a:rPr lang="en-US"/>
              <a:t>11/11/2019</a:t>
            </a:r>
            <a:endParaRPr lang="en-NZ"/>
          </a:p>
        </p:txBody>
      </p:sp>
      <p:sp>
        <p:nvSpPr>
          <p:cNvPr id="6" name="Footer Placeholder 5">
            <a:extLst>
              <a:ext uri="{FF2B5EF4-FFF2-40B4-BE49-F238E27FC236}">
                <a16:creationId xmlns:a16="http://schemas.microsoft.com/office/drawing/2014/main" id="{AB75E5AB-6E9B-4D09-9D13-A9156C39810B}"/>
              </a:ext>
            </a:extLst>
          </p:cNvPr>
          <p:cNvSpPr>
            <a:spLocks noGrp="1"/>
          </p:cNvSpPr>
          <p:nvPr>
            <p:ph type="ftr" sz="quarter" idx="11"/>
          </p:nvPr>
        </p:nvSpPr>
        <p:spPr/>
        <p:txBody>
          <a:bodyPr/>
          <a:lstStyle/>
          <a:p>
            <a:r>
              <a:rPr lang="en-NZ"/>
              <a:t>Kerri Spooner Auckland University of Technology                      This work is licensed under Attribution-NonCommercial-NoDerivatives 4.0 International Creative Commons</a:t>
            </a:r>
          </a:p>
        </p:txBody>
      </p:sp>
      <p:sp>
        <p:nvSpPr>
          <p:cNvPr id="7" name="Slide Number Placeholder 6">
            <a:extLst>
              <a:ext uri="{FF2B5EF4-FFF2-40B4-BE49-F238E27FC236}">
                <a16:creationId xmlns:a16="http://schemas.microsoft.com/office/drawing/2014/main" id="{D69D5B67-1A15-46DA-BA4A-5E52C7FEBCC6}"/>
              </a:ext>
            </a:extLst>
          </p:cNvPr>
          <p:cNvSpPr>
            <a:spLocks noGrp="1"/>
          </p:cNvSpPr>
          <p:nvPr>
            <p:ph type="sldNum" sz="quarter" idx="12"/>
          </p:nvPr>
        </p:nvSpPr>
        <p:spPr/>
        <p:txBody>
          <a:bodyPr/>
          <a:lstStyle/>
          <a:p>
            <a:fld id="{9EBA5F6C-6987-4908-9E2F-1E5C85D4800D}" type="slidenum">
              <a:rPr lang="en-NZ" smtClean="0"/>
              <a:t>‹#›</a:t>
            </a:fld>
            <a:endParaRPr lang="en-NZ"/>
          </a:p>
        </p:txBody>
      </p:sp>
    </p:spTree>
    <p:extLst>
      <p:ext uri="{BB962C8B-B14F-4D97-AF65-F5344CB8AC3E}">
        <p14:creationId xmlns:p14="http://schemas.microsoft.com/office/powerpoint/2010/main" val="1876955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A0BA0-F92F-4006-9EF9-31A3BC79E66E}"/>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092A2C72-6453-4615-9756-3C680B2189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6DF0B20-AEE1-452B-9006-B08DEA759DC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86673433-5478-4AEF-A557-1C54E580B4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E7426F-FB6C-4600-B857-7460B3993D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660859FB-8EBF-48DD-BCC3-EEC735C70300}"/>
              </a:ext>
            </a:extLst>
          </p:cNvPr>
          <p:cNvSpPr>
            <a:spLocks noGrp="1"/>
          </p:cNvSpPr>
          <p:nvPr>
            <p:ph type="dt" sz="half" idx="10"/>
          </p:nvPr>
        </p:nvSpPr>
        <p:spPr/>
        <p:txBody>
          <a:bodyPr/>
          <a:lstStyle/>
          <a:p>
            <a:r>
              <a:rPr lang="en-US"/>
              <a:t>11/11/2019</a:t>
            </a:r>
            <a:endParaRPr lang="en-NZ"/>
          </a:p>
        </p:txBody>
      </p:sp>
      <p:sp>
        <p:nvSpPr>
          <p:cNvPr id="8" name="Footer Placeholder 7">
            <a:extLst>
              <a:ext uri="{FF2B5EF4-FFF2-40B4-BE49-F238E27FC236}">
                <a16:creationId xmlns:a16="http://schemas.microsoft.com/office/drawing/2014/main" id="{A6576CDF-AE3B-44F7-B19E-0FDB69E7D23A}"/>
              </a:ext>
            </a:extLst>
          </p:cNvPr>
          <p:cNvSpPr>
            <a:spLocks noGrp="1"/>
          </p:cNvSpPr>
          <p:nvPr>
            <p:ph type="ftr" sz="quarter" idx="11"/>
          </p:nvPr>
        </p:nvSpPr>
        <p:spPr/>
        <p:txBody>
          <a:bodyPr/>
          <a:lstStyle/>
          <a:p>
            <a:r>
              <a:rPr lang="en-NZ"/>
              <a:t>Kerri Spooner Auckland University of Technology                      This work is licensed under Attribution-NonCommercial-NoDerivatives 4.0 International Creative Commons</a:t>
            </a:r>
          </a:p>
        </p:txBody>
      </p:sp>
      <p:sp>
        <p:nvSpPr>
          <p:cNvPr id="9" name="Slide Number Placeholder 8">
            <a:extLst>
              <a:ext uri="{FF2B5EF4-FFF2-40B4-BE49-F238E27FC236}">
                <a16:creationId xmlns:a16="http://schemas.microsoft.com/office/drawing/2014/main" id="{7F3C649D-D80F-4EDB-B8AA-124FDD3E2124}"/>
              </a:ext>
            </a:extLst>
          </p:cNvPr>
          <p:cNvSpPr>
            <a:spLocks noGrp="1"/>
          </p:cNvSpPr>
          <p:nvPr>
            <p:ph type="sldNum" sz="quarter" idx="12"/>
          </p:nvPr>
        </p:nvSpPr>
        <p:spPr/>
        <p:txBody>
          <a:bodyPr/>
          <a:lstStyle/>
          <a:p>
            <a:fld id="{9EBA5F6C-6987-4908-9E2F-1E5C85D4800D}" type="slidenum">
              <a:rPr lang="en-NZ" smtClean="0"/>
              <a:t>‹#›</a:t>
            </a:fld>
            <a:endParaRPr lang="en-NZ"/>
          </a:p>
        </p:txBody>
      </p:sp>
    </p:spTree>
    <p:extLst>
      <p:ext uri="{BB962C8B-B14F-4D97-AF65-F5344CB8AC3E}">
        <p14:creationId xmlns:p14="http://schemas.microsoft.com/office/powerpoint/2010/main" val="1153363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44049-9420-467C-BCB1-2061118F8D1D}"/>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3F0F7AB9-943B-47AB-B88F-C5A12593DF13}"/>
              </a:ext>
            </a:extLst>
          </p:cNvPr>
          <p:cNvSpPr>
            <a:spLocks noGrp="1"/>
          </p:cNvSpPr>
          <p:nvPr>
            <p:ph type="dt" sz="half" idx="10"/>
          </p:nvPr>
        </p:nvSpPr>
        <p:spPr/>
        <p:txBody>
          <a:bodyPr/>
          <a:lstStyle/>
          <a:p>
            <a:r>
              <a:rPr lang="en-US"/>
              <a:t>11/11/2019</a:t>
            </a:r>
            <a:endParaRPr lang="en-NZ"/>
          </a:p>
        </p:txBody>
      </p:sp>
      <p:sp>
        <p:nvSpPr>
          <p:cNvPr id="4" name="Footer Placeholder 3">
            <a:extLst>
              <a:ext uri="{FF2B5EF4-FFF2-40B4-BE49-F238E27FC236}">
                <a16:creationId xmlns:a16="http://schemas.microsoft.com/office/drawing/2014/main" id="{65F4010A-4F6C-44F2-BE20-13C9CBABE2A2}"/>
              </a:ext>
            </a:extLst>
          </p:cNvPr>
          <p:cNvSpPr>
            <a:spLocks noGrp="1"/>
          </p:cNvSpPr>
          <p:nvPr>
            <p:ph type="ftr" sz="quarter" idx="11"/>
          </p:nvPr>
        </p:nvSpPr>
        <p:spPr/>
        <p:txBody>
          <a:bodyPr/>
          <a:lstStyle/>
          <a:p>
            <a:r>
              <a:rPr lang="en-NZ"/>
              <a:t>Kerri Spooner Auckland University of Technology                      This work is licensed under Attribution-NonCommercial-NoDerivatives 4.0 International Creative Commons</a:t>
            </a:r>
          </a:p>
        </p:txBody>
      </p:sp>
      <p:sp>
        <p:nvSpPr>
          <p:cNvPr id="5" name="Slide Number Placeholder 4">
            <a:extLst>
              <a:ext uri="{FF2B5EF4-FFF2-40B4-BE49-F238E27FC236}">
                <a16:creationId xmlns:a16="http://schemas.microsoft.com/office/drawing/2014/main" id="{58D38D2A-5655-4F8C-BDCC-25070C209380}"/>
              </a:ext>
            </a:extLst>
          </p:cNvPr>
          <p:cNvSpPr>
            <a:spLocks noGrp="1"/>
          </p:cNvSpPr>
          <p:nvPr>
            <p:ph type="sldNum" sz="quarter" idx="12"/>
          </p:nvPr>
        </p:nvSpPr>
        <p:spPr/>
        <p:txBody>
          <a:bodyPr/>
          <a:lstStyle/>
          <a:p>
            <a:fld id="{9EBA5F6C-6987-4908-9E2F-1E5C85D4800D}" type="slidenum">
              <a:rPr lang="en-NZ" smtClean="0"/>
              <a:t>‹#›</a:t>
            </a:fld>
            <a:endParaRPr lang="en-NZ"/>
          </a:p>
        </p:txBody>
      </p:sp>
    </p:spTree>
    <p:extLst>
      <p:ext uri="{BB962C8B-B14F-4D97-AF65-F5344CB8AC3E}">
        <p14:creationId xmlns:p14="http://schemas.microsoft.com/office/powerpoint/2010/main" val="4173139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3A784B-A22A-4EC0-999D-DC74D1B5E298}"/>
              </a:ext>
            </a:extLst>
          </p:cNvPr>
          <p:cNvSpPr>
            <a:spLocks noGrp="1"/>
          </p:cNvSpPr>
          <p:nvPr>
            <p:ph type="dt" sz="half" idx="10"/>
          </p:nvPr>
        </p:nvSpPr>
        <p:spPr/>
        <p:txBody>
          <a:bodyPr/>
          <a:lstStyle/>
          <a:p>
            <a:r>
              <a:rPr lang="en-US"/>
              <a:t>11/11/2019</a:t>
            </a:r>
            <a:endParaRPr lang="en-NZ"/>
          </a:p>
        </p:txBody>
      </p:sp>
      <p:sp>
        <p:nvSpPr>
          <p:cNvPr id="3" name="Footer Placeholder 2">
            <a:extLst>
              <a:ext uri="{FF2B5EF4-FFF2-40B4-BE49-F238E27FC236}">
                <a16:creationId xmlns:a16="http://schemas.microsoft.com/office/drawing/2014/main" id="{AB80A5A8-EFB3-457F-A1D3-348AB90B7EE1}"/>
              </a:ext>
            </a:extLst>
          </p:cNvPr>
          <p:cNvSpPr>
            <a:spLocks noGrp="1"/>
          </p:cNvSpPr>
          <p:nvPr>
            <p:ph type="ftr" sz="quarter" idx="11"/>
          </p:nvPr>
        </p:nvSpPr>
        <p:spPr/>
        <p:txBody>
          <a:bodyPr/>
          <a:lstStyle/>
          <a:p>
            <a:r>
              <a:rPr lang="en-NZ"/>
              <a:t>Kerri Spooner Auckland University of Technology                      This work is licensed under Attribution-NonCommercial-NoDerivatives 4.0 International Creative Commons</a:t>
            </a:r>
          </a:p>
        </p:txBody>
      </p:sp>
      <p:sp>
        <p:nvSpPr>
          <p:cNvPr id="4" name="Slide Number Placeholder 3">
            <a:extLst>
              <a:ext uri="{FF2B5EF4-FFF2-40B4-BE49-F238E27FC236}">
                <a16:creationId xmlns:a16="http://schemas.microsoft.com/office/drawing/2014/main" id="{379F68EC-A105-47BF-AB4D-43F8596514CE}"/>
              </a:ext>
            </a:extLst>
          </p:cNvPr>
          <p:cNvSpPr>
            <a:spLocks noGrp="1"/>
          </p:cNvSpPr>
          <p:nvPr>
            <p:ph type="sldNum" sz="quarter" idx="12"/>
          </p:nvPr>
        </p:nvSpPr>
        <p:spPr/>
        <p:txBody>
          <a:bodyPr/>
          <a:lstStyle/>
          <a:p>
            <a:fld id="{9EBA5F6C-6987-4908-9E2F-1E5C85D4800D}" type="slidenum">
              <a:rPr lang="en-NZ" smtClean="0"/>
              <a:t>‹#›</a:t>
            </a:fld>
            <a:endParaRPr lang="en-NZ"/>
          </a:p>
        </p:txBody>
      </p:sp>
    </p:spTree>
    <p:extLst>
      <p:ext uri="{BB962C8B-B14F-4D97-AF65-F5344CB8AC3E}">
        <p14:creationId xmlns:p14="http://schemas.microsoft.com/office/powerpoint/2010/main" val="3163532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B69B5-8B80-4BDD-9DF3-55DA792D4C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2F990F44-9653-4F63-A044-0B7BA6D518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EA192B71-22A5-42E4-9E14-0C36618ACD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0B00AD-2DCB-4437-A223-96C32931981E}"/>
              </a:ext>
            </a:extLst>
          </p:cNvPr>
          <p:cNvSpPr>
            <a:spLocks noGrp="1"/>
          </p:cNvSpPr>
          <p:nvPr>
            <p:ph type="dt" sz="half" idx="10"/>
          </p:nvPr>
        </p:nvSpPr>
        <p:spPr/>
        <p:txBody>
          <a:bodyPr/>
          <a:lstStyle/>
          <a:p>
            <a:r>
              <a:rPr lang="en-US"/>
              <a:t>11/11/2019</a:t>
            </a:r>
            <a:endParaRPr lang="en-NZ"/>
          </a:p>
        </p:txBody>
      </p:sp>
      <p:sp>
        <p:nvSpPr>
          <p:cNvPr id="6" name="Footer Placeholder 5">
            <a:extLst>
              <a:ext uri="{FF2B5EF4-FFF2-40B4-BE49-F238E27FC236}">
                <a16:creationId xmlns:a16="http://schemas.microsoft.com/office/drawing/2014/main" id="{AC602CAE-0F7F-4A2F-8170-B0C966B5ED4F}"/>
              </a:ext>
            </a:extLst>
          </p:cNvPr>
          <p:cNvSpPr>
            <a:spLocks noGrp="1"/>
          </p:cNvSpPr>
          <p:nvPr>
            <p:ph type="ftr" sz="quarter" idx="11"/>
          </p:nvPr>
        </p:nvSpPr>
        <p:spPr/>
        <p:txBody>
          <a:bodyPr/>
          <a:lstStyle/>
          <a:p>
            <a:r>
              <a:rPr lang="en-NZ"/>
              <a:t>Kerri Spooner Auckland University of Technology                      This work is licensed under Attribution-NonCommercial-NoDerivatives 4.0 International Creative Commons</a:t>
            </a:r>
          </a:p>
        </p:txBody>
      </p:sp>
      <p:sp>
        <p:nvSpPr>
          <p:cNvPr id="7" name="Slide Number Placeholder 6">
            <a:extLst>
              <a:ext uri="{FF2B5EF4-FFF2-40B4-BE49-F238E27FC236}">
                <a16:creationId xmlns:a16="http://schemas.microsoft.com/office/drawing/2014/main" id="{86C0785F-9ACA-4271-8FB9-EF3EDE054999}"/>
              </a:ext>
            </a:extLst>
          </p:cNvPr>
          <p:cNvSpPr>
            <a:spLocks noGrp="1"/>
          </p:cNvSpPr>
          <p:nvPr>
            <p:ph type="sldNum" sz="quarter" idx="12"/>
          </p:nvPr>
        </p:nvSpPr>
        <p:spPr/>
        <p:txBody>
          <a:bodyPr/>
          <a:lstStyle/>
          <a:p>
            <a:fld id="{9EBA5F6C-6987-4908-9E2F-1E5C85D4800D}" type="slidenum">
              <a:rPr lang="en-NZ" smtClean="0"/>
              <a:t>‹#›</a:t>
            </a:fld>
            <a:endParaRPr lang="en-NZ"/>
          </a:p>
        </p:txBody>
      </p:sp>
    </p:spTree>
    <p:extLst>
      <p:ext uri="{BB962C8B-B14F-4D97-AF65-F5344CB8AC3E}">
        <p14:creationId xmlns:p14="http://schemas.microsoft.com/office/powerpoint/2010/main" val="724563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8D3B4-AA1C-4B9D-AB1A-520F96319C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EC4BE2B6-3860-4A24-BC39-CCADBE03A9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BBD2AAD5-1F92-40B4-BC4E-97677B0748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5C2E70-69DF-4D8E-8EFB-D1C2E01BF586}"/>
              </a:ext>
            </a:extLst>
          </p:cNvPr>
          <p:cNvSpPr>
            <a:spLocks noGrp="1"/>
          </p:cNvSpPr>
          <p:nvPr>
            <p:ph type="dt" sz="half" idx="10"/>
          </p:nvPr>
        </p:nvSpPr>
        <p:spPr/>
        <p:txBody>
          <a:bodyPr/>
          <a:lstStyle/>
          <a:p>
            <a:r>
              <a:rPr lang="en-US"/>
              <a:t>11/11/2019</a:t>
            </a:r>
            <a:endParaRPr lang="en-NZ"/>
          </a:p>
        </p:txBody>
      </p:sp>
      <p:sp>
        <p:nvSpPr>
          <p:cNvPr id="6" name="Footer Placeholder 5">
            <a:extLst>
              <a:ext uri="{FF2B5EF4-FFF2-40B4-BE49-F238E27FC236}">
                <a16:creationId xmlns:a16="http://schemas.microsoft.com/office/drawing/2014/main" id="{4A86F743-4262-4073-B5E0-7F5B3C7EB326}"/>
              </a:ext>
            </a:extLst>
          </p:cNvPr>
          <p:cNvSpPr>
            <a:spLocks noGrp="1"/>
          </p:cNvSpPr>
          <p:nvPr>
            <p:ph type="ftr" sz="quarter" idx="11"/>
          </p:nvPr>
        </p:nvSpPr>
        <p:spPr/>
        <p:txBody>
          <a:bodyPr/>
          <a:lstStyle/>
          <a:p>
            <a:r>
              <a:rPr lang="en-NZ"/>
              <a:t>Kerri Spooner Auckland University of Technology                      This work is licensed under Attribution-NonCommercial-NoDerivatives 4.0 International Creative Commons</a:t>
            </a:r>
          </a:p>
        </p:txBody>
      </p:sp>
      <p:sp>
        <p:nvSpPr>
          <p:cNvPr id="7" name="Slide Number Placeholder 6">
            <a:extLst>
              <a:ext uri="{FF2B5EF4-FFF2-40B4-BE49-F238E27FC236}">
                <a16:creationId xmlns:a16="http://schemas.microsoft.com/office/drawing/2014/main" id="{8789C48B-D51A-451A-90B5-99469637DD80}"/>
              </a:ext>
            </a:extLst>
          </p:cNvPr>
          <p:cNvSpPr>
            <a:spLocks noGrp="1"/>
          </p:cNvSpPr>
          <p:nvPr>
            <p:ph type="sldNum" sz="quarter" idx="12"/>
          </p:nvPr>
        </p:nvSpPr>
        <p:spPr/>
        <p:txBody>
          <a:bodyPr/>
          <a:lstStyle/>
          <a:p>
            <a:fld id="{9EBA5F6C-6987-4908-9E2F-1E5C85D4800D}" type="slidenum">
              <a:rPr lang="en-NZ" smtClean="0"/>
              <a:t>‹#›</a:t>
            </a:fld>
            <a:endParaRPr lang="en-NZ"/>
          </a:p>
        </p:txBody>
      </p:sp>
    </p:spTree>
    <p:extLst>
      <p:ext uri="{BB962C8B-B14F-4D97-AF65-F5344CB8AC3E}">
        <p14:creationId xmlns:p14="http://schemas.microsoft.com/office/powerpoint/2010/main" val="1129586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489B02-A86D-45CC-9C96-CC9CB3D067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D9F309E0-CF3C-4018-B27F-6B5ACD310B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5747E4F3-4739-4DBA-AAF4-9000EC1FFA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11/11/2019</a:t>
            </a:r>
            <a:endParaRPr lang="en-NZ"/>
          </a:p>
        </p:txBody>
      </p:sp>
      <p:sp>
        <p:nvSpPr>
          <p:cNvPr id="5" name="Footer Placeholder 4">
            <a:extLst>
              <a:ext uri="{FF2B5EF4-FFF2-40B4-BE49-F238E27FC236}">
                <a16:creationId xmlns:a16="http://schemas.microsoft.com/office/drawing/2014/main" id="{D9790BD8-DEEE-43F0-87A5-595CDED43E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NZ"/>
              <a:t>Kerri Spooner Auckland University of Technology                      This work is licensed under Attribution-NonCommercial-NoDerivatives 4.0 International Creative Commons</a:t>
            </a:r>
          </a:p>
        </p:txBody>
      </p:sp>
      <p:sp>
        <p:nvSpPr>
          <p:cNvPr id="6" name="Slide Number Placeholder 5">
            <a:extLst>
              <a:ext uri="{FF2B5EF4-FFF2-40B4-BE49-F238E27FC236}">
                <a16:creationId xmlns:a16="http://schemas.microsoft.com/office/drawing/2014/main" id="{230F6641-7226-43AE-A9AA-D68B7C30B8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BA5F6C-6987-4908-9E2F-1E5C85D4800D}" type="slidenum">
              <a:rPr lang="en-NZ" smtClean="0"/>
              <a:t>‹#›</a:t>
            </a:fld>
            <a:endParaRPr lang="en-NZ"/>
          </a:p>
        </p:txBody>
      </p:sp>
    </p:spTree>
    <p:extLst>
      <p:ext uri="{BB962C8B-B14F-4D97-AF65-F5344CB8AC3E}">
        <p14:creationId xmlns:p14="http://schemas.microsoft.com/office/powerpoint/2010/main" val="4082149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s://www.auckland.ac.nz/en/engineering/about-the-faculty/engineering-science/new-zealand-engineering-science-competition.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hyperlink" Target="https://www.tvnz.co.nz/shows/seven-sharp/clips/manurewa-high-school-students-work-out-how-many-humans-can-fit-on-the-planet"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https://minz.org.nz/"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hyperlink" Target="http://www.mued.de/"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m3challenge.siam.org/resources/modeling-video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qubeshub.org/community/groups/mmhub" TargetMode="External"/><Relationship Id="rId5" Type="http://schemas.openxmlformats.org/officeDocument/2006/relationships/hyperlink" Target="https://www.siam.org/publications/reports/detail/guidelines-for-assessment-and-instruction-in-mathematical-modeling-education" TargetMode="External"/><Relationship Id="rId4" Type="http://schemas.openxmlformats.org/officeDocument/2006/relationships/hyperlink" Target="https://m3challenge.siam.org/sites/default/files/uploads/siam-guidebook-final-download.pdf"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m3challenge.siam.or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aocmm.org/competition" TargetMode="External"/><Relationship Id="rId5" Type="http://schemas.openxmlformats.org/officeDocument/2006/relationships/hyperlink" Target="https://www.comap.com/highschool/contests/himcm/index.html" TargetMode="External"/><Relationship Id="rId4" Type="http://schemas.openxmlformats.org/officeDocument/2006/relationships/hyperlink" Target="https://www.comap.com/undergraduate/contests/"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4BF95-210B-4693-A9D9-096687A95F70}"/>
              </a:ext>
            </a:extLst>
          </p:cNvPr>
          <p:cNvSpPr>
            <a:spLocks noGrp="1"/>
          </p:cNvSpPr>
          <p:nvPr>
            <p:ph type="ctrTitle"/>
          </p:nvPr>
        </p:nvSpPr>
        <p:spPr>
          <a:xfrm>
            <a:off x="1524000" y="1766655"/>
            <a:ext cx="9144000" cy="491893"/>
          </a:xfrm>
        </p:spPr>
        <p:txBody>
          <a:bodyPr>
            <a:noAutofit/>
          </a:bodyPr>
          <a:lstStyle/>
          <a:p>
            <a:pPr>
              <a:lnSpc>
                <a:spcPct val="150000"/>
              </a:lnSpc>
            </a:pPr>
            <a:r>
              <a:rPr lang="en-NZ" sz="3200" b="1" dirty="0">
                <a:latin typeface="Univers"/>
              </a:rPr>
              <a:t>Mathematical Modelling in Education</a:t>
            </a:r>
            <a:endParaRPr lang="en-US" sz="3200" b="1">
              <a:latin typeface="Univers"/>
            </a:endParaRPr>
          </a:p>
        </p:txBody>
      </p:sp>
      <p:sp>
        <p:nvSpPr>
          <p:cNvPr id="3" name="Subtitle 2">
            <a:extLst>
              <a:ext uri="{FF2B5EF4-FFF2-40B4-BE49-F238E27FC236}">
                <a16:creationId xmlns:a16="http://schemas.microsoft.com/office/drawing/2014/main" id="{425CFFF5-A784-4AE6-9D10-31EC20D6A412}"/>
              </a:ext>
            </a:extLst>
          </p:cNvPr>
          <p:cNvSpPr>
            <a:spLocks noGrp="1"/>
          </p:cNvSpPr>
          <p:nvPr>
            <p:ph type="subTitle" idx="1"/>
          </p:nvPr>
        </p:nvSpPr>
        <p:spPr>
          <a:xfrm>
            <a:off x="3556000" y="3663989"/>
            <a:ext cx="5073805" cy="1197324"/>
          </a:xfrm>
        </p:spPr>
        <p:txBody>
          <a:bodyPr vert="horz" lIns="91440" tIns="45720" rIns="91440" bIns="45720" rtlCol="0" anchor="t">
            <a:normAutofit lnSpcReduction="10000"/>
          </a:bodyPr>
          <a:lstStyle/>
          <a:p>
            <a:r>
              <a:rPr lang="en-NZ" sz="1400" b="1" dirty="0">
                <a:latin typeface="Univers"/>
              </a:rPr>
              <a:t>Kerri Spooner</a:t>
            </a:r>
          </a:p>
          <a:p>
            <a:r>
              <a:rPr lang="en-NZ" sz="1400" dirty="0">
                <a:latin typeface="Univers Light"/>
              </a:rPr>
              <a:t>Department of Mathematical Sciences</a:t>
            </a:r>
          </a:p>
          <a:p>
            <a:r>
              <a:rPr lang="en-NZ" sz="1400" dirty="0">
                <a:latin typeface="Univers Light"/>
              </a:rPr>
              <a:t>School of Engineering, Computer and Mathematical Sciences</a:t>
            </a:r>
          </a:p>
          <a:p>
            <a:r>
              <a:rPr lang="en-NZ" sz="1400" dirty="0">
                <a:latin typeface="Univers Light"/>
              </a:rPr>
              <a:t>Auckland University of Technology</a:t>
            </a:r>
          </a:p>
          <a:p>
            <a:endParaRPr lang="en-NZ" sz="1400" dirty="0">
              <a:latin typeface="Univers Light"/>
            </a:endParaRPr>
          </a:p>
        </p:txBody>
      </p:sp>
      <p:sp>
        <p:nvSpPr>
          <p:cNvPr id="4" name="Footer Placeholder 3">
            <a:extLst>
              <a:ext uri="{FF2B5EF4-FFF2-40B4-BE49-F238E27FC236}">
                <a16:creationId xmlns:a16="http://schemas.microsoft.com/office/drawing/2014/main" id="{1C90C105-93A2-4081-BF82-C1DB377537E3}"/>
              </a:ext>
            </a:extLst>
          </p:cNvPr>
          <p:cNvSpPr>
            <a:spLocks noGrp="1"/>
          </p:cNvSpPr>
          <p:nvPr>
            <p:ph type="ftr" sz="quarter" idx="11"/>
          </p:nvPr>
        </p:nvSpPr>
        <p:spPr>
          <a:xfrm>
            <a:off x="4038599" y="6356350"/>
            <a:ext cx="8024213" cy="365125"/>
          </a:xfrm>
        </p:spPr>
        <p:txBody>
          <a:bodyPr/>
          <a:lstStyle/>
          <a:p>
            <a:r>
              <a:rPr lang="en-NZ"/>
              <a:t>Kerri Spooner Auckland University of Technology                      This work is licensed under Attribution-NonCommercial-NoDerivatives 4.0 International Creative Commons</a:t>
            </a:r>
            <a:endParaRPr lang="en-NZ" dirty="0"/>
          </a:p>
        </p:txBody>
      </p:sp>
    </p:spTree>
    <p:extLst>
      <p:ext uri="{BB962C8B-B14F-4D97-AF65-F5344CB8AC3E}">
        <p14:creationId xmlns:p14="http://schemas.microsoft.com/office/powerpoint/2010/main" val="3665172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59607" y="5357332"/>
            <a:ext cx="5249001" cy="461665"/>
          </a:xfrm>
          <a:prstGeom prst="rect">
            <a:avLst/>
          </a:prstGeom>
          <a:noFill/>
        </p:spPr>
        <p:txBody>
          <a:bodyPr wrap="none" rtlCol="0">
            <a:spAutoFit/>
          </a:bodyPr>
          <a:lstStyle/>
          <a:p>
            <a:r>
              <a:rPr lang="en-NZ" sz="1200" dirty="0"/>
              <a:t>(based on work with Centre for Maths in Industry, Massey University 2011 </a:t>
            </a:r>
          </a:p>
          <a:p>
            <a:r>
              <a:rPr lang="en-NZ" sz="1200" dirty="0"/>
              <a:t>and </a:t>
            </a:r>
            <a:r>
              <a:rPr lang="en-NZ" sz="1200" dirty="0" err="1"/>
              <a:t>Dym</a:t>
            </a:r>
            <a:r>
              <a:rPr lang="en-NZ" sz="1200" dirty="0"/>
              <a:t>, 2004; </a:t>
            </a:r>
            <a:r>
              <a:rPr lang="en-NZ" sz="1200" dirty="0" err="1"/>
              <a:t>Svobodny</a:t>
            </a:r>
            <a:r>
              <a:rPr lang="en-NZ" sz="1200" dirty="0"/>
              <a:t>, 1998; </a:t>
            </a:r>
            <a:r>
              <a:rPr lang="en-NZ" sz="1200" dirty="0" err="1"/>
              <a:t>Treilibs</a:t>
            </a:r>
            <a:r>
              <a:rPr lang="en-NZ" sz="1200" dirty="0"/>
              <a:t> et al, 1980)</a:t>
            </a:r>
          </a:p>
        </p:txBody>
      </p:sp>
      <p:pic>
        <p:nvPicPr>
          <p:cNvPr id="1028" name="Picture 4" descr="Related image">
            <a:extLst>
              <a:ext uri="{FF2B5EF4-FFF2-40B4-BE49-F238E27FC236}">
                <a16:creationId xmlns:a16="http://schemas.microsoft.com/office/drawing/2014/main" id="{BB88427F-F50B-4989-BFC5-57033C4F81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12984"/>
            <a:ext cx="21336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2" name="Content Placeholder 2">
            <a:extLst>
              <a:ext uri="{FF2B5EF4-FFF2-40B4-BE49-F238E27FC236}">
                <a16:creationId xmlns:a16="http://schemas.microsoft.com/office/drawing/2014/main" id="{981163EC-D5AA-45E8-B3C4-E627FE93EE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1574" y="1819527"/>
            <a:ext cx="4292614" cy="2966502"/>
          </a:xfrm>
          <a:prstGeom prst="rect">
            <a:avLst/>
          </a:prstGeom>
          <a:ln>
            <a:solidFill>
              <a:schemeClr val="accent1"/>
            </a:solidFill>
          </a:ln>
        </p:spPr>
      </p:pic>
      <p:sp>
        <p:nvSpPr>
          <p:cNvPr id="5" name="TextBox 4">
            <a:extLst>
              <a:ext uri="{FF2B5EF4-FFF2-40B4-BE49-F238E27FC236}">
                <a16:creationId xmlns:a16="http://schemas.microsoft.com/office/drawing/2014/main" id="{06B20C20-AA67-4046-A902-B837EFA88AA3}"/>
              </a:ext>
            </a:extLst>
          </p:cNvPr>
          <p:cNvSpPr txBox="1"/>
          <p:nvPr/>
        </p:nvSpPr>
        <p:spPr>
          <a:xfrm>
            <a:off x="3459607" y="2505670"/>
            <a:ext cx="3972645" cy="923330"/>
          </a:xfrm>
          <a:prstGeom prst="rect">
            <a:avLst/>
          </a:prstGeom>
          <a:noFill/>
          <a:ln>
            <a:solidFill>
              <a:schemeClr val="tx1"/>
            </a:solidFill>
          </a:ln>
        </p:spPr>
        <p:txBody>
          <a:bodyPr wrap="square" rtlCol="0">
            <a:spAutoFit/>
          </a:bodyPr>
          <a:lstStyle/>
          <a:p>
            <a:pPr algn="ctr"/>
            <a:r>
              <a:rPr lang="en-NZ" sz="5400" dirty="0"/>
              <a:t>PROCESS</a:t>
            </a:r>
          </a:p>
        </p:txBody>
      </p:sp>
      <p:cxnSp>
        <p:nvCxnSpPr>
          <p:cNvPr id="17" name="Straight Arrow Connector 16">
            <a:extLst>
              <a:ext uri="{FF2B5EF4-FFF2-40B4-BE49-F238E27FC236}">
                <a16:creationId xmlns:a16="http://schemas.microsoft.com/office/drawing/2014/main" id="{3B38E56E-C854-4ED6-AD2B-41AABFEAB275}"/>
              </a:ext>
            </a:extLst>
          </p:cNvPr>
          <p:cNvCxnSpPr/>
          <p:nvPr/>
        </p:nvCxnSpPr>
        <p:spPr>
          <a:xfrm>
            <a:off x="2067005" y="3058245"/>
            <a:ext cx="1313970" cy="0"/>
          </a:xfrm>
          <a:prstGeom prst="straightConnector1">
            <a:avLst/>
          </a:prstGeom>
          <a:ln w="76200">
            <a:headEnd type="triangle"/>
            <a:tailEnd type="triangle"/>
          </a:ln>
        </p:spPr>
        <p:style>
          <a:lnRef idx="3">
            <a:schemeClr val="dk1"/>
          </a:lnRef>
          <a:fillRef idx="0">
            <a:schemeClr val="dk1"/>
          </a:fillRef>
          <a:effectRef idx="2">
            <a:schemeClr val="dk1"/>
          </a:effectRef>
          <a:fontRef idx="minor">
            <a:schemeClr val="tx1"/>
          </a:fontRef>
        </p:style>
      </p:cxnSp>
      <p:cxnSp>
        <p:nvCxnSpPr>
          <p:cNvPr id="23" name="Straight Arrow Connector 22">
            <a:extLst>
              <a:ext uri="{FF2B5EF4-FFF2-40B4-BE49-F238E27FC236}">
                <a16:creationId xmlns:a16="http://schemas.microsoft.com/office/drawing/2014/main" id="{ECAC95D9-96AD-4E9B-A9DA-CA8B800A0A19}"/>
              </a:ext>
            </a:extLst>
          </p:cNvPr>
          <p:cNvCxnSpPr>
            <a:cxnSpLocks/>
          </p:cNvCxnSpPr>
          <p:nvPr/>
        </p:nvCxnSpPr>
        <p:spPr>
          <a:xfrm>
            <a:off x="7491933" y="2967335"/>
            <a:ext cx="989960" cy="0"/>
          </a:xfrm>
          <a:prstGeom prst="straightConnector1">
            <a:avLst/>
          </a:prstGeom>
          <a:ln w="76200">
            <a:headEnd type="triangle"/>
            <a:tailEnd type="triangle"/>
          </a:ln>
        </p:spPr>
        <p:style>
          <a:lnRef idx="3">
            <a:schemeClr val="dk1"/>
          </a:lnRef>
          <a:fillRef idx="0">
            <a:schemeClr val="dk1"/>
          </a:fillRef>
          <a:effectRef idx="2">
            <a:schemeClr val="dk1"/>
          </a:effectRef>
          <a:fontRef idx="minor">
            <a:schemeClr val="tx1"/>
          </a:fontRef>
        </p:style>
      </p:cxnSp>
      <p:sp>
        <p:nvSpPr>
          <p:cNvPr id="2" name="Footer Placeholder 1">
            <a:extLst>
              <a:ext uri="{FF2B5EF4-FFF2-40B4-BE49-F238E27FC236}">
                <a16:creationId xmlns:a16="http://schemas.microsoft.com/office/drawing/2014/main" id="{C120D200-40F6-4548-8329-23D24AF5C2E9}"/>
              </a:ext>
            </a:extLst>
          </p:cNvPr>
          <p:cNvSpPr>
            <a:spLocks noGrp="1"/>
          </p:cNvSpPr>
          <p:nvPr>
            <p:ph type="ftr" sz="quarter" idx="11"/>
          </p:nvPr>
        </p:nvSpPr>
        <p:spPr/>
        <p:txBody>
          <a:bodyPr/>
          <a:lstStyle/>
          <a:p>
            <a:r>
              <a:rPr lang="en-NZ"/>
              <a:t>Kerri Spooner Auckland University of Technology                      This work is licensed under Attribution-NonCommercial-NoDerivatives 4.0 International Creative Commons</a:t>
            </a:r>
          </a:p>
        </p:txBody>
      </p:sp>
    </p:spTree>
    <p:extLst>
      <p:ext uri="{BB962C8B-B14F-4D97-AF65-F5344CB8AC3E}">
        <p14:creationId xmlns:p14="http://schemas.microsoft.com/office/powerpoint/2010/main" val="809737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677333" y="6041362"/>
            <a:ext cx="9003695" cy="365125"/>
          </a:xfrm>
        </p:spPr>
        <p:txBody>
          <a:bodyPr/>
          <a:lstStyle/>
          <a:p>
            <a:r>
              <a:rPr lang="en-NZ"/>
              <a:t>Kerri Spooner Auckland University of Technology                      This work is licensed under Attribution-NonCommercial-NoDerivatives 4.0 International Creative Commons</a:t>
            </a:r>
            <a:endParaRPr lang="en-NZ" dirty="0"/>
          </a:p>
        </p:txBody>
      </p:sp>
      <p:sp>
        <p:nvSpPr>
          <p:cNvPr id="7" name="TextBox 6"/>
          <p:cNvSpPr txBox="1"/>
          <p:nvPr/>
        </p:nvSpPr>
        <p:spPr>
          <a:xfrm>
            <a:off x="3459607" y="5357332"/>
            <a:ext cx="5249001" cy="461665"/>
          </a:xfrm>
          <a:prstGeom prst="rect">
            <a:avLst/>
          </a:prstGeom>
          <a:noFill/>
        </p:spPr>
        <p:txBody>
          <a:bodyPr wrap="none" rtlCol="0">
            <a:spAutoFit/>
          </a:bodyPr>
          <a:lstStyle/>
          <a:p>
            <a:r>
              <a:rPr lang="en-NZ" sz="1200" dirty="0"/>
              <a:t>(based on work with Centre for Maths in Industry, Massey University 2011 </a:t>
            </a:r>
          </a:p>
          <a:p>
            <a:r>
              <a:rPr lang="en-NZ" sz="1200" dirty="0"/>
              <a:t>and </a:t>
            </a:r>
            <a:r>
              <a:rPr lang="en-NZ" sz="1200" dirty="0" err="1"/>
              <a:t>Dym</a:t>
            </a:r>
            <a:r>
              <a:rPr lang="en-NZ" sz="1200" dirty="0"/>
              <a:t>, 2004; </a:t>
            </a:r>
            <a:r>
              <a:rPr lang="en-NZ" sz="1200" dirty="0" err="1"/>
              <a:t>Svobodny</a:t>
            </a:r>
            <a:r>
              <a:rPr lang="en-NZ" sz="1200" dirty="0"/>
              <a:t>, 1998; </a:t>
            </a:r>
            <a:r>
              <a:rPr lang="en-NZ" sz="1200" dirty="0" err="1"/>
              <a:t>Treilibs</a:t>
            </a:r>
            <a:r>
              <a:rPr lang="en-NZ" sz="1200" dirty="0"/>
              <a:t> et al, 1980)</a:t>
            </a:r>
          </a:p>
        </p:txBody>
      </p:sp>
      <p:pic>
        <p:nvPicPr>
          <p:cNvPr id="1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41184" y="602668"/>
            <a:ext cx="7488832" cy="4474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Related image">
            <a:extLst>
              <a:ext uri="{FF2B5EF4-FFF2-40B4-BE49-F238E27FC236}">
                <a16:creationId xmlns:a16="http://schemas.microsoft.com/office/drawing/2014/main" id="{BB88427F-F50B-4989-BFC5-57033C4F81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12984"/>
            <a:ext cx="21336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2" name="Content Placeholder 2">
            <a:extLst>
              <a:ext uri="{FF2B5EF4-FFF2-40B4-BE49-F238E27FC236}">
                <a16:creationId xmlns:a16="http://schemas.microsoft.com/office/drawing/2014/main" id="{981163EC-D5AA-45E8-B3C4-E627FE93EE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26109" y="1438066"/>
            <a:ext cx="4292614" cy="2966502"/>
          </a:xfrm>
          <a:prstGeom prst="rect">
            <a:avLst/>
          </a:prstGeom>
          <a:ln>
            <a:solidFill>
              <a:schemeClr val="accent1"/>
            </a:solidFill>
          </a:ln>
        </p:spPr>
      </p:pic>
      <p:cxnSp>
        <p:nvCxnSpPr>
          <p:cNvPr id="8" name="Straight Arrow Connector 7">
            <a:extLst>
              <a:ext uri="{FF2B5EF4-FFF2-40B4-BE49-F238E27FC236}">
                <a16:creationId xmlns:a16="http://schemas.microsoft.com/office/drawing/2014/main" id="{28748DE2-4918-454F-B9DD-607C7949840A}"/>
              </a:ext>
            </a:extLst>
          </p:cNvPr>
          <p:cNvCxnSpPr>
            <a:cxnSpLocks/>
          </p:cNvCxnSpPr>
          <p:nvPr/>
        </p:nvCxnSpPr>
        <p:spPr>
          <a:xfrm>
            <a:off x="4067117" y="2711615"/>
            <a:ext cx="1112063" cy="94037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C3F44DB-DDD2-4999-B9CF-4AFCE5CA90B4}"/>
              </a:ext>
            </a:extLst>
          </p:cNvPr>
          <p:cNvCxnSpPr/>
          <p:nvPr/>
        </p:nvCxnSpPr>
        <p:spPr>
          <a:xfrm flipH="1">
            <a:off x="3674429" y="2784546"/>
            <a:ext cx="1088305" cy="90851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FC6C63F-D923-4621-991B-29E7453A38E5}"/>
              </a:ext>
            </a:extLst>
          </p:cNvPr>
          <p:cNvCxnSpPr/>
          <p:nvPr/>
        </p:nvCxnSpPr>
        <p:spPr>
          <a:xfrm flipH="1">
            <a:off x="6084107" y="2711615"/>
            <a:ext cx="961822" cy="94037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D1963F0F-2A30-48C0-8ACA-35CA5802BAC0}"/>
              </a:ext>
            </a:extLst>
          </p:cNvPr>
          <p:cNvCxnSpPr/>
          <p:nvPr/>
        </p:nvCxnSpPr>
        <p:spPr>
          <a:xfrm>
            <a:off x="5957625" y="2784546"/>
            <a:ext cx="1368795" cy="86744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FBD28942-C256-4F87-8669-D42B074C0AFD}"/>
              </a:ext>
            </a:extLst>
          </p:cNvPr>
          <p:cNvCxnSpPr/>
          <p:nvPr/>
        </p:nvCxnSpPr>
        <p:spPr>
          <a:xfrm>
            <a:off x="5346155" y="2839789"/>
            <a:ext cx="0" cy="81220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D0385B74-DCCE-465B-9000-03904EF0CE81}"/>
              </a:ext>
            </a:extLst>
          </p:cNvPr>
          <p:cNvCxnSpPr/>
          <p:nvPr/>
        </p:nvCxnSpPr>
        <p:spPr>
          <a:xfrm>
            <a:off x="3674429" y="2784546"/>
            <a:ext cx="4072727" cy="81695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8400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5DF76-4E3D-464E-87E0-6710E42C5E57}"/>
              </a:ext>
            </a:extLst>
          </p:cNvPr>
          <p:cNvSpPr>
            <a:spLocks noGrp="1"/>
          </p:cNvSpPr>
          <p:nvPr>
            <p:ph type="title"/>
          </p:nvPr>
        </p:nvSpPr>
        <p:spPr>
          <a:xfrm>
            <a:off x="648929" y="629266"/>
            <a:ext cx="5127031" cy="1676603"/>
          </a:xfrm>
        </p:spPr>
        <p:txBody>
          <a:bodyPr>
            <a:normAutofit/>
          </a:bodyPr>
          <a:lstStyle/>
          <a:p>
            <a:r>
              <a:rPr lang="en-NZ" sz="4400" dirty="0"/>
              <a:t>History</a:t>
            </a:r>
          </a:p>
        </p:txBody>
      </p:sp>
      <p:sp>
        <p:nvSpPr>
          <p:cNvPr id="3" name="Content Placeholder 2">
            <a:extLst>
              <a:ext uri="{FF2B5EF4-FFF2-40B4-BE49-F238E27FC236}">
                <a16:creationId xmlns:a16="http://schemas.microsoft.com/office/drawing/2014/main" id="{AD05567E-037E-4548-B83A-B5884265E3AB}"/>
              </a:ext>
            </a:extLst>
          </p:cNvPr>
          <p:cNvSpPr>
            <a:spLocks noGrp="1"/>
          </p:cNvSpPr>
          <p:nvPr>
            <p:ph idx="1"/>
          </p:nvPr>
        </p:nvSpPr>
        <p:spPr>
          <a:xfrm>
            <a:off x="648930" y="2438400"/>
            <a:ext cx="6236320" cy="3785419"/>
          </a:xfrm>
        </p:spPr>
        <p:txBody>
          <a:bodyPr>
            <a:normAutofit/>
          </a:bodyPr>
          <a:lstStyle/>
          <a:p>
            <a:r>
              <a:rPr lang="en-NZ" sz="2800" dirty="0" err="1"/>
              <a:t>Archemides</a:t>
            </a:r>
            <a:r>
              <a:rPr lang="en-NZ" sz="2800" dirty="0"/>
              <a:t> (c.287 BC – c.212 BC) </a:t>
            </a:r>
          </a:p>
          <a:p>
            <a:r>
              <a:rPr lang="en-NZ" dirty="0"/>
              <a:t>Black-Scholes model</a:t>
            </a:r>
            <a:endParaRPr lang="en-NZ" sz="2800" dirty="0"/>
          </a:p>
          <a:p>
            <a:pPr marL="0" indent="0">
              <a:buNone/>
            </a:pPr>
            <a:endParaRPr lang="en-NZ" sz="2800" dirty="0"/>
          </a:p>
          <a:p>
            <a:r>
              <a:rPr lang="en-NZ" sz="2800" dirty="0"/>
              <a:t>Formalisation in education began around 1970s</a:t>
            </a:r>
          </a:p>
          <a:p>
            <a:endParaRPr lang="en-NZ" sz="2800" dirty="0"/>
          </a:p>
        </p:txBody>
      </p:sp>
      <p:pic>
        <p:nvPicPr>
          <p:cNvPr id="4" name="Picture 6" descr="Image result for simple machines 200 BC">
            <a:extLst>
              <a:ext uri="{FF2B5EF4-FFF2-40B4-BE49-F238E27FC236}">
                <a16:creationId xmlns:a16="http://schemas.microsoft.com/office/drawing/2014/main" id="{470AE7BF-786C-4D3F-9371-04017505346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445" r="1" b="881"/>
          <a:stretch/>
        </p:blipFill>
        <p:spPr bwMode="auto">
          <a:xfrm>
            <a:off x="6885250" y="307797"/>
            <a:ext cx="3722409" cy="3801545"/>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026" name="Picture 2" descr="Image result for black–scholes">
            <a:extLst>
              <a:ext uri="{FF2B5EF4-FFF2-40B4-BE49-F238E27FC236}">
                <a16:creationId xmlns:a16="http://schemas.microsoft.com/office/drawing/2014/main" id="{989CF1F1-F656-4069-8CA6-0678747F3E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5250" y="4431428"/>
            <a:ext cx="4883138" cy="1989427"/>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0BC2D8C6-52F2-46D2-AAD6-69C697873EC1}"/>
              </a:ext>
            </a:extLst>
          </p:cNvPr>
          <p:cNvSpPr>
            <a:spLocks noGrp="1"/>
          </p:cNvSpPr>
          <p:nvPr>
            <p:ph type="ftr" sz="quarter" idx="11"/>
          </p:nvPr>
        </p:nvSpPr>
        <p:spPr/>
        <p:txBody>
          <a:bodyPr/>
          <a:lstStyle/>
          <a:p>
            <a:r>
              <a:rPr lang="en-NZ"/>
              <a:t>Kerri Spooner Auckland University of Technology                      This work is licensed under Attribution-NonCommercial-NoDerivatives 4.0 International Creative Commons</a:t>
            </a:r>
          </a:p>
        </p:txBody>
      </p:sp>
    </p:spTree>
    <p:extLst>
      <p:ext uri="{BB962C8B-B14F-4D97-AF65-F5344CB8AC3E}">
        <p14:creationId xmlns:p14="http://schemas.microsoft.com/office/powerpoint/2010/main" val="2831709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5203E-28D6-486E-AF5C-9A4EDE20A486}"/>
              </a:ext>
            </a:extLst>
          </p:cNvPr>
          <p:cNvSpPr>
            <a:spLocks noGrp="1"/>
          </p:cNvSpPr>
          <p:nvPr>
            <p:ph type="title"/>
          </p:nvPr>
        </p:nvSpPr>
        <p:spPr/>
        <p:txBody>
          <a:bodyPr/>
          <a:lstStyle/>
          <a:p>
            <a:r>
              <a:rPr lang="en-NZ" dirty="0"/>
              <a:t>Part two: Why do we need modelling?</a:t>
            </a:r>
          </a:p>
        </p:txBody>
      </p:sp>
      <p:sp>
        <p:nvSpPr>
          <p:cNvPr id="3" name="Content Placeholder 2">
            <a:extLst>
              <a:ext uri="{FF2B5EF4-FFF2-40B4-BE49-F238E27FC236}">
                <a16:creationId xmlns:a16="http://schemas.microsoft.com/office/drawing/2014/main" id="{9170602A-5FD9-4F77-9427-16522D21E78C}"/>
              </a:ext>
            </a:extLst>
          </p:cNvPr>
          <p:cNvSpPr>
            <a:spLocks noGrp="1"/>
          </p:cNvSpPr>
          <p:nvPr>
            <p:ph idx="1"/>
          </p:nvPr>
        </p:nvSpPr>
        <p:spPr>
          <a:xfrm>
            <a:off x="838200" y="1825625"/>
            <a:ext cx="10515600" cy="4351338"/>
          </a:xfrm>
        </p:spPr>
        <p:txBody>
          <a:bodyPr>
            <a:normAutofit lnSpcReduction="10000"/>
          </a:bodyPr>
          <a:lstStyle/>
          <a:p>
            <a:r>
              <a:rPr lang="en-NZ" dirty="0"/>
              <a:t>Outside of education mathematics is used within real world situations </a:t>
            </a:r>
          </a:p>
          <a:p>
            <a:endParaRPr lang="en-NZ" dirty="0"/>
          </a:p>
          <a:p>
            <a:r>
              <a:rPr lang="en-NZ" dirty="0"/>
              <a:t>Mathematics of school   ≠    Mathematics of practice</a:t>
            </a:r>
          </a:p>
          <a:p>
            <a:endParaRPr lang="en-NZ" dirty="0"/>
          </a:p>
          <a:p>
            <a:pPr marL="0" indent="0">
              <a:buNone/>
            </a:pPr>
            <a:r>
              <a:rPr lang="en-NZ" dirty="0"/>
              <a:t>Mathematically equipped citizens and effective members of working teams</a:t>
            </a:r>
          </a:p>
          <a:p>
            <a:pPr marL="0" indent="0">
              <a:buNone/>
            </a:pPr>
            <a:endParaRPr lang="en-NZ" dirty="0"/>
          </a:p>
          <a:p>
            <a:r>
              <a:rPr lang="en-NZ" b="1" dirty="0"/>
              <a:t>No automatic transfer </a:t>
            </a:r>
            <a:r>
              <a:rPr lang="en-NZ" dirty="0"/>
              <a:t>of pure mathematics </a:t>
            </a:r>
          </a:p>
          <a:p>
            <a:pPr marL="0" indent="0">
              <a:buNone/>
            </a:pPr>
            <a:r>
              <a:rPr lang="en-NZ" dirty="0"/>
              <a:t>   into usability in real world situations</a:t>
            </a:r>
          </a:p>
          <a:p>
            <a:pPr marL="0" indent="0">
              <a:buNone/>
            </a:pPr>
            <a:endParaRPr lang="en-NZ" dirty="0"/>
          </a:p>
          <a:p>
            <a:endParaRPr lang="en-NZ" dirty="0"/>
          </a:p>
          <a:p>
            <a:endParaRPr lang="en-NZ" dirty="0"/>
          </a:p>
        </p:txBody>
      </p:sp>
      <p:sp>
        <p:nvSpPr>
          <p:cNvPr id="4" name="TextBox 3">
            <a:extLst>
              <a:ext uri="{FF2B5EF4-FFF2-40B4-BE49-F238E27FC236}">
                <a16:creationId xmlns:a16="http://schemas.microsoft.com/office/drawing/2014/main" id="{5FF3275A-38A4-47A4-ABC1-C6C8BEE81125}"/>
              </a:ext>
            </a:extLst>
          </p:cNvPr>
          <p:cNvSpPr txBox="1"/>
          <p:nvPr/>
        </p:nvSpPr>
        <p:spPr>
          <a:xfrm>
            <a:off x="11887200" y="172911"/>
            <a:ext cx="184731" cy="369332"/>
          </a:xfrm>
          <a:prstGeom prst="rect">
            <a:avLst/>
          </a:prstGeom>
          <a:noFill/>
        </p:spPr>
        <p:txBody>
          <a:bodyPr wrap="none" rtlCol="0">
            <a:spAutoFit/>
          </a:bodyPr>
          <a:lstStyle/>
          <a:p>
            <a:endParaRPr lang="en-NZ" dirty="0"/>
          </a:p>
        </p:txBody>
      </p:sp>
      <p:pic>
        <p:nvPicPr>
          <p:cNvPr id="2052" name="Picture 4" descr="Image result for altering pattern pieces">
            <a:extLst>
              <a:ext uri="{FF2B5EF4-FFF2-40B4-BE49-F238E27FC236}">
                <a16:creationId xmlns:a16="http://schemas.microsoft.com/office/drawing/2014/main" id="{53947481-431A-49A2-ADF2-55434161BA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3834" y="2329119"/>
            <a:ext cx="2778881" cy="12883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4" name="Picture 6" descr="Image result for mathematics behind satellite orbiting earth">
            <a:extLst>
              <a:ext uri="{FF2B5EF4-FFF2-40B4-BE49-F238E27FC236}">
                <a16:creationId xmlns:a16="http://schemas.microsoft.com/office/drawing/2014/main" id="{B82AEE81-271F-40B8-8848-9C607A6F4E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36106" y="4306881"/>
            <a:ext cx="2402398" cy="204946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586E545-3FC5-43EB-8DD6-2A87B887001B}"/>
              </a:ext>
            </a:extLst>
          </p:cNvPr>
          <p:cNvSpPr txBox="1"/>
          <p:nvPr/>
        </p:nvSpPr>
        <p:spPr>
          <a:xfrm>
            <a:off x="5637790" y="2973314"/>
            <a:ext cx="914400" cy="914400"/>
          </a:xfrm>
          <a:prstGeom prst="rect">
            <a:avLst/>
          </a:prstGeom>
          <a:noFill/>
        </p:spPr>
        <p:txBody>
          <a:bodyPr wrap="square" rtlCol="0">
            <a:spAutoFit/>
          </a:bodyPr>
          <a:lstStyle/>
          <a:p>
            <a:endParaRPr lang="en-NZ" dirty="0"/>
          </a:p>
        </p:txBody>
      </p:sp>
      <p:sp>
        <p:nvSpPr>
          <p:cNvPr id="5" name="Footer Placeholder 4">
            <a:extLst>
              <a:ext uri="{FF2B5EF4-FFF2-40B4-BE49-F238E27FC236}">
                <a16:creationId xmlns:a16="http://schemas.microsoft.com/office/drawing/2014/main" id="{052F5D7E-FF07-496E-A8DE-FA1A56D95C61}"/>
              </a:ext>
            </a:extLst>
          </p:cNvPr>
          <p:cNvSpPr>
            <a:spLocks noGrp="1"/>
          </p:cNvSpPr>
          <p:nvPr>
            <p:ph type="ftr" sz="quarter" idx="11"/>
          </p:nvPr>
        </p:nvSpPr>
        <p:spPr/>
        <p:txBody>
          <a:bodyPr/>
          <a:lstStyle/>
          <a:p>
            <a:r>
              <a:rPr lang="en-NZ"/>
              <a:t>Kerri Spooner Auckland University of Technology                      This work is licensed under Attribution-NonCommercial-NoDerivatives 4.0 International Creative Commons</a:t>
            </a:r>
          </a:p>
        </p:txBody>
      </p:sp>
    </p:spTree>
    <p:extLst>
      <p:ext uri="{BB962C8B-B14F-4D97-AF65-F5344CB8AC3E}">
        <p14:creationId xmlns:p14="http://schemas.microsoft.com/office/powerpoint/2010/main" val="220175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C2F3D-485B-42B1-8CFE-5D9F36AD70FB}"/>
              </a:ext>
            </a:extLst>
          </p:cNvPr>
          <p:cNvSpPr>
            <a:spLocks noGrp="1"/>
          </p:cNvSpPr>
          <p:nvPr>
            <p:ph type="title"/>
          </p:nvPr>
        </p:nvSpPr>
        <p:spPr/>
        <p:txBody>
          <a:bodyPr/>
          <a:lstStyle/>
          <a:p>
            <a:r>
              <a:rPr lang="en-NZ" dirty="0"/>
              <a:t>Part three: The state of the art of modelling in New Zealand</a:t>
            </a:r>
          </a:p>
        </p:txBody>
      </p:sp>
      <p:sp>
        <p:nvSpPr>
          <p:cNvPr id="3" name="Content Placeholder 2">
            <a:extLst>
              <a:ext uri="{FF2B5EF4-FFF2-40B4-BE49-F238E27FC236}">
                <a16:creationId xmlns:a16="http://schemas.microsoft.com/office/drawing/2014/main" id="{23ED4A40-0ABD-4BD5-9FDA-76414A15B041}"/>
              </a:ext>
            </a:extLst>
          </p:cNvPr>
          <p:cNvSpPr>
            <a:spLocks noGrp="1"/>
          </p:cNvSpPr>
          <p:nvPr>
            <p:ph idx="1"/>
          </p:nvPr>
        </p:nvSpPr>
        <p:spPr/>
        <p:txBody>
          <a:bodyPr>
            <a:normAutofit/>
          </a:bodyPr>
          <a:lstStyle/>
          <a:p>
            <a:pPr marL="0" indent="0">
              <a:buNone/>
            </a:pPr>
            <a:endParaRPr lang="en-NZ" dirty="0"/>
          </a:p>
          <a:p>
            <a:r>
              <a:rPr lang="en-NZ" dirty="0"/>
              <a:t>Curriculum </a:t>
            </a:r>
          </a:p>
          <a:p>
            <a:r>
              <a:rPr lang="en-NZ" dirty="0"/>
              <a:t>Classrooms </a:t>
            </a:r>
          </a:p>
          <a:p>
            <a:r>
              <a:rPr lang="en-NZ" dirty="0"/>
              <a:t>Competitions</a:t>
            </a:r>
          </a:p>
          <a:p>
            <a:r>
              <a:rPr lang="en-NZ" dirty="0"/>
              <a:t>Tertiary</a:t>
            </a:r>
          </a:p>
          <a:p>
            <a:endParaRPr lang="en-NZ" dirty="0"/>
          </a:p>
          <a:p>
            <a:pPr marL="0" indent="0">
              <a:buNone/>
            </a:pPr>
            <a:endParaRPr lang="en-NZ" dirty="0"/>
          </a:p>
          <a:p>
            <a:endParaRPr lang="en-NZ" dirty="0"/>
          </a:p>
        </p:txBody>
      </p:sp>
      <p:sp>
        <p:nvSpPr>
          <p:cNvPr id="4" name="Footer Placeholder 3">
            <a:extLst>
              <a:ext uri="{FF2B5EF4-FFF2-40B4-BE49-F238E27FC236}">
                <a16:creationId xmlns:a16="http://schemas.microsoft.com/office/drawing/2014/main" id="{39AC813C-6F09-4548-8483-813CC6C02956}"/>
              </a:ext>
            </a:extLst>
          </p:cNvPr>
          <p:cNvSpPr>
            <a:spLocks noGrp="1"/>
          </p:cNvSpPr>
          <p:nvPr>
            <p:ph type="ftr" sz="quarter" idx="11"/>
          </p:nvPr>
        </p:nvSpPr>
        <p:spPr/>
        <p:txBody>
          <a:bodyPr/>
          <a:lstStyle/>
          <a:p>
            <a:r>
              <a:rPr lang="en-NZ"/>
              <a:t>Kerri Spooner Auckland University of Technology                      This work is licensed under Attribution-NonCommercial-NoDerivatives 4.0 International Creative Commons</a:t>
            </a:r>
          </a:p>
        </p:txBody>
      </p:sp>
    </p:spTree>
    <p:extLst>
      <p:ext uri="{BB962C8B-B14F-4D97-AF65-F5344CB8AC3E}">
        <p14:creationId xmlns:p14="http://schemas.microsoft.com/office/powerpoint/2010/main" val="203707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18F543-3192-487A-BED9-798D74FFF641}"/>
              </a:ext>
            </a:extLst>
          </p:cNvPr>
          <p:cNvPicPr>
            <a:picLocks noChangeAspect="1"/>
          </p:cNvPicPr>
          <p:nvPr/>
        </p:nvPicPr>
        <p:blipFill rotWithShape="1">
          <a:blip r:embed="rId3"/>
          <a:srcRect b="9639"/>
          <a:stretch/>
        </p:blipFill>
        <p:spPr>
          <a:xfrm>
            <a:off x="-1" y="10"/>
            <a:ext cx="12192000" cy="6857990"/>
          </a:xfrm>
          <a:prstGeom prst="rect">
            <a:avLst/>
          </a:prstGeom>
        </p:spPr>
      </p:pic>
      <p:sp>
        <p:nvSpPr>
          <p:cNvPr id="7"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2" name="Straight Connector 11">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2F22F1B-62FB-4F45-9A80-0731E67C075C}"/>
              </a:ext>
            </a:extLst>
          </p:cNvPr>
          <p:cNvSpPr>
            <a:spLocks noGrp="1"/>
          </p:cNvSpPr>
          <p:nvPr>
            <p:ph idx="1"/>
          </p:nvPr>
        </p:nvSpPr>
        <p:spPr>
          <a:xfrm>
            <a:off x="375449" y="2391974"/>
            <a:ext cx="8069617" cy="4466026"/>
          </a:xfrm>
        </p:spPr>
        <p:txBody>
          <a:bodyPr anchor="ctr">
            <a:normAutofit/>
          </a:bodyPr>
          <a:lstStyle/>
          <a:p>
            <a:pPr marL="0" indent="0">
              <a:buNone/>
            </a:pPr>
            <a:r>
              <a:rPr lang="en-NZ" dirty="0"/>
              <a:t>“Students will model situations”</a:t>
            </a:r>
          </a:p>
          <a:p>
            <a:pPr marL="0" indent="0">
              <a:buNone/>
            </a:pPr>
            <a:r>
              <a:rPr lang="en-NZ" dirty="0"/>
              <a:t> </a:t>
            </a:r>
          </a:p>
          <a:p>
            <a:pPr marL="0" indent="0">
              <a:buNone/>
            </a:pPr>
            <a:r>
              <a:rPr lang="en-NZ" dirty="0"/>
              <a:t>1992 Modelling included as a mathematical process.</a:t>
            </a:r>
          </a:p>
          <a:p>
            <a:pPr marL="0" indent="0">
              <a:buNone/>
            </a:pPr>
            <a:endParaRPr lang="en-NZ" dirty="0"/>
          </a:p>
          <a:p>
            <a:pPr marL="0" indent="0">
              <a:buNone/>
            </a:pPr>
            <a:r>
              <a:rPr lang="en-NZ" dirty="0"/>
              <a:t>Happening in classrooms?</a:t>
            </a:r>
          </a:p>
        </p:txBody>
      </p:sp>
      <p:sp>
        <p:nvSpPr>
          <p:cNvPr id="4" name="TextBox 3">
            <a:extLst>
              <a:ext uri="{FF2B5EF4-FFF2-40B4-BE49-F238E27FC236}">
                <a16:creationId xmlns:a16="http://schemas.microsoft.com/office/drawing/2014/main" id="{AA88F89D-B098-49B0-9442-F0AFF73E3F2B}"/>
              </a:ext>
            </a:extLst>
          </p:cNvPr>
          <p:cNvSpPr txBox="1"/>
          <p:nvPr/>
        </p:nvSpPr>
        <p:spPr>
          <a:xfrm>
            <a:off x="8260336" y="791455"/>
            <a:ext cx="184731" cy="369332"/>
          </a:xfrm>
          <a:prstGeom prst="rect">
            <a:avLst/>
          </a:prstGeom>
          <a:noFill/>
        </p:spPr>
        <p:txBody>
          <a:bodyPr wrap="none" rtlCol="0">
            <a:spAutoFit/>
          </a:bodyPr>
          <a:lstStyle/>
          <a:p>
            <a:endParaRPr lang="en-NZ" dirty="0"/>
          </a:p>
        </p:txBody>
      </p:sp>
      <p:sp>
        <p:nvSpPr>
          <p:cNvPr id="2" name="Footer Placeholder 1">
            <a:extLst>
              <a:ext uri="{FF2B5EF4-FFF2-40B4-BE49-F238E27FC236}">
                <a16:creationId xmlns:a16="http://schemas.microsoft.com/office/drawing/2014/main" id="{4D4D021F-2C58-453D-992D-187E299D0BA1}"/>
              </a:ext>
            </a:extLst>
          </p:cNvPr>
          <p:cNvSpPr>
            <a:spLocks noGrp="1"/>
          </p:cNvSpPr>
          <p:nvPr>
            <p:ph type="ftr" sz="quarter" idx="11"/>
          </p:nvPr>
        </p:nvSpPr>
        <p:spPr/>
        <p:txBody>
          <a:bodyPr/>
          <a:lstStyle/>
          <a:p>
            <a:r>
              <a:rPr lang="en-NZ"/>
              <a:t>Kerri Spooner Auckland University of Technology                      This work is licensed under Attribution-NonCommercial-NoDerivatives 4.0 International Creative Commons</a:t>
            </a:r>
          </a:p>
        </p:txBody>
      </p:sp>
    </p:spTree>
    <p:extLst>
      <p:ext uri="{BB962C8B-B14F-4D97-AF65-F5344CB8AC3E}">
        <p14:creationId xmlns:p14="http://schemas.microsoft.com/office/powerpoint/2010/main" val="1470437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03CDC-F984-4D57-BDE0-59D8D30FB5FA}"/>
              </a:ext>
            </a:extLst>
          </p:cNvPr>
          <p:cNvSpPr>
            <a:spLocks noGrp="1"/>
          </p:cNvSpPr>
          <p:nvPr>
            <p:ph type="title"/>
          </p:nvPr>
        </p:nvSpPr>
        <p:spPr/>
        <p:txBody>
          <a:bodyPr/>
          <a:lstStyle/>
          <a:p>
            <a:endParaRPr lang="en-NZ" dirty="0"/>
          </a:p>
        </p:txBody>
      </p:sp>
      <p:pic>
        <p:nvPicPr>
          <p:cNvPr id="4" name="Content Placeholder 3">
            <a:extLst>
              <a:ext uri="{FF2B5EF4-FFF2-40B4-BE49-F238E27FC236}">
                <a16:creationId xmlns:a16="http://schemas.microsoft.com/office/drawing/2014/main" id="{7D5DB313-F8B1-4714-B281-E544CD69E213}"/>
              </a:ext>
            </a:extLst>
          </p:cNvPr>
          <p:cNvPicPr>
            <a:picLocks noGrp="1" noChangeAspect="1"/>
          </p:cNvPicPr>
          <p:nvPr>
            <p:ph idx="1"/>
          </p:nvPr>
        </p:nvPicPr>
        <p:blipFill>
          <a:blip r:embed="rId3"/>
          <a:stretch>
            <a:fillRect/>
          </a:stretch>
        </p:blipFill>
        <p:spPr>
          <a:xfrm>
            <a:off x="0" y="693619"/>
            <a:ext cx="5610466" cy="5665013"/>
          </a:xfrm>
          <a:prstGeom prst="rect">
            <a:avLst/>
          </a:prstGeom>
        </p:spPr>
      </p:pic>
      <p:sp>
        <p:nvSpPr>
          <p:cNvPr id="5" name="Rectangle 4">
            <a:extLst>
              <a:ext uri="{FF2B5EF4-FFF2-40B4-BE49-F238E27FC236}">
                <a16:creationId xmlns:a16="http://schemas.microsoft.com/office/drawing/2014/main" id="{FD104051-A627-46DC-81B3-914F004FE754}"/>
              </a:ext>
            </a:extLst>
          </p:cNvPr>
          <p:cNvSpPr/>
          <p:nvPr/>
        </p:nvSpPr>
        <p:spPr>
          <a:xfrm>
            <a:off x="6355029" y="4733419"/>
            <a:ext cx="3763788" cy="1759456"/>
          </a:xfrm>
          <a:prstGeom prst="rect">
            <a:avLst/>
          </a:prstGeom>
        </p:spPr>
        <p:txBody>
          <a:bodyPr wrap="square">
            <a:spAutoFit/>
          </a:bodyPr>
          <a:lstStyle/>
          <a:p>
            <a:r>
              <a:rPr lang="en-NZ" sz="2800" b="1" dirty="0">
                <a:solidFill>
                  <a:srgbClr val="595959"/>
                </a:solidFill>
                <a:latin typeface="Century Gothic" panose="020B0502020202020204" pitchFamily="34" charset="0"/>
              </a:rPr>
              <a:t>Subash Chandar K</a:t>
            </a:r>
            <a:endParaRPr lang="en-NZ" dirty="0"/>
          </a:p>
          <a:p>
            <a:pPr>
              <a:spcBef>
                <a:spcPts val="1000"/>
              </a:spcBef>
            </a:pPr>
            <a:r>
              <a:rPr lang="en-NZ" dirty="0">
                <a:solidFill>
                  <a:srgbClr val="595959"/>
                </a:solidFill>
                <a:latin typeface="Century Gothic" panose="020B0502020202020204" pitchFamily="34" charset="0"/>
              </a:rPr>
              <a:t>Ormiston Senior College, Auckland</a:t>
            </a:r>
            <a:endParaRPr lang="en-NZ" dirty="0"/>
          </a:p>
          <a:p>
            <a:br>
              <a:rPr lang="en-NZ" dirty="0"/>
            </a:br>
            <a:endParaRPr lang="en-NZ" dirty="0"/>
          </a:p>
        </p:txBody>
      </p:sp>
      <p:sp>
        <p:nvSpPr>
          <p:cNvPr id="6" name="TextBox 5">
            <a:extLst>
              <a:ext uri="{FF2B5EF4-FFF2-40B4-BE49-F238E27FC236}">
                <a16:creationId xmlns:a16="http://schemas.microsoft.com/office/drawing/2014/main" id="{5DFEC366-4B68-42BC-8546-DE8DB78CD374}"/>
              </a:ext>
            </a:extLst>
          </p:cNvPr>
          <p:cNvSpPr txBox="1"/>
          <p:nvPr/>
        </p:nvSpPr>
        <p:spPr>
          <a:xfrm>
            <a:off x="7060864" y="2888535"/>
            <a:ext cx="184731" cy="369332"/>
          </a:xfrm>
          <a:prstGeom prst="rect">
            <a:avLst/>
          </a:prstGeom>
          <a:noFill/>
        </p:spPr>
        <p:txBody>
          <a:bodyPr wrap="none" rtlCol="0">
            <a:spAutoFit/>
          </a:bodyPr>
          <a:lstStyle/>
          <a:p>
            <a:endParaRPr lang="en-NZ" dirty="0"/>
          </a:p>
        </p:txBody>
      </p:sp>
      <p:pic>
        <p:nvPicPr>
          <p:cNvPr id="7" name="Picture 6">
            <a:extLst>
              <a:ext uri="{FF2B5EF4-FFF2-40B4-BE49-F238E27FC236}">
                <a16:creationId xmlns:a16="http://schemas.microsoft.com/office/drawing/2014/main" id="{0526F36C-279F-4AC2-9832-DD8C8DD87EF7}"/>
              </a:ext>
            </a:extLst>
          </p:cNvPr>
          <p:cNvPicPr>
            <a:picLocks noChangeAspect="1"/>
          </p:cNvPicPr>
          <p:nvPr/>
        </p:nvPicPr>
        <p:blipFill>
          <a:blip r:embed="rId4"/>
          <a:stretch>
            <a:fillRect/>
          </a:stretch>
        </p:blipFill>
        <p:spPr>
          <a:xfrm>
            <a:off x="5152638" y="876285"/>
            <a:ext cx="4185913" cy="1949219"/>
          </a:xfrm>
          <a:prstGeom prst="rect">
            <a:avLst/>
          </a:prstGeom>
        </p:spPr>
      </p:pic>
      <p:sp>
        <p:nvSpPr>
          <p:cNvPr id="3" name="Footer Placeholder 2">
            <a:extLst>
              <a:ext uri="{FF2B5EF4-FFF2-40B4-BE49-F238E27FC236}">
                <a16:creationId xmlns:a16="http://schemas.microsoft.com/office/drawing/2014/main" id="{800066E0-4372-4D98-B2DB-EA49739AFF2F}"/>
              </a:ext>
            </a:extLst>
          </p:cNvPr>
          <p:cNvSpPr>
            <a:spLocks noGrp="1"/>
          </p:cNvSpPr>
          <p:nvPr>
            <p:ph type="ftr" sz="quarter" idx="11"/>
          </p:nvPr>
        </p:nvSpPr>
        <p:spPr/>
        <p:txBody>
          <a:bodyPr/>
          <a:lstStyle/>
          <a:p>
            <a:r>
              <a:rPr lang="en-NZ" dirty="0"/>
              <a:t>Kerri Spooner Auckland University of Technology                      This work is licensed under Attribution-</a:t>
            </a:r>
            <a:r>
              <a:rPr lang="en-NZ" dirty="0" err="1"/>
              <a:t>NonCommercial</a:t>
            </a:r>
            <a:r>
              <a:rPr lang="en-NZ" dirty="0"/>
              <a:t>-</a:t>
            </a:r>
            <a:r>
              <a:rPr lang="en-NZ" dirty="0" err="1"/>
              <a:t>NoDerivatives</a:t>
            </a:r>
            <a:r>
              <a:rPr lang="en-NZ" dirty="0"/>
              <a:t> 4.0 International Creative Commons</a:t>
            </a:r>
          </a:p>
        </p:txBody>
      </p:sp>
    </p:spTree>
    <p:extLst>
      <p:ext uri="{BB962C8B-B14F-4D97-AF65-F5344CB8AC3E}">
        <p14:creationId xmlns:p14="http://schemas.microsoft.com/office/powerpoint/2010/main" val="322332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37631-7E39-44AE-937A-E2F3E4A3B76E}"/>
              </a:ext>
            </a:extLst>
          </p:cNvPr>
          <p:cNvSpPr>
            <a:spLocks noGrp="1"/>
          </p:cNvSpPr>
          <p:nvPr>
            <p:ph type="title"/>
          </p:nvPr>
        </p:nvSpPr>
        <p:spPr/>
        <p:txBody>
          <a:bodyPr/>
          <a:lstStyle/>
          <a:p>
            <a:endParaRPr lang="en-NZ"/>
          </a:p>
        </p:txBody>
      </p:sp>
      <p:sp>
        <p:nvSpPr>
          <p:cNvPr id="3" name="Content Placeholder 2">
            <a:extLst>
              <a:ext uri="{FF2B5EF4-FFF2-40B4-BE49-F238E27FC236}">
                <a16:creationId xmlns:a16="http://schemas.microsoft.com/office/drawing/2014/main" id="{54A2332D-69C8-4F74-BF11-3CC79A8CF56F}"/>
              </a:ext>
            </a:extLst>
          </p:cNvPr>
          <p:cNvSpPr>
            <a:spLocks noGrp="1"/>
          </p:cNvSpPr>
          <p:nvPr>
            <p:ph idx="1"/>
          </p:nvPr>
        </p:nvSpPr>
        <p:spPr>
          <a:xfrm>
            <a:off x="838200" y="545566"/>
            <a:ext cx="10515600" cy="6500693"/>
          </a:xfrm>
        </p:spPr>
        <p:txBody>
          <a:bodyPr>
            <a:normAutofit fontScale="55000" lnSpcReduction="20000"/>
          </a:bodyPr>
          <a:lstStyle/>
          <a:p>
            <a:r>
              <a:rPr lang="en-NZ" sz="7000" dirty="0"/>
              <a:t>“New Zealand Engineering Science Competition”</a:t>
            </a:r>
          </a:p>
          <a:p>
            <a:pPr marL="0" indent="0">
              <a:buNone/>
            </a:pPr>
            <a:r>
              <a:rPr lang="en-NZ" sz="7000" dirty="0">
                <a:hlinkClick r:id="rId3"/>
              </a:rPr>
              <a:t>https://www.auckland.ac.nz/en/engineering/about-the-faculty/engineering-science/new-zealand-engineering-science-competition.html</a:t>
            </a:r>
            <a:endParaRPr lang="en-NZ" sz="7000" dirty="0"/>
          </a:p>
          <a:p>
            <a:pPr marL="0" indent="0">
              <a:buNone/>
            </a:pPr>
            <a:endParaRPr lang="en-NZ" sz="7000" dirty="0"/>
          </a:p>
          <a:p>
            <a:pPr marL="0" indent="0">
              <a:buNone/>
            </a:pPr>
            <a:endParaRPr lang="en-NZ" sz="7000" dirty="0"/>
          </a:p>
          <a:p>
            <a:r>
              <a:rPr lang="en-NZ" sz="7000" dirty="0"/>
              <a:t>International Mathematical Modelling Competition(IMMC) </a:t>
            </a:r>
            <a:r>
              <a:rPr lang="en-NZ" sz="7000" dirty="0">
                <a:hlinkClick r:id="rId4"/>
              </a:rPr>
              <a:t>https://www.tvnz.co.nz/shows/seven-sharp/clips/m anurewa-high-school-students-work-out-how-many-humans-can-fit-on-the-planet</a:t>
            </a:r>
            <a:endParaRPr lang="en-NZ" sz="7000" dirty="0"/>
          </a:p>
          <a:p>
            <a:pPr marL="0" indent="0">
              <a:buNone/>
            </a:pPr>
            <a:endParaRPr lang="en-NZ" sz="7000" dirty="0"/>
          </a:p>
          <a:p>
            <a:pPr marL="0" indent="0">
              <a:buNone/>
            </a:pPr>
            <a:endParaRPr lang="en-NZ" sz="7000" dirty="0"/>
          </a:p>
          <a:p>
            <a:pPr marL="0" indent="0">
              <a:buNone/>
            </a:pPr>
            <a:endParaRPr lang="en-NZ" dirty="0"/>
          </a:p>
          <a:p>
            <a:pPr marL="0" indent="0">
              <a:buNone/>
            </a:pPr>
            <a:endParaRPr lang="en-NZ" dirty="0"/>
          </a:p>
          <a:p>
            <a:endParaRPr lang="en-NZ" dirty="0"/>
          </a:p>
        </p:txBody>
      </p:sp>
      <p:sp>
        <p:nvSpPr>
          <p:cNvPr id="4" name="Footer Placeholder 3">
            <a:extLst>
              <a:ext uri="{FF2B5EF4-FFF2-40B4-BE49-F238E27FC236}">
                <a16:creationId xmlns:a16="http://schemas.microsoft.com/office/drawing/2014/main" id="{FADB7FD1-BB02-463E-BCE0-23E2BE2ED589}"/>
              </a:ext>
            </a:extLst>
          </p:cNvPr>
          <p:cNvSpPr>
            <a:spLocks noGrp="1"/>
          </p:cNvSpPr>
          <p:nvPr>
            <p:ph type="ftr" sz="quarter" idx="11"/>
          </p:nvPr>
        </p:nvSpPr>
        <p:spPr/>
        <p:txBody>
          <a:bodyPr/>
          <a:lstStyle/>
          <a:p>
            <a:r>
              <a:rPr lang="en-NZ"/>
              <a:t>Kerri Spooner Auckland University of Technology                      This work is licensed under Attribution-NonCommercial-NoDerivatives 4.0 International Creative Commons</a:t>
            </a:r>
          </a:p>
        </p:txBody>
      </p:sp>
      <p:sp>
        <p:nvSpPr>
          <p:cNvPr id="5" name="TextBox 4">
            <a:extLst>
              <a:ext uri="{FF2B5EF4-FFF2-40B4-BE49-F238E27FC236}">
                <a16:creationId xmlns:a16="http://schemas.microsoft.com/office/drawing/2014/main" id="{2E449F8E-CCD5-4D4F-98CC-13337230A1FF}"/>
              </a:ext>
            </a:extLst>
          </p:cNvPr>
          <p:cNvSpPr txBox="1"/>
          <p:nvPr/>
        </p:nvSpPr>
        <p:spPr>
          <a:xfrm>
            <a:off x="5637790" y="3103510"/>
            <a:ext cx="914400" cy="914400"/>
          </a:xfrm>
          <a:prstGeom prst="rect">
            <a:avLst/>
          </a:prstGeom>
          <a:noFill/>
        </p:spPr>
        <p:txBody>
          <a:bodyPr wrap="square" rtlCol="0">
            <a:spAutoFit/>
          </a:bodyPr>
          <a:lstStyle/>
          <a:p>
            <a:endParaRPr lang="en-NZ" dirty="0"/>
          </a:p>
        </p:txBody>
      </p:sp>
      <p:sp>
        <p:nvSpPr>
          <p:cNvPr id="6" name="TextBox 5">
            <a:extLst>
              <a:ext uri="{FF2B5EF4-FFF2-40B4-BE49-F238E27FC236}">
                <a16:creationId xmlns:a16="http://schemas.microsoft.com/office/drawing/2014/main" id="{435347D9-F46E-4E59-B5C4-16D2243D403E}"/>
              </a:ext>
            </a:extLst>
          </p:cNvPr>
          <p:cNvSpPr txBox="1"/>
          <p:nvPr/>
        </p:nvSpPr>
        <p:spPr>
          <a:xfrm>
            <a:off x="6049574" y="3342707"/>
            <a:ext cx="45719" cy="369332"/>
          </a:xfrm>
          <a:prstGeom prst="rect">
            <a:avLst/>
          </a:prstGeom>
          <a:noFill/>
        </p:spPr>
        <p:txBody>
          <a:bodyPr wrap="square" rtlCol="0">
            <a:spAutoFit/>
          </a:bodyPr>
          <a:lstStyle/>
          <a:p>
            <a:endParaRPr lang="en-NZ" dirty="0"/>
          </a:p>
        </p:txBody>
      </p:sp>
      <p:pic>
        <p:nvPicPr>
          <p:cNvPr id="8" name="Picture 7">
            <a:extLst>
              <a:ext uri="{FF2B5EF4-FFF2-40B4-BE49-F238E27FC236}">
                <a16:creationId xmlns:a16="http://schemas.microsoft.com/office/drawing/2014/main" id="{38058D99-7B50-4D95-879E-898218342C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15401" y="2491891"/>
            <a:ext cx="2850183" cy="2137637"/>
          </a:xfrm>
          <a:prstGeom prst="rect">
            <a:avLst/>
          </a:prstGeom>
        </p:spPr>
      </p:pic>
    </p:spTree>
    <p:extLst>
      <p:ext uri="{BB962C8B-B14F-4D97-AF65-F5344CB8AC3E}">
        <p14:creationId xmlns:p14="http://schemas.microsoft.com/office/powerpoint/2010/main" val="164202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7E802-5160-46CE-BE60-F7EC09E646C8}"/>
              </a:ext>
            </a:extLst>
          </p:cNvPr>
          <p:cNvSpPr>
            <a:spLocks noGrp="1"/>
          </p:cNvSpPr>
          <p:nvPr>
            <p:ph type="title"/>
          </p:nvPr>
        </p:nvSpPr>
        <p:spPr/>
        <p:txBody>
          <a:bodyPr/>
          <a:lstStyle/>
          <a:p>
            <a:endParaRPr lang="en-NZ"/>
          </a:p>
        </p:txBody>
      </p:sp>
      <p:sp>
        <p:nvSpPr>
          <p:cNvPr id="3" name="Content Placeholder 2">
            <a:extLst>
              <a:ext uri="{FF2B5EF4-FFF2-40B4-BE49-F238E27FC236}">
                <a16:creationId xmlns:a16="http://schemas.microsoft.com/office/drawing/2014/main" id="{13EACFC8-AE9E-416E-8E17-91532B4CC375}"/>
              </a:ext>
            </a:extLst>
          </p:cNvPr>
          <p:cNvSpPr>
            <a:spLocks noGrp="1"/>
          </p:cNvSpPr>
          <p:nvPr>
            <p:ph idx="1"/>
          </p:nvPr>
        </p:nvSpPr>
        <p:spPr/>
        <p:txBody>
          <a:bodyPr/>
          <a:lstStyle/>
          <a:p>
            <a:r>
              <a:rPr lang="en-NZ" dirty="0"/>
              <a:t>MINZ </a:t>
            </a:r>
            <a:r>
              <a:rPr lang="en-NZ" dirty="0">
                <a:hlinkClick r:id="rId2"/>
              </a:rPr>
              <a:t>https://minz.org.nz/</a:t>
            </a:r>
            <a:endParaRPr lang="en-NZ" dirty="0"/>
          </a:p>
          <a:p>
            <a:pPr marL="0" indent="0">
              <a:buNone/>
            </a:pPr>
            <a:r>
              <a:rPr lang="en-NZ" dirty="0"/>
              <a:t>Mathematics-in-Industry NZ (MINZ) events offer a collaborative approach to industry problem solving, where mathematical scientists tackle real life problems shared by companies</a:t>
            </a:r>
          </a:p>
        </p:txBody>
      </p:sp>
      <p:sp>
        <p:nvSpPr>
          <p:cNvPr id="5" name="Footer Placeholder 4">
            <a:extLst>
              <a:ext uri="{FF2B5EF4-FFF2-40B4-BE49-F238E27FC236}">
                <a16:creationId xmlns:a16="http://schemas.microsoft.com/office/drawing/2014/main" id="{D1EE0C97-A50E-4954-9698-246C80831E39}"/>
              </a:ext>
            </a:extLst>
          </p:cNvPr>
          <p:cNvSpPr>
            <a:spLocks noGrp="1"/>
          </p:cNvSpPr>
          <p:nvPr>
            <p:ph type="ftr" sz="quarter" idx="11"/>
          </p:nvPr>
        </p:nvSpPr>
        <p:spPr/>
        <p:txBody>
          <a:bodyPr/>
          <a:lstStyle/>
          <a:p>
            <a:r>
              <a:rPr lang="en-NZ"/>
              <a:t>Kerri Spooner Auckland University of Technology                      This work is licensed under Attribution-NonCommercial-NoDerivatives 4.0 International Creative Commons</a:t>
            </a:r>
          </a:p>
        </p:txBody>
      </p:sp>
    </p:spTree>
    <p:extLst>
      <p:ext uri="{BB962C8B-B14F-4D97-AF65-F5344CB8AC3E}">
        <p14:creationId xmlns:p14="http://schemas.microsoft.com/office/powerpoint/2010/main" val="24080502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63378-2850-4013-9841-8359AAAAE4A0}"/>
              </a:ext>
            </a:extLst>
          </p:cNvPr>
          <p:cNvSpPr>
            <a:spLocks noGrp="1"/>
          </p:cNvSpPr>
          <p:nvPr>
            <p:ph type="title"/>
          </p:nvPr>
        </p:nvSpPr>
        <p:spPr/>
        <p:txBody>
          <a:bodyPr/>
          <a:lstStyle/>
          <a:p>
            <a:r>
              <a:rPr lang="en-NZ" dirty="0"/>
              <a:t>Part four: What modelling is possible at secondary school?</a:t>
            </a:r>
          </a:p>
        </p:txBody>
      </p:sp>
      <p:sp>
        <p:nvSpPr>
          <p:cNvPr id="3" name="Content Placeholder 2">
            <a:extLst>
              <a:ext uri="{FF2B5EF4-FFF2-40B4-BE49-F238E27FC236}">
                <a16:creationId xmlns:a16="http://schemas.microsoft.com/office/drawing/2014/main" id="{E49F976D-9F4D-4D21-9B0C-602B4CD8F2BF}"/>
              </a:ext>
            </a:extLst>
          </p:cNvPr>
          <p:cNvSpPr>
            <a:spLocks noGrp="1"/>
          </p:cNvSpPr>
          <p:nvPr>
            <p:ph idx="1"/>
          </p:nvPr>
        </p:nvSpPr>
        <p:spPr/>
        <p:txBody>
          <a:bodyPr>
            <a:normAutofit/>
          </a:bodyPr>
          <a:lstStyle/>
          <a:p>
            <a:r>
              <a:rPr lang="en-NZ" dirty="0"/>
              <a:t>Holistic open ended modelling questions </a:t>
            </a:r>
          </a:p>
          <a:p>
            <a:r>
              <a:rPr lang="en-NZ" dirty="0"/>
              <a:t>Work being done in Germany</a:t>
            </a:r>
          </a:p>
          <a:p>
            <a:r>
              <a:rPr lang="en-NZ" dirty="0"/>
              <a:t>Work being done in USA</a:t>
            </a:r>
          </a:p>
          <a:p>
            <a:r>
              <a:rPr lang="en-NZ" dirty="0"/>
              <a:t>Recommendations from mathematical modellers</a:t>
            </a:r>
          </a:p>
        </p:txBody>
      </p:sp>
      <p:sp>
        <p:nvSpPr>
          <p:cNvPr id="4" name="Footer Placeholder 3">
            <a:extLst>
              <a:ext uri="{FF2B5EF4-FFF2-40B4-BE49-F238E27FC236}">
                <a16:creationId xmlns:a16="http://schemas.microsoft.com/office/drawing/2014/main" id="{E95F2F6E-ED7F-4CC9-AF5D-7EE850B46753}"/>
              </a:ext>
            </a:extLst>
          </p:cNvPr>
          <p:cNvSpPr>
            <a:spLocks noGrp="1"/>
          </p:cNvSpPr>
          <p:nvPr>
            <p:ph type="ftr" sz="quarter" idx="11"/>
          </p:nvPr>
        </p:nvSpPr>
        <p:spPr/>
        <p:txBody>
          <a:bodyPr/>
          <a:lstStyle/>
          <a:p>
            <a:r>
              <a:rPr lang="en-NZ"/>
              <a:t>Kerri Spooner Auckland University of Technology                      This work is licensed under Attribution-NonCommercial-NoDerivatives 4.0 International Creative Commons</a:t>
            </a:r>
          </a:p>
        </p:txBody>
      </p:sp>
    </p:spTree>
    <p:extLst>
      <p:ext uri="{BB962C8B-B14F-4D97-AF65-F5344CB8AC3E}">
        <p14:creationId xmlns:p14="http://schemas.microsoft.com/office/powerpoint/2010/main" val="3088392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2D2C3-858D-4C0A-A7ED-159FE75EFE9B}"/>
              </a:ext>
            </a:extLst>
          </p:cNvPr>
          <p:cNvSpPr>
            <a:spLocks noGrp="1"/>
          </p:cNvSpPr>
          <p:nvPr>
            <p:ph type="title"/>
          </p:nvPr>
        </p:nvSpPr>
        <p:spPr/>
        <p:txBody>
          <a:bodyPr/>
          <a:lstStyle/>
          <a:p>
            <a:r>
              <a:rPr lang="en-NZ" dirty="0" err="1"/>
              <a:t>Pepeha</a:t>
            </a:r>
            <a:endParaRPr lang="en-NZ" dirty="0"/>
          </a:p>
        </p:txBody>
      </p:sp>
      <p:sp>
        <p:nvSpPr>
          <p:cNvPr id="3" name="Content Placeholder 2">
            <a:extLst>
              <a:ext uri="{FF2B5EF4-FFF2-40B4-BE49-F238E27FC236}">
                <a16:creationId xmlns:a16="http://schemas.microsoft.com/office/drawing/2014/main" id="{0952316E-18D6-4513-8E61-866928299C38}"/>
              </a:ext>
            </a:extLst>
          </p:cNvPr>
          <p:cNvSpPr>
            <a:spLocks noGrp="1"/>
          </p:cNvSpPr>
          <p:nvPr>
            <p:ph idx="1"/>
          </p:nvPr>
        </p:nvSpPr>
        <p:spPr/>
        <p:txBody>
          <a:bodyPr/>
          <a:lstStyle/>
          <a:p>
            <a:r>
              <a:rPr lang="en-NZ" dirty="0"/>
              <a:t>Ko Ruapehu </a:t>
            </a:r>
            <a:r>
              <a:rPr lang="en-NZ" dirty="0" err="1"/>
              <a:t>tooku</a:t>
            </a:r>
            <a:r>
              <a:rPr lang="en-NZ" dirty="0"/>
              <a:t> </a:t>
            </a:r>
            <a:r>
              <a:rPr lang="en-NZ" dirty="0" err="1"/>
              <a:t>maunga</a:t>
            </a:r>
            <a:endParaRPr lang="en-NZ" dirty="0"/>
          </a:p>
          <a:p>
            <a:endParaRPr lang="en-NZ" dirty="0"/>
          </a:p>
          <a:p>
            <a:endParaRPr lang="en-NZ" dirty="0"/>
          </a:p>
          <a:p>
            <a:endParaRPr lang="en-NZ" dirty="0"/>
          </a:p>
          <a:p>
            <a:r>
              <a:rPr lang="en-NZ" dirty="0"/>
              <a:t>Ko Whanganui </a:t>
            </a:r>
            <a:r>
              <a:rPr lang="en-NZ" dirty="0" err="1"/>
              <a:t>tooku</a:t>
            </a:r>
            <a:r>
              <a:rPr lang="en-NZ" dirty="0"/>
              <a:t> </a:t>
            </a:r>
            <a:r>
              <a:rPr lang="en-NZ" dirty="0" err="1"/>
              <a:t>awa</a:t>
            </a:r>
            <a:endParaRPr lang="en-NZ" dirty="0"/>
          </a:p>
          <a:p>
            <a:pPr marL="0" indent="0">
              <a:buNone/>
            </a:pPr>
            <a:r>
              <a:rPr lang="en-NZ" dirty="0"/>
              <a:t>                                  </a:t>
            </a:r>
          </a:p>
          <a:p>
            <a:pPr marL="0" indent="0">
              <a:buNone/>
            </a:pPr>
            <a:r>
              <a:rPr lang="en-NZ" dirty="0"/>
              <a:t>                                                                               </a:t>
            </a:r>
          </a:p>
          <a:p>
            <a:pPr marL="0" indent="0">
              <a:buNone/>
            </a:pPr>
            <a:r>
              <a:rPr lang="en-NZ" dirty="0"/>
              <a:t>                                                                 </a:t>
            </a:r>
          </a:p>
          <a:p>
            <a:endParaRPr lang="en-NZ" dirty="0"/>
          </a:p>
        </p:txBody>
      </p:sp>
      <p:pic>
        <p:nvPicPr>
          <p:cNvPr id="2050" name="Picture 2" descr="Image result for mt ruapehu">
            <a:extLst>
              <a:ext uri="{FF2B5EF4-FFF2-40B4-BE49-F238E27FC236}">
                <a16:creationId xmlns:a16="http://schemas.microsoft.com/office/drawing/2014/main" id="{16D05323-BB07-4952-BE6E-227880B4DC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5861" y="896667"/>
            <a:ext cx="5704380" cy="185791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whanganui river">
            <a:extLst>
              <a:ext uri="{FF2B5EF4-FFF2-40B4-BE49-F238E27FC236}">
                <a16:creationId xmlns:a16="http://schemas.microsoft.com/office/drawing/2014/main" id="{33E35E32-F012-4D9A-A9EA-1721863C31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1713" y="3286124"/>
            <a:ext cx="4131872" cy="2754581"/>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6198BCDB-F5E8-45A1-8C76-F543ED457A69}"/>
              </a:ext>
            </a:extLst>
          </p:cNvPr>
          <p:cNvSpPr>
            <a:spLocks noGrp="1"/>
          </p:cNvSpPr>
          <p:nvPr>
            <p:ph type="ftr" sz="quarter" idx="11"/>
          </p:nvPr>
        </p:nvSpPr>
        <p:spPr/>
        <p:txBody>
          <a:bodyPr/>
          <a:lstStyle/>
          <a:p>
            <a:r>
              <a:rPr lang="en-NZ"/>
              <a:t>Kerri Spooner Auckland University of Technology                      This work is licensed under Attribution-NonCommercial-NoDerivatives 4.0 International Creative Commons</a:t>
            </a:r>
          </a:p>
        </p:txBody>
      </p:sp>
    </p:spTree>
    <p:extLst>
      <p:ext uri="{BB962C8B-B14F-4D97-AF65-F5344CB8AC3E}">
        <p14:creationId xmlns:p14="http://schemas.microsoft.com/office/powerpoint/2010/main" val="2935624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64C404-C2BC-44BE-B26F-D024A79196BC}"/>
              </a:ext>
            </a:extLst>
          </p:cNvPr>
          <p:cNvSpPr>
            <a:spLocks noGrp="1"/>
          </p:cNvSpPr>
          <p:nvPr>
            <p:ph type="title"/>
          </p:nvPr>
        </p:nvSpPr>
        <p:spPr>
          <a:xfrm>
            <a:off x="838200" y="365125"/>
            <a:ext cx="10515600" cy="1325563"/>
          </a:xfrm>
        </p:spPr>
        <p:txBody>
          <a:bodyPr>
            <a:normAutofit/>
          </a:bodyPr>
          <a:lstStyle/>
          <a:p>
            <a:r>
              <a:rPr lang="en-NZ"/>
              <a:t>Holistic open ended modelling questions </a:t>
            </a:r>
            <a:br>
              <a:rPr lang="en-NZ"/>
            </a:br>
            <a:endParaRPr lang="en-NZ" dirty="0"/>
          </a:p>
        </p:txBody>
      </p:sp>
      <p:sp>
        <p:nvSpPr>
          <p:cNvPr id="3" name="Content Placeholder 2">
            <a:extLst>
              <a:ext uri="{FF2B5EF4-FFF2-40B4-BE49-F238E27FC236}">
                <a16:creationId xmlns:a16="http://schemas.microsoft.com/office/drawing/2014/main" id="{E49F976D-9F4D-4D21-9B0C-602B4CD8F2BF}"/>
              </a:ext>
            </a:extLst>
          </p:cNvPr>
          <p:cNvSpPr>
            <a:spLocks noGrp="1"/>
          </p:cNvSpPr>
          <p:nvPr>
            <p:ph idx="1"/>
          </p:nvPr>
        </p:nvSpPr>
        <p:spPr>
          <a:xfrm>
            <a:off x="838199" y="1536807"/>
            <a:ext cx="10849215" cy="4640156"/>
          </a:xfrm>
        </p:spPr>
        <p:txBody>
          <a:bodyPr>
            <a:normAutofit fontScale="85000" lnSpcReduction="20000"/>
          </a:bodyPr>
          <a:lstStyle/>
          <a:p>
            <a:pPr marL="0" indent="0">
              <a:buNone/>
            </a:pPr>
            <a:r>
              <a:rPr lang="en-NZ" sz="3600" dirty="0"/>
              <a:t>Potential authentic modelling behaviours of a secondary-school student</a:t>
            </a:r>
          </a:p>
          <a:p>
            <a:r>
              <a:rPr lang="en-NZ" sz="3600" i="1" dirty="0"/>
              <a:t>Forming a Modelling Group</a:t>
            </a:r>
          </a:p>
          <a:p>
            <a:r>
              <a:rPr lang="en-NZ" sz="3600" i="1" dirty="0"/>
              <a:t>Establishing a shared understanding for the problem situation.</a:t>
            </a:r>
          </a:p>
          <a:p>
            <a:r>
              <a:rPr lang="en-NZ" sz="3600" i="1" dirty="0"/>
              <a:t>Defining the problem.</a:t>
            </a:r>
          </a:p>
          <a:p>
            <a:r>
              <a:rPr lang="en-NZ" sz="3600" i="1" dirty="0"/>
              <a:t>Recognise and identify the essential aspects of the situation.</a:t>
            </a:r>
          </a:p>
          <a:p>
            <a:r>
              <a:rPr lang="en-NZ" sz="3600" i="1" dirty="0"/>
              <a:t>Forming a model.</a:t>
            </a:r>
          </a:p>
          <a:p>
            <a:r>
              <a:rPr lang="en-NZ" sz="3600" i="1" dirty="0"/>
              <a:t>Testing the model</a:t>
            </a:r>
          </a:p>
          <a:p>
            <a:r>
              <a:rPr lang="en-NZ" sz="3600" i="1" dirty="0"/>
              <a:t>Improving the model</a:t>
            </a:r>
            <a:endParaRPr lang="en-NZ" sz="3600" i="1" dirty="0">
              <a:solidFill>
                <a:srgbClr val="FF0000"/>
              </a:solidFill>
            </a:endParaRPr>
          </a:p>
          <a:p>
            <a:r>
              <a:rPr lang="en-NZ" sz="3600" i="1" dirty="0"/>
              <a:t>Reporting on the model</a:t>
            </a:r>
            <a:r>
              <a:rPr lang="en-NZ" sz="4000" i="1" dirty="0"/>
              <a:t>.</a:t>
            </a:r>
          </a:p>
          <a:p>
            <a:pPr marL="0" indent="0">
              <a:buNone/>
            </a:pPr>
            <a:endParaRPr lang="en-NZ" sz="4000" dirty="0"/>
          </a:p>
          <a:p>
            <a:pPr marL="0" indent="0">
              <a:buNone/>
            </a:pPr>
            <a:endParaRPr lang="en-NZ" dirty="0"/>
          </a:p>
          <a:p>
            <a:pPr marL="0" indent="0">
              <a:buNone/>
            </a:pPr>
            <a:endParaRPr lang="en-NZ" dirty="0"/>
          </a:p>
          <a:p>
            <a:pPr marL="0" indent="0">
              <a:buNone/>
            </a:pPr>
            <a:endParaRPr lang="en-NZ" dirty="0"/>
          </a:p>
          <a:p>
            <a:pPr marL="0" indent="0">
              <a:buNone/>
            </a:pPr>
            <a:endParaRPr lang="en-NZ" dirty="0"/>
          </a:p>
          <a:p>
            <a:pPr marL="0" indent="0">
              <a:buNone/>
            </a:pPr>
            <a:endParaRPr lang="en-NZ" dirty="0"/>
          </a:p>
          <a:p>
            <a:endParaRPr lang="en-NZ" dirty="0"/>
          </a:p>
        </p:txBody>
      </p:sp>
      <p:pic>
        <p:nvPicPr>
          <p:cNvPr id="11" name="Picture 2" descr="Related image">
            <a:extLst>
              <a:ext uri="{FF2B5EF4-FFF2-40B4-BE49-F238E27FC236}">
                <a16:creationId xmlns:a16="http://schemas.microsoft.com/office/drawing/2014/main" id="{2BFFF6CA-30ED-4758-84ED-FEF19B2054F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192543" y="4001294"/>
            <a:ext cx="2161257" cy="2161257"/>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FECD271A-74F9-46A9-B402-826E587C56E4}"/>
              </a:ext>
            </a:extLst>
          </p:cNvPr>
          <p:cNvSpPr>
            <a:spLocks noGrp="1"/>
          </p:cNvSpPr>
          <p:nvPr>
            <p:ph type="ftr" sz="quarter" idx="11"/>
          </p:nvPr>
        </p:nvSpPr>
        <p:spPr/>
        <p:txBody>
          <a:bodyPr/>
          <a:lstStyle/>
          <a:p>
            <a:r>
              <a:rPr lang="en-NZ"/>
              <a:t>Kerri Spooner Auckland University of Technology                      This work is licensed under Attribution-NonCommercial-NoDerivatives 4.0 International Creative Commons</a:t>
            </a:r>
          </a:p>
        </p:txBody>
      </p:sp>
      <p:sp>
        <p:nvSpPr>
          <p:cNvPr id="6" name="TextBox 5">
            <a:extLst>
              <a:ext uri="{FF2B5EF4-FFF2-40B4-BE49-F238E27FC236}">
                <a16:creationId xmlns:a16="http://schemas.microsoft.com/office/drawing/2014/main" id="{271D9021-0064-408C-A52D-A634E8D3652D}"/>
              </a:ext>
            </a:extLst>
          </p:cNvPr>
          <p:cNvSpPr txBox="1"/>
          <p:nvPr/>
        </p:nvSpPr>
        <p:spPr>
          <a:xfrm>
            <a:off x="4814226" y="4676196"/>
            <a:ext cx="4729446" cy="523220"/>
          </a:xfrm>
          <a:prstGeom prst="rect">
            <a:avLst/>
          </a:prstGeom>
          <a:noFill/>
        </p:spPr>
        <p:txBody>
          <a:bodyPr wrap="square" rtlCol="0">
            <a:spAutoFit/>
          </a:bodyPr>
          <a:lstStyle/>
          <a:p>
            <a:r>
              <a:rPr lang="en-NZ" sz="2800" dirty="0"/>
              <a:t>    </a:t>
            </a:r>
            <a:r>
              <a:rPr lang="en-NZ" sz="2800" dirty="0">
                <a:solidFill>
                  <a:srgbClr val="FF0000"/>
                </a:solidFill>
              </a:rPr>
              <a:t>Supported by </a:t>
            </a:r>
            <a:r>
              <a:rPr lang="en-NZ" sz="2800" dirty="0" err="1">
                <a:solidFill>
                  <a:srgbClr val="FF0000"/>
                </a:solidFill>
              </a:rPr>
              <a:t>Maab</a:t>
            </a:r>
            <a:r>
              <a:rPr lang="en-NZ" sz="2800" dirty="0">
                <a:solidFill>
                  <a:srgbClr val="FF0000"/>
                </a:solidFill>
              </a:rPr>
              <a:t> 2006</a:t>
            </a:r>
            <a:endParaRPr lang="en-NZ" sz="2800" dirty="0"/>
          </a:p>
        </p:txBody>
      </p:sp>
    </p:spTree>
    <p:extLst>
      <p:ext uri="{BB962C8B-B14F-4D97-AF65-F5344CB8AC3E}">
        <p14:creationId xmlns:p14="http://schemas.microsoft.com/office/powerpoint/2010/main" val="2092640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99A8B4F-0FED-46C0-9186-5A8E116D8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0"/>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DA6861EE-7660-46C9-80BD-173B8F7454B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07365" y="802955"/>
            <a:ext cx="6318649" cy="1454051"/>
          </a:xfrm>
        </p:spPr>
        <p:txBody>
          <a:bodyPr>
            <a:normAutofit/>
          </a:bodyPr>
          <a:lstStyle/>
          <a:p>
            <a:r>
              <a:rPr lang="en-NZ" sz="3600">
                <a:solidFill>
                  <a:srgbClr val="000000"/>
                </a:solidFill>
              </a:rPr>
              <a:t> </a:t>
            </a:r>
          </a:p>
        </p:txBody>
      </p:sp>
      <p:sp>
        <p:nvSpPr>
          <p:cNvPr id="3" name="Content Placeholder 2"/>
          <p:cNvSpPr>
            <a:spLocks noGrp="1"/>
          </p:cNvSpPr>
          <p:nvPr>
            <p:ph idx="1"/>
          </p:nvPr>
        </p:nvSpPr>
        <p:spPr>
          <a:xfrm>
            <a:off x="803806" y="875980"/>
            <a:ext cx="6483095" cy="5184991"/>
          </a:xfrm>
        </p:spPr>
        <p:txBody>
          <a:bodyPr anchor="ctr">
            <a:normAutofit/>
          </a:bodyPr>
          <a:lstStyle/>
          <a:p>
            <a:pPr marL="0" indent="0">
              <a:buNone/>
            </a:pPr>
            <a:r>
              <a:rPr lang="en-NZ" dirty="0"/>
              <a:t> </a:t>
            </a:r>
          </a:p>
          <a:p>
            <a:pPr marL="0" indent="0">
              <a:buNone/>
            </a:pPr>
            <a:r>
              <a:rPr lang="en-NZ" dirty="0">
                <a:solidFill>
                  <a:srgbClr val="000000"/>
                </a:solidFill>
              </a:rPr>
              <a:t>You drop your mobile phone will it break?</a:t>
            </a:r>
          </a:p>
          <a:p>
            <a:pPr marL="109728" indent="0">
              <a:buNone/>
            </a:pPr>
            <a:r>
              <a:rPr lang="en-NZ" dirty="0">
                <a:solidFill>
                  <a:srgbClr val="000000"/>
                </a:solidFill>
              </a:rPr>
              <a:t> </a:t>
            </a:r>
          </a:p>
          <a:p>
            <a:pPr marL="109728" indent="0">
              <a:buNone/>
            </a:pPr>
            <a:r>
              <a:rPr lang="en-NZ" dirty="0">
                <a:solidFill>
                  <a:srgbClr val="000000"/>
                </a:solidFill>
              </a:rPr>
              <a:t>What is the best position to take a successful rugby kick?</a:t>
            </a:r>
          </a:p>
          <a:p>
            <a:pPr marL="109728" indent="0">
              <a:buNone/>
            </a:pPr>
            <a:endParaRPr lang="en-NZ" dirty="0">
              <a:solidFill>
                <a:srgbClr val="000000"/>
              </a:solidFill>
            </a:endParaRPr>
          </a:p>
          <a:p>
            <a:pPr marL="109728" indent="0">
              <a:buNone/>
            </a:pPr>
            <a:endParaRPr lang="en-NZ" dirty="0">
              <a:solidFill>
                <a:srgbClr val="000000"/>
              </a:solidFill>
            </a:endParaRPr>
          </a:p>
          <a:p>
            <a:pPr marL="109728" indent="0">
              <a:buNone/>
            </a:pPr>
            <a:r>
              <a:rPr lang="en-NZ" dirty="0">
                <a:solidFill>
                  <a:srgbClr val="000000"/>
                </a:solidFill>
              </a:rPr>
              <a:t>How far out to sea would you see</a:t>
            </a:r>
          </a:p>
          <a:p>
            <a:pPr marL="109728" indent="0">
              <a:buNone/>
            </a:pPr>
            <a:r>
              <a:rPr lang="en-NZ" dirty="0">
                <a:solidFill>
                  <a:srgbClr val="000000"/>
                </a:solidFill>
              </a:rPr>
              <a:t> a lighthouse?</a:t>
            </a:r>
          </a:p>
          <a:p>
            <a:pPr marL="109728" indent="0">
              <a:buNone/>
            </a:pPr>
            <a:endParaRPr lang="en-NZ" sz="2000" dirty="0">
              <a:solidFill>
                <a:srgbClr val="000000"/>
              </a:solidFill>
            </a:endParaRPr>
          </a:p>
        </p:txBody>
      </p:sp>
      <p:sp>
        <p:nvSpPr>
          <p:cNvPr id="17" name="Oval 16">
            <a:extLst>
              <a:ext uri="{FF2B5EF4-FFF2-40B4-BE49-F238E27FC236}">
                <a16:creationId xmlns:a16="http://schemas.microsoft.com/office/drawing/2014/main" id="{38A69B74-22E3-47CC-823F-18BE7930C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9636" y="2960687"/>
            <a:ext cx="2668748" cy="2668748"/>
          </a:xfrm>
          <a:prstGeom prst="ellipse">
            <a:avLst/>
          </a:pr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71">
            <a:extLst>
              <a:ext uri="{FF2B5EF4-FFF2-40B4-BE49-F238E27FC236}">
                <a16:creationId xmlns:a16="http://schemas.microsoft.com/office/drawing/2014/main" id="{1778637B-5DB8-4A75-B2E6-FC2B1BB9A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014" y="2"/>
            <a:ext cx="4034987" cy="3428147"/>
          </a:xfrm>
          <a:custGeom>
            <a:avLst/>
            <a:gdLst>
              <a:gd name="connsiteX0" fmla="*/ 350825 w 4034987"/>
              <a:gd name="connsiteY0" fmla="*/ 0 h 3428147"/>
              <a:gd name="connsiteX1" fmla="*/ 4034987 w 4034987"/>
              <a:gd name="connsiteY1" fmla="*/ 0 h 3428147"/>
              <a:gd name="connsiteX2" fmla="*/ 4034987 w 4034987"/>
              <a:gd name="connsiteY2" fmla="*/ 2505205 h 3428147"/>
              <a:gd name="connsiteX3" fmla="*/ 3951822 w 4034987"/>
              <a:gd name="connsiteY3" fmla="*/ 2616420 h 3428147"/>
              <a:gd name="connsiteX4" fmla="*/ 2230590 w 4034987"/>
              <a:gd name="connsiteY4" fmla="*/ 3428147 h 3428147"/>
              <a:gd name="connsiteX5" fmla="*/ 0 w 4034987"/>
              <a:gd name="connsiteY5" fmla="*/ 1197557 h 3428147"/>
              <a:gd name="connsiteX6" fmla="*/ 269220 w 4034987"/>
              <a:gd name="connsiteY6" fmla="*/ 134326 h 342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987" h="3428147">
                <a:moveTo>
                  <a:pt x="350825" y="0"/>
                </a:moveTo>
                <a:lnTo>
                  <a:pt x="4034987" y="0"/>
                </a:lnTo>
                <a:lnTo>
                  <a:pt x="4034987" y="2505205"/>
                </a:lnTo>
                <a:lnTo>
                  <a:pt x="3951822" y="2616420"/>
                </a:lnTo>
                <a:cubicBezTo>
                  <a:pt x="3542699" y="3112162"/>
                  <a:pt x="2923546" y="3428147"/>
                  <a:pt x="2230590" y="3428147"/>
                </a:cubicBezTo>
                <a:cubicBezTo>
                  <a:pt x="998669" y="3428147"/>
                  <a:pt x="0" y="2429478"/>
                  <a:pt x="0" y="1197557"/>
                </a:cubicBezTo>
                <a:cubicBezTo>
                  <a:pt x="0" y="812582"/>
                  <a:pt x="97526" y="450385"/>
                  <a:pt x="269220" y="134326"/>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2" descr="http://icons.iconarchive.com/icons/tpdkdesign.net/refresh-cl/256/Hardware-Mobile-Phone-icon.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147972" y="210817"/>
            <a:ext cx="2429582" cy="242958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8808" y="3355506"/>
            <a:ext cx="746461" cy="1606964"/>
          </a:xfrm>
          <a:prstGeom prst="rect">
            <a:avLst/>
          </a:prstGeom>
        </p:spPr>
      </p:pic>
      <p:sp>
        <p:nvSpPr>
          <p:cNvPr id="4" name="Footer Placeholder 3"/>
          <p:cNvSpPr>
            <a:spLocks noGrp="1"/>
          </p:cNvSpPr>
          <p:nvPr>
            <p:ph type="ftr" sz="quarter" idx="11"/>
          </p:nvPr>
        </p:nvSpPr>
        <p:spPr>
          <a:xfrm>
            <a:off x="805661" y="6223702"/>
            <a:ext cx="5829534" cy="314067"/>
          </a:xfrm>
        </p:spPr>
        <p:txBody>
          <a:bodyPr>
            <a:normAutofit fontScale="85000" lnSpcReduction="20000"/>
          </a:bodyPr>
          <a:lstStyle/>
          <a:p>
            <a:pPr algn="l">
              <a:spcAft>
                <a:spcPts val="600"/>
              </a:spcAft>
            </a:pPr>
            <a:r>
              <a:rPr lang="en-NZ" sz="1100">
                <a:solidFill>
                  <a:srgbClr val="898989"/>
                </a:solidFill>
              </a:rPr>
              <a:t>Kerri Spooner Auckland University of Technology                      This work is licensed under Attribution-NonCommercial-NoDerivatives 4.0 International Creative Commons</a:t>
            </a:r>
          </a:p>
        </p:txBody>
      </p:sp>
      <p:sp>
        <p:nvSpPr>
          <p:cNvPr id="21" name="Freeform 75">
            <a:extLst>
              <a:ext uri="{FF2B5EF4-FFF2-40B4-BE49-F238E27FC236}">
                <a16:creationId xmlns:a16="http://schemas.microsoft.com/office/drawing/2014/main" id="{0035A30C-45F3-4EFB-B2E8-6E2A11843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59131" y="4258570"/>
            <a:ext cx="3132869" cy="2599430"/>
          </a:xfrm>
          <a:custGeom>
            <a:avLst/>
            <a:gdLst>
              <a:gd name="connsiteX0" fmla="*/ 1612418 w 3061881"/>
              <a:gd name="connsiteY0" fmla="*/ 0 h 2540529"/>
              <a:gd name="connsiteX1" fmla="*/ 3030226 w 3061881"/>
              <a:gd name="connsiteY1" fmla="*/ 843844 h 2540529"/>
              <a:gd name="connsiteX2" fmla="*/ 3061881 w 3061881"/>
              <a:gd name="connsiteY2" fmla="*/ 909556 h 2540529"/>
              <a:gd name="connsiteX3" fmla="*/ 3061881 w 3061881"/>
              <a:gd name="connsiteY3" fmla="*/ 2315281 h 2540529"/>
              <a:gd name="connsiteX4" fmla="*/ 3030226 w 3061881"/>
              <a:gd name="connsiteY4" fmla="*/ 2380992 h 2540529"/>
              <a:gd name="connsiteX5" fmla="*/ 2949460 w 3061881"/>
              <a:gd name="connsiteY5" fmla="*/ 2513937 h 2540529"/>
              <a:gd name="connsiteX6" fmla="*/ 2929575 w 3061881"/>
              <a:gd name="connsiteY6" fmla="*/ 2540529 h 2540529"/>
              <a:gd name="connsiteX7" fmla="*/ 295261 w 3061881"/>
              <a:gd name="connsiteY7" fmla="*/ 2540529 h 2540529"/>
              <a:gd name="connsiteX8" fmla="*/ 275376 w 3061881"/>
              <a:gd name="connsiteY8" fmla="*/ 2513937 h 2540529"/>
              <a:gd name="connsiteX9" fmla="*/ 0 w 3061881"/>
              <a:gd name="connsiteY9" fmla="*/ 1612418 h 2540529"/>
              <a:gd name="connsiteX10" fmla="*/ 1612418 w 3061881"/>
              <a:gd name="connsiteY10" fmla="*/ 0 h 2540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61881" h="2540529">
                <a:moveTo>
                  <a:pt x="1612418" y="0"/>
                </a:moveTo>
                <a:cubicBezTo>
                  <a:pt x="2224646" y="0"/>
                  <a:pt x="2757180" y="341213"/>
                  <a:pt x="3030226" y="843844"/>
                </a:cubicBezTo>
                <a:lnTo>
                  <a:pt x="3061881" y="909556"/>
                </a:lnTo>
                <a:lnTo>
                  <a:pt x="3061881" y="2315281"/>
                </a:lnTo>
                <a:lnTo>
                  <a:pt x="3030226" y="2380992"/>
                </a:lnTo>
                <a:cubicBezTo>
                  <a:pt x="3005404" y="2426686"/>
                  <a:pt x="2978437" y="2471046"/>
                  <a:pt x="2949460" y="2513937"/>
                </a:cubicBezTo>
                <a:lnTo>
                  <a:pt x="2929575" y="2540529"/>
                </a:lnTo>
                <a:lnTo>
                  <a:pt x="295261" y="2540529"/>
                </a:lnTo>
                <a:lnTo>
                  <a:pt x="275376" y="2513937"/>
                </a:lnTo>
                <a:cubicBezTo>
                  <a:pt x="101518" y="2256593"/>
                  <a:pt x="0" y="1946361"/>
                  <a:pt x="0" y="1612418"/>
                </a:cubicBezTo>
                <a:cubicBezTo>
                  <a:pt x="0" y="721904"/>
                  <a:pt x="721904" y="0"/>
                  <a:pt x="1612418"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5" descr="http://t3.gstatic.com/images?q=tbn:ANd9GcT3lTNmRGmrV7uPsbEBZZvng-u3a3rRSXnZy9QA0vvF6Elg-B495Q"/>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640555" y="5010263"/>
            <a:ext cx="2218142" cy="1661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878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0D83D-DBA4-4B59-81AD-8538E44D17BB}"/>
              </a:ext>
            </a:extLst>
          </p:cNvPr>
          <p:cNvSpPr>
            <a:spLocks noGrp="1"/>
          </p:cNvSpPr>
          <p:nvPr>
            <p:ph type="title"/>
          </p:nvPr>
        </p:nvSpPr>
        <p:spPr/>
        <p:txBody>
          <a:bodyPr/>
          <a:lstStyle/>
          <a:p>
            <a:r>
              <a:rPr lang="en-NZ" dirty="0"/>
              <a:t>Germany </a:t>
            </a:r>
          </a:p>
        </p:txBody>
      </p:sp>
      <p:sp>
        <p:nvSpPr>
          <p:cNvPr id="3" name="Content Placeholder 2">
            <a:extLst>
              <a:ext uri="{FF2B5EF4-FFF2-40B4-BE49-F238E27FC236}">
                <a16:creationId xmlns:a16="http://schemas.microsoft.com/office/drawing/2014/main" id="{F0A76D22-C2B3-4F36-93B6-91245A186410}"/>
              </a:ext>
            </a:extLst>
          </p:cNvPr>
          <p:cNvSpPr>
            <a:spLocks noGrp="1"/>
          </p:cNvSpPr>
          <p:nvPr>
            <p:ph idx="1"/>
          </p:nvPr>
        </p:nvSpPr>
        <p:spPr/>
        <p:txBody>
          <a:bodyPr/>
          <a:lstStyle/>
          <a:p>
            <a:r>
              <a:rPr lang="en-NZ" dirty="0"/>
              <a:t>Compulsory part of the curriculum</a:t>
            </a:r>
          </a:p>
        </p:txBody>
      </p:sp>
      <p:sp>
        <p:nvSpPr>
          <p:cNvPr id="4" name="Footer Placeholder 3">
            <a:extLst>
              <a:ext uri="{FF2B5EF4-FFF2-40B4-BE49-F238E27FC236}">
                <a16:creationId xmlns:a16="http://schemas.microsoft.com/office/drawing/2014/main" id="{52D0EDD2-F530-4D96-A872-06886079726C}"/>
              </a:ext>
            </a:extLst>
          </p:cNvPr>
          <p:cNvSpPr>
            <a:spLocks noGrp="1"/>
          </p:cNvSpPr>
          <p:nvPr>
            <p:ph type="ftr" sz="quarter" idx="11"/>
          </p:nvPr>
        </p:nvSpPr>
        <p:spPr/>
        <p:txBody>
          <a:bodyPr/>
          <a:lstStyle/>
          <a:p>
            <a:r>
              <a:rPr lang="en-NZ"/>
              <a:t>Kerri Spooner Auckland University of Technology                      This work is licensed under Attribution-NonCommercial-NoDerivatives 4.0 International Creative Commons</a:t>
            </a:r>
          </a:p>
        </p:txBody>
      </p:sp>
    </p:spTree>
    <p:extLst>
      <p:ext uri="{BB962C8B-B14F-4D97-AF65-F5344CB8AC3E}">
        <p14:creationId xmlns:p14="http://schemas.microsoft.com/office/powerpoint/2010/main" val="13497081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2F2F5-1B1A-48E7-AF3D-CCD37C23C05B}"/>
              </a:ext>
            </a:extLst>
          </p:cNvPr>
          <p:cNvSpPr>
            <a:spLocks noGrp="1"/>
          </p:cNvSpPr>
          <p:nvPr>
            <p:ph type="title"/>
          </p:nvPr>
        </p:nvSpPr>
        <p:spPr>
          <a:xfrm>
            <a:off x="838200" y="365125"/>
            <a:ext cx="10515600" cy="1325563"/>
          </a:xfrm>
        </p:spPr>
        <p:txBody>
          <a:bodyPr/>
          <a:lstStyle/>
          <a:p>
            <a:r>
              <a:rPr lang="en-NZ"/>
              <a:t>In German classrooms</a:t>
            </a:r>
            <a:endParaRPr lang="en-NZ" dirty="0"/>
          </a:p>
        </p:txBody>
      </p:sp>
      <p:sp>
        <p:nvSpPr>
          <p:cNvPr id="3" name="Content Placeholder 2">
            <a:extLst>
              <a:ext uri="{FF2B5EF4-FFF2-40B4-BE49-F238E27FC236}">
                <a16:creationId xmlns:a16="http://schemas.microsoft.com/office/drawing/2014/main" id="{42B57BC9-FD74-4A14-AFF8-857D7961D55E}"/>
              </a:ext>
            </a:extLst>
          </p:cNvPr>
          <p:cNvSpPr>
            <a:spLocks noGrp="1"/>
          </p:cNvSpPr>
          <p:nvPr>
            <p:ph idx="1"/>
          </p:nvPr>
        </p:nvSpPr>
        <p:spPr>
          <a:xfrm>
            <a:off x="838200" y="1825625"/>
            <a:ext cx="9541148" cy="4351338"/>
          </a:xfrm>
        </p:spPr>
        <p:txBody>
          <a:bodyPr>
            <a:normAutofit fontScale="77500" lnSpcReduction="20000"/>
          </a:bodyPr>
          <a:lstStyle/>
          <a:p>
            <a:pPr marL="0" indent="0">
              <a:buNone/>
            </a:pPr>
            <a:r>
              <a:rPr lang="en-NZ" sz="4000" dirty="0"/>
              <a:t>During </a:t>
            </a:r>
            <a:r>
              <a:rPr lang="en-NZ" sz="4000" dirty="0" err="1"/>
              <a:t>documenta</a:t>
            </a:r>
            <a:r>
              <a:rPr lang="en-NZ" sz="4000" dirty="0"/>
              <a:t> everything is more expensive in downtown Kassel. A Hercules T-shirt, for instance, as a Kassel</a:t>
            </a:r>
          </a:p>
          <a:p>
            <a:pPr marL="0" indent="0">
              <a:buNone/>
            </a:pPr>
            <a:r>
              <a:rPr lang="en-NZ" sz="4000" dirty="0"/>
              <a:t>souvenir, costs 15.99 € downtown, whereas in the shopping mall </a:t>
            </a:r>
            <a:r>
              <a:rPr lang="en-NZ" sz="4000" dirty="0" err="1"/>
              <a:t>dez</a:t>
            </a:r>
            <a:r>
              <a:rPr lang="en-NZ" sz="4000" dirty="0"/>
              <a:t> which is not far away, the same T-shirt costs only 12.99 €. The second question is: Is it worthwhile to drive to </a:t>
            </a:r>
            <a:r>
              <a:rPr lang="en-NZ" sz="4000" dirty="0" err="1"/>
              <a:t>dez</a:t>
            </a:r>
            <a:r>
              <a:rPr lang="en-NZ" sz="4000" dirty="0"/>
              <a:t> in order to buy this T-shirt there?</a:t>
            </a:r>
          </a:p>
          <a:p>
            <a:pPr marL="0" indent="0">
              <a:buNone/>
            </a:pPr>
            <a:endParaRPr lang="en-NZ" dirty="0"/>
          </a:p>
          <a:p>
            <a:pPr marL="0" indent="0">
              <a:buNone/>
            </a:pPr>
            <a:endParaRPr lang="en-NZ" dirty="0"/>
          </a:p>
          <a:p>
            <a:pPr marL="0" indent="0">
              <a:buNone/>
            </a:pPr>
            <a:endParaRPr lang="en-NZ" dirty="0"/>
          </a:p>
          <a:p>
            <a:r>
              <a:rPr lang="en-NZ" sz="4000" dirty="0"/>
              <a:t>MUED</a:t>
            </a:r>
            <a:r>
              <a:rPr lang="en-NZ" dirty="0"/>
              <a:t> </a:t>
            </a:r>
            <a:r>
              <a:rPr lang="en-NZ" dirty="0">
                <a:hlinkClick r:id="rId2"/>
              </a:rPr>
              <a:t>www.mued.de</a:t>
            </a:r>
            <a:endParaRPr lang="en-NZ" dirty="0"/>
          </a:p>
          <a:p>
            <a:endParaRPr lang="en-NZ" dirty="0"/>
          </a:p>
        </p:txBody>
      </p:sp>
      <p:sp>
        <p:nvSpPr>
          <p:cNvPr id="6" name="TextBox 5">
            <a:extLst>
              <a:ext uri="{FF2B5EF4-FFF2-40B4-BE49-F238E27FC236}">
                <a16:creationId xmlns:a16="http://schemas.microsoft.com/office/drawing/2014/main" id="{3DBC43E7-212D-4C64-B1E5-0A12D34F1DF2}"/>
              </a:ext>
            </a:extLst>
          </p:cNvPr>
          <p:cNvSpPr txBox="1"/>
          <p:nvPr/>
        </p:nvSpPr>
        <p:spPr>
          <a:xfrm>
            <a:off x="9791952" y="3045981"/>
            <a:ext cx="502618" cy="902289"/>
          </a:xfrm>
          <a:prstGeom prst="rect">
            <a:avLst/>
          </a:prstGeom>
          <a:noFill/>
        </p:spPr>
        <p:txBody>
          <a:bodyPr wrap="square" rtlCol="0">
            <a:spAutoFit/>
          </a:bodyPr>
          <a:lstStyle/>
          <a:p>
            <a:endParaRPr lang="en-NZ" dirty="0"/>
          </a:p>
        </p:txBody>
      </p:sp>
      <p:pic>
        <p:nvPicPr>
          <p:cNvPr id="7" name="Picture 6">
            <a:extLst>
              <a:ext uri="{FF2B5EF4-FFF2-40B4-BE49-F238E27FC236}">
                <a16:creationId xmlns:a16="http://schemas.microsoft.com/office/drawing/2014/main" id="{76A0A293-67DE-43EF-A620-956EBE494AE4}"/>
              </a:ext>
            </a:extLst>
          </p:cNvPr>
          <p:cNvPicPr>
            <a:picLocks noChangeAspect="1"/>
          </p:cNvPicPr>
          <p:nvPr/>
        </p:nvPicPr>
        <p:blipFill>
          <a:blip r:embed="rId3"/>
          <a:stretch>
            <a:fillRect/>
          </a:stretch>
        </p:blipFill>
        <p:spPr>
          <a:xfrm>
            <a:off x="10294570" y="1295252"/>
            <a:ext cx="1652712" cy="2556777"/>
          </a:xfrm>
          <a:prstGeom prst="rect">
            <a:avLst/>
          </a:prstGeom>
        </p:spPr>
      </p:pic>
      <p:sp>
        <p:nvSpPr>
          <p:cNvPr id="4" name="Footer Placeholder 3">
            <a:extLst>
              <a:ext uri="{FF2B5EF4-FFF2-40B4-BE49-F238E27FC236}">
                <a16:creationId xmlns:a16="http://schemas.microsoft.com/office/drawing/2014/main" id="{DE81F232-F0F5-45C0-84BF-14597AA78A79}"/>
              </a:ext>
            </a:extLst>
          </p:cNvPr>
          <p:cNvSpPr>
            <a:spLocks noGrp="1"/>
          </p:cNvSpPr>
          <p:nvPr>
            <p:ph type="ftr" sz="quarter" idx="11"/>
          </p:nvPr>
        </p:nvSpPr>
        <p:spPr/>
        <p:txBody>
          <a:bodyPr/>
          <a:lstStyle/>
          <a:p>
            <a:r>
              <a:rPr lang="en-NZ"/>
              <a:t>Kerri Spooner Auckland University of Technology                      This work is licensed under Attribution-NonCommercial-NoDerivatives 4.0 International Creative Commons</a:t>
            </a:r>
          </a:p>
        </p:txBody>
      </p:sp>
    </p:spTree>
    <p:extLst>
      <p:ext uri="{BB962C8B-B14F-4D97-AF65-F5344CB8AC3E}">
        <p14:creationId xmlns:p14="http://schemas.microsoft.com/office/powerpoint/2010/main" val="18770612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A0A52-E825-4BF0-AA3F-6CFD2DA51F5A}"/>
              </a:ext>
            </a:extLst>
          </p:cNvPr>
          <p:cNvSpPr>
            <a:spLocks noGrp="1"/>
          </p:cNvSpPr>
          <p:nvPr>
            <p:ph type="title"/>
          </p:nvPr>
        </p:nvSpPr>
        <p:spPr/>
        <p:txBody>
          <a:bodyPr/>
          <a:lstStyle/>
          <a:p>
            <a:r>
              <a:rPr lang="en-NZ" dirty="0"/>
              <a:t>Modelling weeks and 3 day events in Germany</a:t>
            </a:r>
          </a:p>
        </p:txBody>
      </p:sp>
      <p:sp>
        <p:nvSpPr>
          <p:cNvPr id="3" name="Content Placeholder 2">
            <a:extLst>
              <a:ext uri="{FF2B5EF4-FFF2-40B4-BE49-F238E27FC236}">
                <a16:creationId xmlns:a16="http://schemas.microsoft.com/office/drawing/2014/main" id="{FD14095B-0DE5-490A-83DB-7108ECA2A582}"/>
              </a:ext>
            </a:extLst>
          </p:cNvPr>
          <p:cNvSpPr>
            <a:spLocks noGrp="1"/>
          </p:cNvSpPr>
          <p:nvPr>
            <p:ph idx="1"/>
          </p:nvPr>
        </p:nvSpPr>
        <p:spPr/>
        <p:txBody>
          <a:bodyPr>
            <a:normAutofit/>
          </a:bodyPr>
          <a:lstStyle/>
          <a:p>
            <a:pPr marL="0" indent="0">
              <a:buNone/>
            </a:pPr>
            <a:r>
              <a:rPr lang="en-NZ" dirty="0"/>
              <a:t>Pricing for internet booking of flights</a:t>
            </a:r>
          </a:p>
          <a:p>
            <a:pPr marL="0" indent="0">
              <a:buNone/>
            </a:pPr>
            <a:r>
              <a:rPr lang="en-NZ" dirty="0"/>
              <a:t>Chlorination of a swimming pool</a:t>
            </a:r>
          </a:p>
          <a:p>
            <a:pPr marL="0" indent="0">
              <a:buNone/>
            </a:pPr>
            <a:r>
              <a:rPr lang="en-NZ" dirty="0"/>
              <a:t>Optimal distribution of bus stops.</a:t>
            </a:r>
          </a:p>
          <a:p>
            <a:pPr marL="0" indent="0">
              <a:buNone/>
            </a:pPr>
            <a:endParaRPr lang="en-NZ" dirty="0"/>
          </a:p>
          <a:p>
            <a:pPr marL="0" indent="0">
              <a:buNone/>
            </a:pPr>
            <a:endParaRPr lang="en-NZ" dirty="0"/>
          </a:p>
          <a:p>
            <a:endParaRPr lang="en-NZ" dirty="0"/>
          </a:p>
        </p:txBody>
      </p:sp>
      <p:sp>
        <p:nvSpPr>
          <p:cNvPr id="4" name="Footer Placeholder 3">
            <a:extLst>
              <a:ext uri="{FF2B5EF4-FFF2-40B4-BE49-F238E27FC236}">
                <a16:creationId xmlns:a16="http://schemas.microsoft.com/office/drawing/2014/main" id="{E4FD7DD6-C9FD-4798-BBEE-C37E2DBF5723}"/>
              </a:ext>
            </a:extLst>
          </p:cNvPr>
          <p:cNvSpPr>
            <a:spLocks noGrp="1"/>
          </p:cNvSpPr>
          <p:nvPr>
            <p:ph type="ftr" sz="quarter" idx="11"/>
          </p:nvPr>
        </p:nvSpPr>
        <p:spPr/>
        <p:txBody>
          <a:bodyPr/>
          <a:lstStyle/>
          <a:p>
            <a:r>
              <a:rPr lang="en-NZ"/>
              <a:t>Kerri Spooner Auckland University of Technology                      This work is licensed under Attribution-NonCommercial-NoDerivatives 4.0 International Creative Commons</a:t>
            </a:r>
          </a:p>
        </p:txBody>
      </p:sp>
    </p:spTree>
    <p:extLst>
      <p:ext uri="{BB962C8B-B14F-4D97-AF65-F5344CB8AC3E}">
        <p14:creationId xmlns:p14="http://schemas.microsoft.com/office/powerpoint/2010/main" val="18757488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91F44-82FD-4F31-B05E-6734FC387518}"/>
              </a:ext>
            </a:extLst>
          </p:cNvPr>
          <p:cNvSpPr>
            <a:spLocks noGrp="1"/>
          </p:cNvSpPr>
          <p:nvPr>
            <p:ph type="title"/>
          </p:nvPr>
        </p:nvSpPr>
        <p:spPr/>
        <p:txBody>
          <a:bodyPr/>
          <a:lstStyle/>
          <a:p>
            <a:r>
              <a:rPr lang="en-NZ" dirty="0"/>
              <a:t>USA</a:t>
            </a:r>
          </a:p>
        </p:txBody>
      </p:sp>
      <p:sp>
        <p:nvSpPr>
          <p:cNvPr id="3" name="Content Placeholder 2">
            <a:extLst>
              <a:ext uri="{FF2B5EF4-FFF2-40B4-BE49-F238E27FC236}">
                <a16:creationId xmlns:a16="http://schemas.microsoft.com/office/drawing/2014/main" id="{24FB72A1-5A33-428C-ABD5-10BC5B622CE4}"/>
              </a:ext>
            </a:extLst>
          </p:cNvPr>
          <p:cNvSpPr>
            <a:spLocks noGrp="1"/>
          </p:cNvSpPr>
          <p:nvPr>
            <p:ph idx="1"/>
          </p:nvPr>
        </p:nvSpPr>
        <p:spPr/>
        <p:txBody>
          <a:bodyPr/>
          <a:lstStyle/>
          <a:p>
            <a:r>
              <a:rPr lang="en-NZ" dirty="0"/>
              <a:t>Common Core State Standards</a:t>
            </a:r>
          </a:p>
          <a:p>
            <a:r>
              <a:rPr lang="en-NZ" dirty="0"/>
              <a:t>Happening in classrooms</a:t>
            </a:r>
          </a:p>
          <a:p>
            <a:r>
              <a:rPr lang="en-NZ" dirty="0"/>
              <a:t>Supportive resources</a:t>
            </a:r>
          </a:p>
        </p:txBody>
      </p:sp>
      <p:sp>
        <p:nvSpPr>
          <p:cNvPr id="4" name="Footer Placeholder 3">
            <a:extLst>
              <a:ext uri="{FF2B5EF4-FFF2-40B4-BE49-F238E27FC236}">
                <a16:creationId xmlns:a16="http://schemas.microsoft.com/office/drawing/2014/main" id="{9283ADCC-DAB2-440F-BEE7-ADB82205DB1D}"/>
              </a:ext>
            </a:extLst>
          </p:cNvPr>
          <p:cNvSpPr>
            <a:spLocks noGrp="1"/>
          </p:cNvSpPr>
          <p:nvPr>
            <p:ph type="ftr" sz="quarter" idx="11"/>
          </p:nvPr>
        </p:nvSpPr>
        <p:spPr/>
        <p:txBody>
          <a:bodyPr/>
          <a:lstStyle/>
          <a:p>
            <a:r>
              <a:rPr lang="en-NZ"/>
              <a:t>Kerri Spooner Auckland University of Technology                      This work is licensed under Attribution-NonCommercial-NoDerivatives 4.0 International Creative Commons</a:t>
            </a:r>
          </a:p>
        </p:txBody>
      </p:sp>
    </p:spTree>
    <p:extLst>
      <p:ext uri="{BB962C8B-B14F-4D97-AF65-F5344CB8AC3E}">
        <p14:creationId xmlns:p14="http://schemas.microsoft.com/office/powerpoint/2010/main" val="11746403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92667-E0A6-4759-8B73-0E2B31B7E119}"/>
              </a:ext>
            </a:extLst>
          </p:cNvPr>
          <p:cNvSpPr>
            <a:spLocks noGrp="1"/>
          </p:cNvSpPr>
          <p:nvPr>
            <p:ph type="title"/>
          </p:nvPr>
        </p:nvSpPr>
        <p:spPr>
          <a:xfrm>
            <a:off x="648930" y="186064"/>
            <a:ext cx="6860051" cy="1671688"/>
          </a:xfrm>
        </p:spPr>
        <p:txBody>
          <a:bodyPr>
            <a:normAutofit/>
          </a:bodyPr>
          <a:lstStyle/>
          <a:p>
            <a:r>
              <a:rPr lang="en-NZ" dirty="0"/>
              <a:t>Happening in classrooms</a:t>
            </a:r>
            <a:br>
              <a:rPr lang="en-NZ" dirty="0"/>
            </a:br>
            <a:endParaRPr lang="en-NZ" dirty="0"/>
          </a:p>
        </p:txBody>
      </p:sp>
      <p:sp>
        <p:nvSpPr>
          <p:cNvPr id="3" name="Content Placeholder 2">
            <a:extLst>
              <a:ext uri="{FF2B5EF4-FFF2-40B4-BE49-F238E27FC236}">
                <a16:creationId xmlns:a16="http://schemas.microsoft.com/office/drawing/2014/main" id="{4F9C9BD9-7C94-4D8B-8BC1-66B3148B7F56}"/>
              </a:ext>
            </a:extLst>
          </p:cNvPr>
          <p:cNvSpPr>
            <a:spLocks noGrp="1"/>
          </p:cNvSpPr>
          <p:nvPr>
            <p:ph idx="1"/>
          </p:nvPr>
        </p:nvSpPr>
        <p:spPr>
          <a:xfrm>
            <a:off x="762413" y="1968079"/>
            <a:ext cx="6381655" cy="4958193"/>
          </a:xfrm>
        </p:spPr>
        <p:txBody>
          <a:bodyPr>
            <a:normAutofit/>
          </a:bodyPr>
          <a:lstStyle/>
          <a:p>
            <a:pPr marL="0" indent="0">
              <a:buNone/>
            </a:pPr>
            <a:r>
              <a:rPr lang="en-NZ" dirty="0"/>
              <a:t>Petrol prices change on nearly a daily basis, and not every gas station offers the same price per litre of petrol. Today the gas station across town is selling the cheapest petrol. Is it worth the drive across town to buy petrol? Create a mathematical model that can be used to understand under what conditions it is worth the drive?</a:t>
            </a:r>
          </a:p>
        </p:txBody>
      </p:sp>
      <p:pic>
        <p:nvPicPr>
          <p:cNvPr id="5" name="Picture 4" descr="A picture containing plate, drawing&#10;&#10;Description automatically generated">
            <a:extLst>
              <a:ext uri="{FF2B5EF4-FFF2-40B4-BE49-F238E27FC236}">
                <a16:creationId xmlns:a16="http://schemas.microsoft.com/office/drawing/2014/main" id="{65243FEC-B048-4CC8-8197-7E534C2986F4}"/>
              </a:ext>
            </a:extLst>
          </p:cNvPr>
          <p:cNvPicPr>
            <a:picLocks noChangeAspect="1"/>
          </p:cNvPicPr>
          <p:nvPr/>
        </p:nvPicPr>
        <p:blipFill rotWithShape="1">
          <a:blip r:embed="rId2"/>
          <a:srcRect l="1654" r="185" b="3"/>
          <a:stretch/>
        </p:blipFill>
        <p:spPr>
          <a:xfrm>
            <a:off x="7257551" y="640083"/>
            <a:ext cx="4294785" cy="4386090"/>
          </a:xfrm>
          <a:prstGeom prst="rect">
            <a:avLst/>
          </a:prstGeom>
          <a:effectLst/>
        </p:spPr>
      </p:pic>
      <p:sp>
        <p:nvSpPr>
          <p:cNvPr id="4" name="Footer Placeholder 3">
            <a:extLst>
              <a:ext uri="{FF2B5EF4-FFF2-40B4-BE49-F238E27FC236}">
                <a16:creationId xmlns:a16="http://schemas.microsoft.com/office/drawing/2014/main" id="{983EC830-48B0-4895-ABDD-656A5D5BFC0C}"/>
              </a:ext>
            </a:extLst>
          </p:cNvPr>
          <p:cNvSpPr>
            <a:spLocks noGrp="1"/>
          </p:cNvSpPr>
          <p:nvPr>
            <p:ph type="ftr" sz="quarter" idx="11"/>
          </p:nvPr>
        </p:nvSpPr>
        <p:spPr/>
        <p:txBody>
          <a:bodyPr/>
          <a:lstStyle/>
          <a:p>
            <a:r>
              <a:rPr lang="en-NZ"/>
              <a:t>Kerri Spooner Auckland University of Technology                      This work is licensed under Attribution-NonCommercial-NoDerivatives 4.0 International Creative Commons</a:t>
            </a:r>
          </a:p>
        </p:txBody>
      </p:sp>
    </p:spTree>
    <p:extLst>
      <p:ext uri="{BB962C8B-B14F-4D97-AF65-F5344CB8AC3E}">
        <p14:creationId xmlns:p14="http://schemas.microsoft.com/office/powerpoint/2010/main" val="17556138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39DA8-95EE-49AE-955E-0D7C19314B87}"/>
              </a:ext>
            </a:extLst>
          </p:cNvPr>
          <p:cNvSpPr>
            <a:spLocks noGrp="1"/>
          </p:cNvSpPr>
          <p:nvPr>
            <p:ph type="title"/>
          </p:nvPr>
        </p:nvSpPr>
        <p:spPr/>
        <p:txBody>
          <a:bodyPr/>
          <a:lstStyle/>
          <a:p>
            <a:endParaRPr lang="en-NZ"/>
          </a:p>
        </p:txBody>
      </p:sp>
      <p:pic>
        <p:nvPicPr>
          <p:cNvPr id="5" name="Content Placeholder 3">
            <a:extLst>
              <a:ext uri="{FF2B5EF4-FFF2-40B4-BE49-F238E27FC236}">
                <a16:creationId xmlns:a16="http://schemas.microsoft.com/office/drawing/2014/main" id="{15222557-90D9-4E0A-8CDA-670399FCE73D}"/>
              </a:ext>
            </a:extLst>
          </p:cNvPr>
          <p:cNvPicPr>
            <a:picLocks noGrp="1" noChangeAspect="1"/>
          </p:cNvPicPr>
          <p:nvPr>
            <p:ph sz="half" idx="1"/>
          </p:nvPr>
        </p:nvPicPr>
        <p:blipFill>
          <a:blip r:embed="rId2"/>
          <a:stretch>
            <a:fillRect/>
          </a:stretch>
        </p:blipFill>
        <p:spPr>
          <a:xfrm>
            <a:off x="838199" y="641897"/>
            <a:ext cx="7705723" cy="5060991"/>
          </a:xfrm>
          <a:prstGeom prst="rect">
            <a:avLst/>
          </a:prstGeom>
        </p:spPr>
      </p:pic>
      <p:pic>
        <p:nvPicPr>
          <p:cNvPr id="7" name="Content Placeholder 6">
            <a:extLst>
              <a:ext uri="{FF2B5EF4-FFF2-40B4-BE49-F238E27FC236}">
                <a16:creationId xmlns:a16="http://schemas.microsoft.com/office/drawing/2014/main" id="{963A97BF-D30F-459E-8198-1B5EE59F3AD8}"/>
              </a:ext>
            </a:extLst>
          </p:cNvPr>
          <p:cNvPicPr>
            <a:picLocks noGrp="1" noChangeAspect="1"/>
          </p:cNvPicPr>
          <p:nvPr>
            <p:ph sz="half" idx="2"/>
          </p:nvPr>
        </p:nvPicPr>
        <p:blipFill>
          <a:blip r:embed="rId3"/>
          <a:stretch>
            <a:fillRect/>
          </a:stretch>
        </p:blipFill>
        <p:spPr>
          <a:xfrm>
            <a:off x="8617160" y="641897"/>
            <a:ext cx="3406449" cy="5178195"/>
          </a:xfrm>
          <a:prstGeom prst="rect">
            <a:avLst/>
          </a:prstGeom>
        </p:spPr>
      </p:pic>
      <p:sp>
        <p:nvSpPr>
          <p:cNvPr id="3" name="Footer Placeholder 2">
            <a:extLst>
              <a:ext uri="{FF2B5EF4-FFF2-40B4-BE49-F238E27FC236}">
                <a16:creationId xmlns:a16="http://schemas.microsoft.com/office/drawing/2014/main" id="{84A26AE9-8578-439D-BF53-C00E9F274762}"/>
              </a:ext>
            </a:extLst>
          </p:cNvPr>
          <p:cNvSpPr>
            <a:spLocks noGrp="1"/>
          </p:cNvSpPr>
          <p:nvPr>
            <p:ph type="ftr" sz="quarter" idx="11"/>
          </p:nvPr>
        </p:nvSpPr>
        <p:spPr/>
        <p:txBody>
          <a:bodyPr/>
          <a:lstStyle/>
          <a:p>
            <a:r>
              <a:rPr lang="en-NZ"/>
              <a:t>Kerri Spooner Auckland University of Technology                      This work is licensed under Attribution-NonCommercial-NoDerivatives 4.0 International Creative Commons</a:t>
            </a:r>
          </a:p>
        </p:txBody>
      </p:sp>
    </p:spTree>
    <p:extLst>
      <p:ext uri="{BB962C8B-B14F-4D97-AF65-F5344CB8AC3E}">
        <p14:creationId xmlns:p14="http://schemas.microsoft.com/office/powerpoint/2010/main" val="25224762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67F4A-1D13-430B-B702-4A880742EEA9}"/>
              </a:ext>
            </a:extLst>
          </p:cNvPr>
          <p:cNvSpPr>
            <a:spLocks noGrp="1"/>
          </p:cNvSpPr>
          <p:nvPr>
            <p:ph type="title"/>
          </p:nvPr>
        </p:nvSpPr>
        <p:spPr/>
        <p:txBody>
          <a:bodyPr/>
          <a:lstStyle/>
          <a:p>
            <a:r>
              <a:rPr lang="en-NZ" dirty="0"/>
              <a:t>Supportive resources</a:t>
            </a:r>
          </a:p>
        </p:txBody>
      </p:sp>
      <p:pic>
        <p:nvPicPr>
          <p:cNvPr id="4" name="Content Placeholder 3">
            <a:extLst>
              <a:ext uri="{FF2B5EF4-FFF2-40B4-BE49-F238E27FC236}">
                <a16:creationId xmlns:a16="http://schemas.microsoft.com/office/drawing/2014/main" id="{E52A5888-CA3F-4F08-81ED-990946C4DE0E}"/>
              </a:ext>
            </a:extLst>
          </p:cNvPr>
          <p:cNvPicPr>
            <a:picLocks noGrp="1" noChangeAspect="1"/>
          </p:cNvPicPr>
          <p:nvPr>
            <p:ph idx="1"/>
          </p:nvPr>
        </p:nvPicPr>
        <p:blipFill>
          <a:blip r:embed="rId2"/>
          <a:stretch>
            <a:fillRect/>
          </a:stretch>
        </p:blipFill>
        <p:spPr>
          <a:xfrm>
            <a:off x="2849732" y="1825625"/>
            <a:ext cx="6492536" cy="4351338"/>
          </a:xfrm>
          <a:prstGeom prst="rect">
            <a:avLst/>
          </a:prstGeom>
        </p:spPr>
      </p:pic>
      <p:sp>
        <p:nvSpPr>
          <p:cNvPr id="3" name="Footer Placeholder 2">
            <a:extLst>
              <a:ext uri="{FF2B5EF4-FFF2-40B4-BE49-F238E27FC236}">
                <a16:creationId xmlns:a16="http://schemas.microsoft.com/office/drawing/2014/main" id="{11147983-8269-4296-8367-3CB083DAF936}"/>
              </a:ext>
            </a:extLst>
          </p:cNvPr>
          <p:cNvSpPr>
            <a:spLocks noGrp="1"/>
          </p:cNvSpPr>
          <p:nvPr>
            <p:ph type="ftr" sz="quarter" idx="11"/>
          </p:nvPr>
        </p:nvSpPr>
        <p:spPr/>
        <p:txBody>
          <a:bodyPr/>
          <a:lstStyle/>
          <a:p>
            <a:r>
              <a:rPr lang="en-NZ"/>
              <a:t>Kerri Spooner Auckland University of Technology                      This work is licensed under Attribution-NonCommercial-NoDerivatives 4.0 International Creative Commons</a:t>
            </a:r>
          </a:p>
        </p:txBody>
      </p:sp>
    </p:spTree>
    <p:extLst>
      <p:ext uri="{BB962C8B-B14F-4D97-AF65-F5344CB8AC3E}">
        <p14:creationId xmlns:p14="http://schemas.microsoft.com/office/powerpoint/2010/main" val="14784345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5AEC8-1D15-4DE3-8181-86AA5455D6B9}"/>
              </a:ext>
            </a:extLst>
          </p:cNvPr>
          <p:cNvSpPr>
            <a:spLocks noGrp="1"/>
          </p:cNvSpPr>
          <p:nvPr>
            <p:ph type="title"/>
          </p:nvPr>
        </p:nvSpPr>
        <p:spPr/>
        <p:txBody>
          <a:bodyPr/>
          <a:lstStyle/>
          <a:p>
            <a:endParaRPr lang="en-NZ" dirty="0"/>
          </a:p>
        </p:txBody>
      </p:sp>
      <p:sp>
        <p:nvSpPr>
          <p:cNvPr id="3" name="Content Placeholder 2">
            <a:extLst>
              <a:ext uri="{FF2B5EF4-FFF2-40B4-BE49-F238E27FC236}">
                <a16:creationId xmlns:a16="http://schemas.microsoft.com/office/drawing/2014/main" id="{5C8F0A7B-19BD-441B-90D8-4904047FC184}"/>
              </a:ext>
            </a:extLst>
          </p:cNvPr>
          <p:cNvSpPr>
            <a:spLocks noGrp="1"/>
          </p:cNvSpPr>
          <p:nvPr>
            <p:ph idx="1"/>
          </p:nvPr>
        </p:nvSpPr>
        <p:spPr/>
        <p:txBody>
          <a:bodyPr>
            <a:normAutofit/>
          </a:bodyPr>
          <a:lstStyle/>
          <a:p>
            <a:r>
              <a:rPr lang="en-NZ" dirty="0"/>
              <a:t>Siam </a:t>
            </a:r>
            <a:r>
              <a:rPr lang="en-NZ" dirty="0">
                <a:hlinkClick r:id="rId3"/>
              </a:rPr>
              <a:t>https://m3challenge.siam.org/resources/modeling-videos</a:t>
            </a:r>
            <a:endParaRPr lang="en-NZ" dirty="0"/>
          </a:p>
          <a:p>
            <a:r>
              <a:rPr lang="en-NZ" dirty="0"/>
              <a:t>Handbook with lots good breakdown tips</a:t>
            </a:r>
          </a:p>
          <a:p>
            <a:pPr marL="0" indent="0">
              <a:buNone/>
            </a:pPr>
            <a:r>
              <a:rPr lang="en-NZ" dirty="0">
                <a:hlinkClick r:id="rId4"/>
              </a:rPr>
              <a:t>https://m3challenge.siam.org/sites/default/files/uploads/siam-guidebook-final-download.pdf</a:t>
            </a:r>
            <a:endParaRPr lang="en-NZ" dirty="0"/>
          </a:p>
          <a:p>
            <a:r>
              <a:rPr lang="en-NZ" dirty="0"/>
              <a:t>GAIMME report </a:t>
            </a:r>
            <a:r>
              <a:rPr lang="en-NZ" i="1" dirty="0"/>
              <a:t>Guidelines for Assessment and Instruction in Mathematical </a:t>
            </a:r>
            <a:r>
              <a:rPr lang="en-NZ" i="1" dirty="0" err="1"/>
              <a:t>Modeling</a:t>
            </a:r>
            <a:r>
              <a:rPr lang="en-NZ" i="1" dirty="0"/>
              <a:t> Education</a:t>
            </a:r>
            <a:endParaRPr lang="en-NZ" dirty="0"/>
          </a:p>
          <a:p>
            <a:pPr marL="0" indent="0">
              <a:buNone/>
            </a:pPr>
            <a:r>
              <a:rPr lang="en-NZ" dirty="0">
                <a:hlinkClick r:id="rId5"/>
              </a:rPr>
              <a:t>https://www.siam.org/publications/reports/detail/guidelines-for-assessment-and-instruction-in-mathematical-modeling-education</a:t>
            </a:r>
            <a:endParaRPr lang="en-NZ" dirty="0"/>
          </a:p>
          <a:p>
            <a:r>
              <a:rPr lang="en-NZ" dirty="0"/>
              <a:t>Modelling hub </a:t>
            </a:r>
            <a:r>
              <a:rPr lang="en-NZ" dirty="0">
                <a:hlinkClick r:id="rId6"/>
              </a:rPr>
              <a:t>https://qubeshub.org/community/groups/mmhub</a:t>
            </a:r>
            <a:endParaRPr lang="en-NZ" dirty="0"/>
          </a:p>
        </p:txBody>
      </p:sp>
      <p:sp>
        <p:nvSpPr>
          <p:cNvPr id="4" name="Footer Placeholder 3">
            <a:extLst>
              <a:ext uri="{FF2B5EF4-FFF2-40B4-BE49-F238E27FC236}">
                <a16:creationId xmlns:a16="http://schemas.microsoft.com/office/drawing/2014/main" id="{FA8D97E2-72B4-4358-ACA2-2AF44FBBA02C}"/>
              </a:ext>
            </a:extLst>
          </p:cNvPr>
          <p:cNvSpPr>
            <a:spLocks noGrp="1"/>
          </p:cNvSpPr>
          <p:nvPr>
            <p:ph type="ftr" sz="quarter" idx="11"/>
          </p:nvPr>
        </p:nvSpPr>
        <p:spPr/>
        <p:txBody>
          <a:bodyPr/>
          <a:lstStyle/>
          <a:p>
            <a:r>
              <a:rPr lang="en-NZ"/>
              <a:t>Kerri Spooner Auckland University of Technology                      This work is licensed under Attribution-NonCommercial-NoDerivatives 4.0 International Creative Commons</a:t>
            </a:r>
          </a:p>
        </p:txBody>
      </p:sp>
    </p:spTree>
    <p:extLst>
      <p:ext uri="{BB962C8B-B14F-4D97-AF65-F5344CB8AC3E}">
        <p14:creationId xmlns:p14="http://schemas.microsoft.com/office/powerpoint/2010/main" val="4000939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390A0-67E1-4D94-9F34-3A7B8F052A88}"/>
              </a:ext>
            </a:extLst>
          </p:cNvPr>
          <p:cNvSpPr>
            <a:spLocks noGrp="1"/>
          </p:cNvSpPr>
          <p:nvPr>
            <p:ph type="title"/>
          </p:nvPr>
        </p:nvSpPr>
        <p:spPr/>
        <p:txBody>
          <a:bodyPr/>
          <a:lstStyle/>
          <a:p>
            <a:endParaRPr lang="en-NZ"/>
          </a:p>
        </p:txBody>
      </p:sp>
      <p:sp>
        <p:nvSpPr>
          <p:cNvPr id="3" name="Content Placeholder 2">
            <a:extLst>
              <a:ext uri="{FF2B5EF4-FFF2-40B4-BE49-F238E27FC236}">
                <a16:creationId xmlns:a16="http://schemas.microsoft.com/office/drawing/2014/main" id="{0DADCC68-09FE-4651-93E8-4E68D384C9FF}"/>
              </a:ext>
            </a:extLst>
          </p:cNvPr>
          <p:cNvSpPr>
            <a:spLocks noGrp="1"/>
          </p:cNvSpPr>
          <p:nvPr>
            <p:ph idx="1"/>
          </p:nvPr>
        </p:nvSpPr>
        <p:spPr/>
        <p:txBody>
          <a:bodyPr/>
          <a:lstStyle/>
          <a:p>
            <a:r>
              <a:rPr lang="en-NZ" dirty="0"/>
              <a:t>Ko Whanganui </a:t>
            </a:r>
            <a:r>
              <a:rPr lang="en-NZ" dirty="0" err="1"/>
              <a:t>tooku</a:t>
            </a:r>
            <a:r>
              <a:rPr lang="en-NZ" dirty="0"/>
              <a:t> </a:t>
            </a:r>
            <a:r>
              <a:rPr lang="en-NZ" dirty="0" err="1"/>
              <a:t>rohe</a:t>
            </a:r>
            <a:r>
              <a:rPr lang="en-NZ" dirty="0"/>
              <a:t>     </a:t>
            </a:r>
          </a:p>
          <a:p>
            <a:endParaRPr lang="en-NZ" dirty="0"/>
          </a:p>
        </p:txBody>
      </p:sp>
      <p:pic>
        <p:nvPicPr>
          <p:cNvPr id="4" name="Picture 3">
            <a:extLst>
              <a:ext uri="{FF2B5EF4-FFF2-40B4-BE49-F238E27FC236}">
                <a16:creationId xmlns:a16="http://schemas.microsoft.com/office/drawing/2014/main" id="{772DE469-687F-4DBC-8748-9CDF66552DCF}"/>
              </a:ext>
            </a:extLst>
          </p:cNvPr>
          <p:cNvPicPr>
            <a:picLocks noChangeAspect="1"/>
          </p:cNvPicPr>
          <p:nvPr/>
        </p:nvPicPr>
        <p:blipFill>
          <a:blip r:embed="rId2"/>
          <a:stretch>
            <a:fillRect/>
          </a:stretch>
        </p:blipFill>
        <p:spPr>
          <a:xfrm>
            <a:off x="6056019" y="365125"/>
            <a:ext cx="5078889" cy="5106988"/>
          </a:xfrm>
          <a:prstGeom prst="rect">
            <a:avLst/>
          </a:prstGeom>
        </p:spPr>
      </p:pic>
      <p:sp>
        <p:nvSpPr>
          <p:cNvPr id="5" name="Footer Placeholder 4">
            <a:extLst>
              <a:ext uri="{FF2B5EF4-FFF2-40B4-BE49-F238E27FC236}">
                <a16:creationId xmlns:a16="http://schemas.microsoft.com/office/drawing/2014/main" id="{5794086C-1212-42DC-9025-87D12F59A4D7}"/>
              </a:ext>
            </a:extLst>
          </p:cNvPr>
          <p:cNvSpPr>
            <a:spLocks noGrp="1"/>
          </p:cNvSpPr>
          <p:nvPr>
            <p:ph type="ftr" sz="quarter" idx="11"/>
          </p:nvPr>
        </p:nvSpPr>
        <p:spPr/>
        <p:txBody>
          <a:bodyPr/>
          <a:lstStyle/>
          <a:p>
            <a:r>
              <a:rPr lang="en-NZ"/>
              <a:t>Kerri Spooner Auckland University of Technology                      This work is licensed under Attribution-NonCommercial-NoDerivatives 4.0 International Creative Commons</a:t>
            </a:r>
          </a:p>
        </p:txBody>
      </p:sp>
    </p:spTree>
    <p:extLst>
      <p:ext uri="{BB962C8B-B14F-4D97-AF65-F5344CB8AC3E}">
        <p14:creationId xmlns:p14="http://schemas.microsoft.com/office/powerpoint/2010/main" val="6235860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3B334-738E-4F50-9863-D01E9E43B6CF}"/>
              </a:ext>
            </a:extLst>
          </p:cNvPr>
          <p:cNvSpPr>
            <a:spLocks noGrp="1"/>
          </p:cNvSpPr>
          <p:nvPr>
            <p:ph type="title"/>
          </p:nvPr>
        </p:nvSpPr>
        <p:spPr/>
        <p:txBody>
          <a:bodyPr/>
          <a:lstStyle/>
          <a:p>
            <a:endParaRPr lang="en-NZ"/>
          </a:p>
        </p:txBody>
      </p:sp>
      <p:sp>
        <p:nvSpPr>
          <p:cNvPr id="3" name="Content Placeholder 2">
            <a:extLst>
              <a:ext uri="{FF2B5EF4-FFF2-40B4-BE49-F238E27FC236}">
                <a16:creationId xmlns:a16="http://schemas.microsoft.com/office/drawing/2014/main" id="{33E6E9C8-E62D-47D2-8BC8-EF1741EA728B}"/>
              </a:ext>
            </a:extLst>
          </p:cNvPr>
          <p:cNvSpPr>
            <a:spLocks noGrp="1"/>
          </p:cNvSpPr>
          <p:nvPr>
            <p:ph idx="1"/>
          </p:nvPr>
        </p:nvSpPr>
        <p:spPr/>
        <p:txBody>
          <a:bodyPr/>
          <a:lstStyle/>
          <a:p>
            <a:r>
              <a:rPr lang="en-NZ" dirty="0"/>
              <a:t>Modelling Competitions</a:t>
            </a:r>
          </a:p>
          <a:p>
            <a:pPr marL="0" indent="0">
              <a:buNone/>
            </a:pPr>
            <a:r>
              <a:rPr lang="en-NZ" dirty="0"/>
              <a:t>M3challenge </a:t>
            </a:r>
            <a:r>
              <a:rPr lang="en-NZ" dirty="0">
                <a:hlinkClick r:id="rId3"/>
              </a:rPr>
              <a:t>https://m3challenge.siam.org/</a:t>
            </a:r>
            <a:endParaRPr lang="en-NZ" dirty="0"/>
          </a:p>
          <a:p>
            <a:pPr marL="0" indent="0">
              <a:buNone/>
            </a:pPr>
            <a:r>
              <a:rPr lang="en-NZ" dirty="0"/>
              <a:t>Consortium for Mathematics and Its Applications (COMAP)</a:t>
            </a:r>
          </a:p>
          <a:p>
            <a:pPr marL="0" indent="0">
              <a:buNone/>
            </a:pPr>
            <a:r>
              <a:rPr lang="en-NZ" dirty="0">
                <a:hlinkClick r:id="rId4"/>
              </a:rPr>
              <a:t>https://www.comap.com/undergraduate/contests/</a:t>
            </a:r>
            <a:endParaRPr lang="en-NZ" dirty="0"/>
          </a:p>
          <a:p>
            <a:pPr marL="0" indent="0">
              <a:buNone/>
            </a:pPr>
            <a:r>
              <a:rPr lang="en-NZ" dirty="0"/>
              <a:t>High school Mathematical contest in Modelling (Hi MCM) </a:t>
            </a:r>
          </a:p>
          <a:p>
            <a:pPr marL="0" indent="0">
              <a:buNone/>
            </a:pPr>
            <a:r>
              <a:rPr lang="en-NZ" dirty="0">
                <a:hlinkClick r:id="rId5"/>
              </a:rPr>
              <a:t>https://www.comap.com/highschool/contests/himcm/index.html</a:t>
            </a:r>
            <a:endParaRPr lang="en-NZ" dirty="0"/>
          </a:p>
          <a:p>
            <a:pPr marL="0" indent="0">
              <a:buNone/>
            </a:pPr>
            <a:r>
              <a:rPr lang="en-NZ" dirty="0"/>
              <a:t>Association of computational and mathematical modelling</a:t>
            </a:r>
          </a:p>
          <a:p>
            <a:pPr marL="0" indent="0">
              <a:buNone/>
            </a:pPr>
            <a:r>
              <a:rPr lang="en-NZ" dirty="0"/>
              <a:t>Competition </a:t>
            </a:r>
            <a:r>
              <a:rPr lang="en-NZ" dirty="0">
                <a:hlinkClick r:id="rId6"/>
              </a:rPr>
              <a:t>https://aocmm.org/competition</a:t>
            </a:r>
            <a:r>
              <a:rPr lang="en-NZ" dirty="0"/>
              <a:t> </a:t>
            </a:r>
            <a:r>
              <a:rPr lang="en-NZ" dirty="0">
                <a:solidFill>
                  <a:srgbClr val="FF0000"/>
                </a:solidFill>
              </a:rPr>
              <a:t>Feb 2020</a:t>
            </a:r>
          </a:p>
          <a:p>
            <a:pPr marL="0" indent="0">
              <a:buNone/>
            </a:pPr>
            <a:endParaRPr lang="en-NZ" dirty="0"/>
          </a:p>
          <a:p>
            <a:pPr marL="0" indent="0">
              <a:buNone/>
            </a:pPr>
            <a:endParaRPr lang="en-NZ" dirty="0"/>
          </a:p>
        </p:txBody>
      </p:sp>
      <p:sp>
        <p:nvSpPr>
          <p:cNvPr id="4" name="Footer Placeholder 3">
            <a:extLst>
              <a:ext uri="{FF2B5EF4-FFF2-40B4-BE49-F238E27FC236}">
                <a16:creationId xmlns:a16="http://schemas.microsoft.com/office/drawing/2014/main" id="{E5B20D60-E21B-4276-93EB-3A97B9F2A37E}"/>
              </a:ext>
            </a:extLst>
          </p:cNvPr>
          <p:cNvSpPr>
            <a:spLocks noGrp="1"/>
          </p:cNvSpPr>
          <p:nvPr>
            <p:ph type="ftr" sz="quarter" idx="11"/>
          </p:nvPr>
        </p:nvSpPr>
        <p:spPr/>
        <p:txBody>
          <a:bodyPr/>
          <a:lstStyle/>
          <a:p>
            <a:r>
              <a:rPr lang="en-NZ"/>
              <a:t>Kerri Spooner Auckland University of Technology                      This work is licensed under Attribution-NonCommercial-NoDerivatives 4.0 International Creative Commons</a:t>
            </a:r>
          </a:p>
        </p:txBody>
      </p:sp>
    </p:spTree>
    <p:extLst>
      <p:ext uri="{BB962C8B-B14F-4D97-AF65-F5344CB8AC3E}">
        <p14:creationId xmlns:p14="http://schemas.microsoft.com/office/powerpoint/2010/main" val="21354223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Image result for thinking">
            <a:extLst>
              <a:ext uri="{FF2B5EF4-FFF2-40B4-BE49-F238E27FC236}">
                <a16:creationId xmlns:a16="http://schemas.microsoft.com/office/drawing/2014/main" id="{65BC60C7-BEAA-49E3-9AC8-7316AE200C79}"/>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r="6764"/>
          <a:stretch/>
        </p:blipFill>
        <p:spPr bwMode="auto">
          <a:xfrm>
            <a:off x="5797543" y="10"/>
            <a:ext cx="6394152" cy="685799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1988D57E-5878-453E-BF7C-6CEC0B14AF86}"/>
              </a:ext>
            </a:extLst>
          </p:cNvPr>
          <p:cNvSpPr>
            <a:spLocks noGrp="1"/>
          </p:cNvSpPr>
          <p:nvPr>
            <p:ph type="title"/>
          </p:nvPr>
        </p:nvSpPr>
        <p:spPr>
          <a:xfrm>
            <a:off x="804998" y="798445"/>
            <a:ext cx="4803636" cy="1311664"/>
          </a:xfrm>
        </p:spPr>
        <p:txBody>
          <a:bodyPr>
            <a:normAutofit/>
          </a:bodyPr>
          <a:lstStyle/>
          <a:p>
            <a:endParaRPr lang="en-NZ">
              <a:solidFill>
                <a:srgbClr val="000000"/>
              </a:solidFill>
            </a:endParaRPr>
          </a:p>
        </p:txBody>
      </p:sp>
      <p:sp>
        <p:nvSpPr>
          <p:cNvPr id="9" name="Content Placeholder 8">
            <a:extLst>
              <a:ext uri="{FF2B5EF4-FFF2-40B4-BE49-F238E27FC236}">
                <a16:creationId xmlns:a16="http://schemas.microsoft.com/office/drawing/2014/main" id="{09E74876-DB70-4C36-A04A-1C1004D050C1}"/>
              </a:ext>
            </a:extLst>
          </p:cNvPr>
          <p:cNvSpPr>
            <a:spLocks noGrp="1"/>
          </p:cNvSpPr>
          <p:nvPr>
            <p:ph idx="1"/>
          </p:nvPr>
        </p:nvSpPr>
        <p:spPr>
          <a:xfrm>
            <a:off x="804997" y="2272143"/>
            <a:ext cx="5220354" cy="3788830"/>
          </a:xfrm>
        </p:spPr>
        <p:txBody>
          <a:bodyPr anchor="ctr">
            <a:normAutofit/>
          </a:bodyPr>
          <a:lstStyle/>
          <a:p>
            <a:pPr marL="0" indent="0">
              <a:buNone/>
            </a:pPr>
            <a:r>
              <a:rPr lang="en-US" dirty="0">
                <a:solidFill>
                  <a:srgbClr val="000000"/>
                </a:solidFill>
              </a:rPr>
              <a:t>Where have you experienced mathematical modelling being successfully taught?</a:t>
            </a:r>
          </a:p>
        </p:txBody>
      </p:sp>
      <p:sp>
        <p:nvSpPr>
          <p:cNvPr id="4" name="Footer Placeholder 3">
            <a:extLst>
              <a:ext uri="{FF2B5EF4-FFF2-40B4-BE49-F238E27FC236}">
                <a16:creationId xmlns:a16="http://schemas.microsoft.com/office/drawing/2014/main" id="{93A3039B-5309-48BE-BC06-01DD58F91C67}"/>
              </a:ext>
            </a:extLst>
          </p:cNvPr>
          <p:cNvSpPr>
            <a:spLocks noGrp="1"/>
          </p:cNvSpPr>
          <p:nvPr>
            <p:ph type="ftr" sz="quarter" idx="11"/>
          </p:nvPr>
        </p:nvSpPr>
        <p:spPr>
          <a:xfrm>
            <a:off x="805661" y="6223702"/>
            <a:ext cx="6584750" cy="314067"/>
          </a:xfrm>
        </p:spPr>
        <p:txBody>
          <a:bodyPr>
            <a:normAutofit fontScale="85000" lnSpcReduction="20000"/>
          </a:bodyPr>
          <a:lstStyle/>
          <a:p>
            <a:pPr algn="l">
              <a:spcAft>
                <a:spcPts val="600"/>
              </a:spcAft>
            </a:pPr>
            <a:r>
              <a:rPr lang="en-NZ" sz="1100">
                <a:solidFill>
                  <a:srgbClr val="898989"/>
                </a:solidFill>
              </a:rPr>
              <a:t>Kerri Spooner Auckland University of Technology                      This work is licensed under Attribution-NonCommercial-NoDerivatives 4.0 International Creative Commons</a:t>
            </a:r>
          </a:p>
        </p:txBody>
      </p:sp>
    </p:spTree>
    <p:extLst>
      <p:ext uri="{BB962C8B-B14F-4D97-AF65-F5344CB8AC3E}">
        <p14:creationId xmlns:p14="http://schemas.microsoft.com/office/powerpoint/2010/main" val="2671072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45EA6-A59F-4D31-B6C1-625BCF56DCAC}"/>
              </a:ext>
            </a:extLst>
          </p:cNvPr>
          <p:cNvSpPr>
            <a:spLocks noGrp="1"/>
          </p:cNvSpPr>
          <p:nvPr>
            <p:ph type="title"/>
          </p:nvPr>
        </p:nvSpPr>
        <p:spPr/>
        <p:txBody>
          <a:bodyPr/>
          <a:lstStyle/>
          <a:p>
            <a:r>
              <a:rPr lang="en-NZ" dirty="0"/>
              <a:t>Recommendations from Mathematical Modellers</a:t>
            </a:r>
          </a:p>
        </p:txBody>
      </p:sp>
      <p:sp>
        <p:nvSpPr>
          <p:cNvPr id="3" name="Content Placeholder 2">
            <a:extLst>
              <a:ext uri="{FF2B5EF4-FFF2-40B4-BE49-F238E27FC236}">
                <a16:creationId xmlns:a16="http://schemas.microsoft.com/office/drawing/2014/main" id="{B1B2ECFD-8A32-4214-991E-8C7C4C9B1CE5}"/>
              </a:ext>
            </a:extLst>
          </p:cNvPr>
          <p:cNvSpPr>
            <a:spLocks noGrp="1"/>
          </p:cNvSpPr>
          <p:nvPr>
            <p:ph idx="1"/>
          </p:nvPr>
        </p:nvSpPr>
        <p:spPr>
          <a:xfrm>
            <a:off x="838200" y="1825625"/>
            <a:ext cx="10515600" cy="4756844"/>
          </a:xfrm>
        </p:spPr>
        <p:txBody>
          <a:bodyPr>
            <a:normAutofit fontScale="92500" lnSpcReduction="10000"/>
          </a:bodyPr>
          <a:lstStyle/>
          <a:p>
            <a:r>
              <a:rPr lang="en-NZ" sz="3000" dirty="0"/>
              <a:t>Apply mathematics to reality where ever you can</a:t>
            </a:r>
          </a:p>
          <a:p>
            <a:r>
              <a:rPr lang="en-NZ" sz="3000" dirty="0"/>
              <a:t>Exploration</a:t>
            </a:r>
          </a:p>
          <a:p>
            <a:r>
              <a:rPr lang="en-NZ" sz="3000" dirty="0"/>
              <a:t>Being wrong can be the first step to getting it right</a:t>
            </a:r>
          </a:p>
          <a:p>
            <a:r>
              <a:rPr lang="en-NZ" sz="3000" dirty="0"/>
              <a:t>Explaining and Interpretation of models</a:t>
            </a:r>
          </a:p>
          <a:p>
            <a:endParaRPr lang="en-NZ" sz="3000" dirty="0"/>
          </a:p>
          <a:p>
            <a:r>
              <a:rPr lang="en-NZ" sz="3000" dirty="0"/>
              <a:t>Communication</a:t>
            </a:r>
          </a:p>
          <a:p>
            <a:r>
              <a:rPr lang="en-NZ" sz="3000" dirty="0"/>
              <a:t>Making choices</a:t>
            </a:r>
          </a:p>
          <a:p>
            <a:r>
              <a:rPr lang="en-NZ" sz="3000" dirty="0"/>
              <a:t>Brainstorming</a:t>
            </a:r>
          </a:p>
          <a:p>
            <a:r>
              <a:rPr lang="en-NZ" sz="3000" dirty="0"/>
              <a:t>Being wrong can be the first step to getting it right</a:t>
            </a:r>
          </a:p>
          <a:p>
            <a:r>
              <a:rPr lang="en-NZ" sz="3000" dirty="0"/>
              <a:t>Start simple</a:t>
            </a:r>
          </a:p>
          <a:p>
            <a:endParaRPr lang="en-NZ" dirty="0"/>
          </a:p>
          <a:p>
            <a:endParaRPr lang="en-NZ" dirty="0"/>
          </a:p>
          <a:p>
            <a:endParaRPr lang="en-NZ" dirty="0"/>
          </a:p>
        </p:txBody>
      </p:sp>
      <p:sp>
        <p:nvSpPr>
          <p:cNvPr id="4" name="Footer Placeholder 3">
            <a:extLst>
              <a:ext uri="{FF2B5EF4-FFF2-40B4-BE49-F238E27FC236}">
                <a16:creationId xmlns:a16="http://schemas.microsoft.com/office/drawing/2014/main" id="{49DE9774-3A2E-4C4D-AAAC-5B7CEB029516}"/>
              </a:ext>
            </a:extLst>
          </p:cNvPr>
          <p:cNvSpPr>
            <a:spLocks noGrp="1"/>
          </p:cNvSpPr>
          <p:nvPr>
            <p:ph type="ftr" sz="quarter" idx="11"/>
          </p:nvPr>
        </p:nvSpPr>
        <p:spPr/>
        <p:txBody>
          <a:bodyPr/>
          <a:lstStyle/>
          <a:p>
            <a:r>
              <a:rPr lang="en-NZ"/>
              <a:t>Kerri Spooner Auckland University of Technology                      This work is licensed under Attribution-NonCommercial-NoDerivatives 4.0 International Creative Commons</a:t>
            </a:r>
          </a:p>
        </p:txBody>
      </p:sp>
    </p:spTree>
    <p:extLst>
      <p:ext uri="{BB962C8B-B14F-4D97-AF65-F5344CB8AC3E}">
        <p14:creationId xmlns:p14="http://schemas.microsoft.com/office/powerpoint/2010/main" val="1313017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F1081-EDB8-429B-971A-1EBBDB026D95}"/>
              </a:ext>
            </a:extLst>
          </p:cNvPr>
          <p:cNvSpPr>
            <a:spLocks noGrp="1"/>
          </p:cNvSpPr>
          <p:nvPr>
            <p:ph type="title"/>
          </p:nvPr>
        </p:nvSpPr>
        <p:spPr/>
        <p:txBody>
          <a:bodyPr/>
          <a:lstStyle/>
          <a:p>
            <a:r>
              <a:rPr lang="en-NZ" dirty="0"/>
              <a:t>Part eight: Curriculum recommendations</a:t>
            </a:r>
          </a:p>
        </p:txBody>
      </p:sp>
      <p:sp>
        <p:nvSpPr>
          <p:cNvPr id="3" name="Content Placeholder 2">
            <a:extLst>
              <a:ext uri="{FF2B5EF4-FFF2-40B4-BE49-F238E27FC236}">
                <a16:creationId xmlns:a16="http://schemas.microsoft.com/office/drawing/2014/main" id="{9A51A549-5597-4F10-8AFD-1D37CD67020E}"/>
              </a:ext>
            </a:extLst>
          </p:cNvPr>
          <p:cNvSpPr>
            <a:spLocks noGrp="1"/>
          </p:cNvSpPr>
          <p:nvPr>
            <p:ph idx="1"/>
          </p:nvPr>
        </p:nvSpPr>
        <p:spPr/>
        <p:txBody>
          <a:bodyPr/>
          <a:lstStyle/>
          <a:p>
            <a:r>
              <a:rPr lang="en-NZ" dirty="0"/>
              <a:t>Clearly define modelling and provide supportive resourcing and professional development</a:t>
            </a:r>
          </a:p>
          <a:p>
            <a:r>
              <a:rPr lang="en-NZ" dirty="0"/>
              <a:t>Modelling as a process</a:t>
            </a:r>
          </a:p>
          <a:p>
            <a:r>
              <a:rPr lang="en-NZ" dirty="0"/>
              <a:t>Achievement standard focused on the modelling process</a:t>
            </a:r>
          </a:p>
          <a:p>
            <a:r>
              <a:rPr lang="en-NZ" dirty="0"/>
              <a:t>Move to broad open ended non-routine modelling problems</a:t>
            </a:r>
          </a:p>
          <a:p>
            <a:r>
              <a:rPr lang="en-NZ" dirty="0"/>
              <a:t>Modelling ‘days’ instead of lectures or classes</a:t>
            </a:r>
          </a:p>
          <a:p>
            <a:r>
              <a:rPr lang="en-NZ" dirty="0"/>
              <a:t>Factor in time into teaching for modelling</a:t>
            </a:r>
          </a:p>
          <a:p>
            <a:endParaRPr lang="en-NZ" dirty="0"/>
          </a:p>
        </p:txBody>
      </p:sp>
      <p:sp>
        <p:nvSpPr>
          <p:cNvPr id="4" name="Footer Placeholder 3">
            <a:extLst>
              <a:ext uri="{FF2B5EF4-FFF2-40B4-BE49-F238E27FC236}">
                <a16:creationId xmlns:a16="http://schemas.microsoft.com/office/drawing/2014/main" id="{64C7D0BB-25BB-447E-A1BB-A38F647DF262}"/>
              </a:ext>
            </a:extLst>
          </p:cNvPr>
          <p:cNvSpPr>
            <a:spLocks noGrp="1"/>
          </p:cNvSpPr>
          <p:nvPr>
            <p:ph type="ftr" sz="quarter" idx="11"/>
          </p:nvPr>
        </p:nvSpPr>
        <p:spPr/>
        <p:txBody>
          <a:bodyPr/>
          <a:lstStyle/>
          <a:p>
            <a:r>
              <a:rPr lang="en-NZ"/>
              <a:t>Kerri Spooner Auckland University of Technology                      This work is licensed under Attribution-NonCommercial-NoDerivatives 4.0 International Creative Commons</a:t>
            </a:r>
          </a:p>
        </p:txBody>
      </p:sp>
    </p:spTree>
    <p:extLst>
      <p:ext uri="{BB962C8B-B14F-4D97-AF65-F5344CB8AC3E}">
        <p14:creationId xmlns:p14="http://schemas.microsoft.com/office/powerpoint/2010/main" val="26113632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FA08B-94F6-48F2-8724-C01FC6FA6D3F}"/>
              </a:ext>
            </a:extLst>
          </p:cNvPr>
          <p:cNvSpPr>
            <a:spLocks noGrp="1"/>
          </p:cNvSpPr>
          <p:nvPr>
            <p:ph type="title"/>
          </p:nvPr>
        </p:nvSpPr>
        <p:spPr/>
        <p:txBody>
          <a:bodyPr/>
          <a:lstStyle/>
          <a:p>
            <a:r>
              <a:rPr lang="en-NZ" dirty="0"/>
              <a:t>Conclusion to transit between secondary and tertiary</a:t>
            </a:r>
          </a:p>
        </p:txBody>
      </p:sp>
      <p:sp>
        <p:nvSpPr>
          <p:cNvPr id="3" name="Content Placeholder 2">
            <a:extLst>
              <a:ext uri="{FF2B5EF4-FFF2-40B4-BE49-F238E27FC236}">
                <a16:creationId xmlns:a16="http://schemas.microsoft.com/office/drawing/2014/main" id="{966D6805-996F-4785-B4B5-41D330A2E6B0}"/>
              </a:ext>
            </a:extLst>
          </p:cNvPr>
          <p:cNvSpPr>
            <a:spLocks noGrp="1"/>
          </p:cNvSpPr>
          <p:nvPr>
            <p:ph idx="1"/>
          </p:nvPr>
        </p:nvSpPr>
        <p:spPr/>
        <p:txBody>
          <a:bodyPr/>
          <a:lstStyle/>
          <a:p>
            <a:endParaRPr lang="en-NZ"/>
          </a:p>
        </p:txBody>
      </p:sp>
      <p:sp>
        <p:nvSpPr>
          <p:cNvPr id="4" name="Footer Placeholder 3">
            <a:extLst>
              <a:ext uri="{FF2B5EF4-FFF2-40B4-BE49-F238E27FC236}">
                <a16:creationId xmlns:a16="http://schemas.microsoft.com/office/drawing/2014/main" id="{C74F0EF6-F4F2-446B-8C1E-64F541555A6A}"/>
              </a:ext>
            </a:extLst>
          </p:cNvPr>
          <p:cNvSpPr>
            <a:spLocks noGrp="1"/>
          </p:cNvSpPr>
          <p:nvPr>
            <p:ph type="ftr" sz="quarter" idx="11"/>
          </p:nvPr>
        </p:nvSpPr>
        <p:spPr/>
        <p:txBody>
          <a:bodyPr/>
          <a:lstStyle/>
          <a:p>
            <a:r>
              <a:rPr lang="en-NZ"/>
              <a:t>Kerri Spooner Auckland University of Technology                      This work is licensed under Attribution-NonCommercial-NoDerivatives 4.0 International Creative Commons</a:t>
            </a:r>
          </a:p>
        </p:txBody>
      </p:sp>
    </p:spTree>
    <p:extLst>
      <p:ext uri="{BB962C8B-B14F-4D97-AF65-F5344CB8AC3E}">
        <p14:creationId xmlns:p14="http://schemas.microsoft.com/office/powerpoint/2010/main" val="28371196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4EB97-746E-4E9B-9CBD-C69A6E70ACB4}"/>
              </a:ext>
            </a:extLst>
          </p:cNvPr>
          <p:cNvSpPr>
            <a:spLocks noGrp="1"/>
          </p:cNvSpPr>
          <p:nvPr>
            <p:ph type="title"/>
          </p:nvPr>
        </p:nvSpPr>
        <p:spPr/>
        <p:txBody>
          <a:bodyPr/>
          <a:lstStyle/>
          <a:p>
            <a:r>
              <a:rPr lang="en-NZ" dirty="0"/>
              <a:t>Part Five: Modelling at Tertiary</a:t>
            </a:r>
          </a:p>
        </p:txBody>
      </p:sp>
      <p:sp>
        <p:nvSpPr>
          <p:cNvPr id="3" name="Content Placeholder 2">
            <a:extLst>
              <a:ext uri="{FF2B5EF4-FFF2-40B4-BE49-F238E27FC236}">
                <a16:creationId xmlns:a16="http://schemas.microsoft.com/office/drawing/2014/main" id="{CA158C50-73CA-44D6-8538-F2FAE62A68AA}"/>
              </a:ext>
            </a:extLst>
          </p:cNvPr>
          <p:cNvSpPr>
            <a:spLocks noGrp="1"/>
          </p:cNvSpPr>
          <p:nvPr>
            <p:ph idx="1"/>
          </p:nvPr>
        </p:nvSpPr>
        <p:spPr/>
        <p:txBody>
          <a:bodyPr/>
          <a:lstStyle/>
          <a:p>
            <a:r>
              <a:rPr lang="en-NZ" dirty="0"/>
              <a:t>Modelling days for open ended questions</a:t>
            </a:r>
          </a:p>
          <a:p>
            <a:r>
              <a:rPr lang="en-NZ" dirty="0"/>
              <a:t>Case studies</a:t>
            </a:r>
          </a:p>
          <a:p>
            <a:r>
              <a:rPr lang="en-NZ" dirty="0"/>
              <a:t>Popular culture</a:t>
            </a:r>
          </a:p>
          <a:p>
            <a:endParaRPr lang="en-NZ" dirty="0"/>
          </a:p>
          <a:p>
            <a:endParaRPr lang="en-NZ" dirty="0"/>
          </a:p>
          <a:p>
            <a:pPr marL="0" indent="0">
              <a:buNone/>
            </a:pPr>
            <a:r>
              <a:rPr lang="en-NZ" dirty="0"/>
              <a:t>Friday 15</a:t>
            </a:r>
            <a:r>
              <a:rPr lang="en-NZ" baseline="30000" dirty="0"/>
              <a:t>th</a:t>
            </a:r>
            <a:r>
              <a:rPr lang="en-NZ" dirty="0"/>
              <a:t> November 130pm WT121 for more detail on tertiary </a:t>
            </a:r>
            <a:r>
              <a:rPr lang="en-NZ"/>
              <a:t>modelling practices</a:t>
            </a:r>
            <a:endParaRPr lang="en-NZ" dirty="0"/>
          </a:p>
        </p:txBody>
      </p:sp>
      <p:sp>
        <p:nvSpPr>
          <p:cNvPr id="4" name="Footer Placeholder 3">
            <a:extLst>
              <a:ext uri="{FF2B5EF4-FFF2-40B4-BE49-F238E27FC236}">
                <a16:creationId xmlns:a16="http://schemas.microsoft.com/office/drawing/2014/main" id="{9F7AC0F3-FF13-4DCE-BA49-FB57147FA28D}"/>
              </a:ext>
            </a:extLst>
          </p:cNvPr>
          <p:cNvSpPr>
            <a:spLocks noGrp="1"/>
          </p:cNvSpPr>
          <p:nvPr>
            <p:ph type="ftr" sz="quarter" idx="11"/>
          </p:nvPr>
        </p:nvSpPr>
        <p:spPr/>
        <p:txBody>
          <a:bodyPr/>
          <a:lstStyle/>
          <a:p>
            <a:r>
              <a:rPr lang="en-NZ"/>
              <a:t>Kerri Spooner Auckland University of Technology                      This work is licensed under Attribution-NonCommercial-NoDerivatives 4.0 International Creative Commons</a:t>
            </a:r>
          </a:p>
        </p:txBody>
      </p:sp>
    </p:spTree>
    <p:extLst>
      <p:ext uri="{BB962C8B-B14F-4D97-AF65-F5344CB8AC3E}">
        <p14:creationId xmlns:p14="http://schemas.microsoft.com/office/powerpoint/2010/main" val="15380881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E69EA-7754-4CAE-9A32-973FF3960FAF}"/>
              </a:ext>
            </a:extLst>
          </p:cNvPr>
          <p:cNvSpPr>
            <a:spLocks noGrp="1"/>
          </p:cNvSpPr>
          <p:nvPr>
            <p:ph type="title"/>
          </p:nvPr>
        </p:nvSpPr>
        <p:spPr>
          <a:xfrm>
            <a:off x="838200" y="365125"/>
            <a:ext cx="10515600" cy="1325563"/>
          </a:xfrm>
        </p:spPr>
        <p:txBody>
          <a:bodyPr/>
          <a:lstStyle/>
          <a:p>
            <a:r>
              <a:rPr lang="en-NZ"/>
              <a:t>Open ended modelling questions</a:t>
            </a:r>
            <a:endParaRPr lang="en-NZ" dirty="0"/>
          </a:p>
        </p:txBody>
      </p:sp>
      <p:pic>
        <p:nvPicPr>
          <p:cNvPr id="4" name="Content Placeholder 3" descr="Image result for person jumping off building">
            <a:extLst>
              <a:ext uri="{FF2B5EF4-FFF2-40B4-BE49-F238E27FC236}">
                <a16:creationId xmlns:a16="http://schemas.microsoft.com/office/drawing/2014/main" id="{D52167E5-E0D7-4249-9A07-F35CFEF455D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59000" y="2050273"/>
            <a:ext cx="4385422" cy="3230483"/>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B18CE75F-4748-4440-9C1C-07CBCD4E9060}"/>
              </a:ext>
            </a:extLst>
          </p:cNvPr>
          <p:cNvSpPr>
            <a:spLocks noGrp="1"/>
          </p:cNvSpPr>
          <p:nvPr>
            <p:ph type="ftr" sz="quarter" idx="11"/>
          </p:nvPr>
        </p:nvSpPr>
        <p:spPr/>
        <p:txBody>
          <a:bodyPr/>
          <a:lstStyle/>
          <a:p>
            <a:r>
              <a:rPr lang="en-NZ"/>
              <a:t>Kerri Spooner Auckland University of Technology                      This work is licensed under Attribution-NonCommercial-NoDerivatives 4.0 International Creative Commons</a:t>
            </a:r>
          </a:p>
        </p:txBody>
      </p:sp>
    </p:spTree>
    <p:extLst>
      <p:ext uri="{BB962C8B-B14F-4D97-AF65-F5344CB8AC3E}">
        <p14:creationId xmlns:p14="http://schemas.microsoft.com/office/powerpoint/2010/main" val="34210099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64F2A-DBCA-45C2-BB55-C83772294131}"/>
              </a:ext>
            </a:extLst>
          </p:cNvPr>
          <p:cNvSpPr>
            <a:spLocks noGrp="1"/>
          </p:cNvSpPr>
          <p:nvPr>
            <p:ph type="title"/>
          </p:nvPr>
        </p:nvSpPr>
        <p:spPr/>
        <p:txBody>
          <a:bodyPr/>
          <a:lstStyle/>
          <a:p>
            <a:r>
              <a:rPr lang="en-NZ" dirty="0"/>
              <a:t>Case Studies</a:t>
            </a:r>
          </a:p>
        </p:txBody>
      </p:sp>
      <p:sp>
        <p:nvSpPr>
          <p:cNvPr id="3" name="Content Placeholder 2">
            <a:extLst>
              <a:ext uri="{FF2B5EF4-FFF2-40B4-BE49-F238E27FC236}">
                <a16:creationId xmlns:a16="http://schemas.microsoft.com/office/drawing/2014/main" id="{3F9DF29A-64C6-4EE3-BB24-9857113D63CF}"/>
              </a:ext>
            </a:extLst>
          </p:cNvPr>
          <p:cNvSpPr>
            <a:spLocks noGrp="1"/>
          </p:cNvSpPr>
          <p:nvPr>
            <p:ph idx="1"/>
          </p:nvPr>
        </p:nvSpPr>
        <p:spPr/>
        <p:txBody>
          <a:bodyPr/>
          <a:lstStyle/>
          <a:p>
            <a:r>
              <a:rPr lang="en-NZ" b="1" dirty="0">
                <a:solidFill>
                  <a:schemeClr val="dk1"/>
                </a:solidFill>
                <a:latin typeface="Overlock"/>
                <a:sym typeface="Overlock"/>
              </a:rPr>
              <a:t>Prickly pear is controlled by </a:t>
            </a:r>
            <a:r>
              <a:rPr lang="en-NZ" b="1" dirty="0" err="1">
                <a:solidFill>
                  <a:schemeClr val="dk1"/>
                </a:solidFill>
                <a:latin typeface="Overlock"/>
                <a:sym typeface="Overlock"/>
              </a:rPr>
              <a:t>Cactoblastis</a:t>
            </a:r>
            <a:r>
              <a:rPr lang="en-NZ" b="1" dirty="0">
                <a:solidFill>
                  <a:schemeClr val="dk1"/>
                </a:solidFill>
                <a:latin typeface="Overlock"/>
                <a:sym typeface="Overlock"/>
              </a:rPr>
              <a:t> </a:t>
            </a:r>
            <a:r>
              <a:rPr lang="en-NZ" b="1" dirty="0" err="1">
                <a:solidFill>
                  <a:schemeClr val="dk1"/>
                </a:solidFill>
                <a:latin typeface="Overlock"/>
                <a:sym typeface="Overlock"/>
              </a:rPr>
              <a:t>cactorum</a:t>
            </a:r>
            <a:r>
              <a:rPr lang="en-NZ" b="1" dirty="0">
                <a:solidFill>
                  <a:schemeClr val="dk1"/>
                </a:solidFill>
                <a:latin typeface="Overlock"/>
                <a:sym typeface="Overlock"/>
              </a:rPr>
              <a:t> moth</a:t>
            </a:r>
          </a:p>
          <a:p>
            <a:endParaRPr lang="en-NZ" b="1" dirty="0">
              <a:solidFill>
                <a:schemeClr val="dk1"/>
              </a:solidFill>
              <a:latin typeface="Overlock"/>
              <a:sym typeface="Overlock"/>
            </a:endParaRPr>
          </a:p>
          <a:p>
            <a:pPr marL="0" indent="0">
              <a:buNone/>
            </a:pPr>
            <a:endParaRPr lang="en-NZ" dirty="0"/>
          </a:p>
        </p:txBody>
      </p:sp>
      <p:pic>
        <p:nvPicPr>
          <p:cNvPr id="1026" name="Picture 2" descr="Image result for Prickly pear is controlled by Cactoblastis cactorum moth">
            <a:extLst>
              <a:ext uri="{FF2B5EF4-FFF2-40B4-BE49-F238E27FC236}">
                <a16:creationId xmlns:a16="http://schemas.microsoft.com/office/drawing/2014/main" id="{A724AF53-F4B8-410D-A987-98A9F3014D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0975" y="2521202"/>
            <a:ext cx="5471032" cy="3654479"/>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1061C63C-AD21-469E-981E-7A8C529C9F78}"/>
              </a:ext>
            </a:extLst>
          </p:cNvPr>
          <p:cNvSpPr>
            <a:spLocks noGrp="1"/>
          </p:cNvSpPr>
          <p:nvPr>
            <p:ph type="ftr" sz="quarter" idx="11"/>
          </p:nvPr>
        </p:nvSpPr>
        <p:spPr/>
        <p:txBody>
          <a:bodyPr/>
          <a:lstStyle/>
          <a:p>
            <a:r>
              <a:rPr lang="en-NZ"/>
              <a:t>Kerri Spooner Auckland University of Technology                      This work is licensed under Attribution-NonCommercial-NoDerivatives 4.0 International Creative Commons</a:t>
            </a:r>
          </a:p>
        </p:txBody>
      </p:sp>
    </p:spTree>
    <p:extLst>
      <p:ext uri="{BB962C8B-B14F-4D97-AF65-F5344CB8AC3E}">
        <p14:creationId xmlns:p14="http://schemas.microsoft.com/office/powerpoint/2010/main" val="17357020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1419D-C290-457F-959B-59652C31E109}"/>
              </a:ext>
            </a:extLst>
          </p:cNvPr>
          <p:cNvSpPr>
            <a:spLocks noGrp="1"/>
          </p:cNvSpPr>
          <p:nvPr>
            <p:ph type="title"/>
          </p:nvPr>
        </p:nvSpPr>
        <p:spPr/>
        <p:txBody>
          <a:bodyPr/>
          <a:lstStyle/>
          <a:p>
            <a:r>
              <a:rPr lang="en-NZ" dirty="0"/>
              <a:t>Popular Culture</a:t>
            </a:r>
          </a:p>
        </p:txBody>
      </p:sp>
      <p:sp>
        <p:nvSpPr>
          <p:cNvPr id="3" name="Content Placeholder 2">
            <a:extLst>
              <a:ext uri="{FF2B5EF4-FFF2-40B4-BE49-F238E27FC236}">
                <a16:creationId xmlns:a16="http://schemas.microsoft.com/office/drawing/2014/main" id="{51B10A10-1610-4B3B-9CE4-3D50A7A92884}"/>
              </a:ext>
            </a:extLst>
          </p:cNvPr>
          <p:cNvSpPr>
            <a:spLocks noGrp="1"/>
          </p:cNvSpPr>
          <p:nvPr>
            <p:ph idx="1"/>
          </p:nvPr>
        </p:nvSpPr>
        <p:spPr/>
        <p:txBody>
          <a:bodyPr/>
          <a:lstStyle/>
          <a:p>
            <a:pPr marL="0" indent="0">
              <a:buNone/>
            </a:pPr>
            <a:r>
              <a:rPr lang="en-NZ" dirty="0"/>
              <a:t>A radioactive leak at a nearby military base leads to dead bodies becoming reanimated as zombies. The zombies attack and kill humans, and can only be stopped by decapitation or by burning.</a:t>
            </a:r>
          </a:p>
        </p:txBody>
      </p:sp>
      <p:pic>
        <p:nvPicPr>
          <p:cNvPr id="5" name="Picture 4">
            <a:extLst>
              <a:ext uri="{FF2B5EF4-FFF2-40B4-BE49-F238E27FC236}">
                <a16:creationId xmlns:a16="http://schemas.microsoft.com/office/drawing/2014/main" id="{B30FE24D-FA2C-46B7-A881-A35FFBAA7978}"/>
              </a:ext>
            </a:extLst>
          </p:cNvPr>
          <p:cNvPicPr>
            <a:picLocks noChangeAspect="1"/>
          </p:cNvPicPr>
          <p:nvPr/>
        </p:nvPicPr>
        <p:blipFill>
          <a:blip r:embed="rId2"/>
          <a:stretch>
            <a:fillRect/>
          </a:stretch>
        </p:blipFill>
        <p:spPr>
          <a:xfrm>
            <a:off x="6001231" y="3429000"/>
            <a:ext cx="3321294" cy="2486180"/>
          </a:xfrm>
          <a:prstGeom prst="rect">
            <a:avLst/>
          </a:prstGeom>
        </p:spPr>
      </p:pic>
      <p:sp>
        <p:nvSpPr>
          <p:cNvPr id="4" name="Footer Placeholder 3">
            <a:extLst>
              <a:ext uri="{FF2B5EF4-FFF2-40B4-BE49-F238E27FC236}">
                <a16:creationId xmlns:a16="http://schemas.microsoft.com/office/drawing/2014/main" id="{D8DA9031-9D3E-4683-A670-476C246A1F40}"/>
              </a:ext>
            </a:extLst>
          </p:cNvPr>
          <p:cNvSpPr>
            <a:spLocks noGrp="1"/>
          </p:cNvSpPr>
          <p:nvPr>
            <p:ph type="ftr" sz="quarter" idx="11"/>
          </p:nvPr>
        </p:nvSpPr>
        <p:spPr/>
        <p:txBody>
          <a:bodyPr/>
          <a:lstStyle/>
          <a:p>
            <a:r>
              <a:rPr lang="en-NZ"/>
              <a:t>Kerri Spooner Auckland University of Technology                      This work is licensed under Attribution-NonCommercial-NoDerivatives 4.0 International Creative Commons</a:t>
            </a:r>
          </a:p>
        </p:txBody>
      </p:sp>
    </p:spTree>
    <p:extLst>
      <p:ext uri="{BB962C8B-B14F-4D97-AF65-F5344CB8AC3E}">
        <p14:creationId xmlns:p14="http://schemas.microsoft.com/office/powerpoint/2010/main" val="32790276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result for thinking">
            <a:extLst>
              <a:ext uri="{FF2B5EF4-FFF2-40B4-BE49-F238E27FC236}">
                <a16:creationId xmlns:a16="http://schemas.microsoft.com/office/drawing/2014/main" id="{65BC60C7-BEAA-49E3-9AC8-7316AE200C79}"/>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r="6764"/>
          <a:stretch/>
        </p:blipFill>
        <p:spPr bwMode="auto">
          <a:xfrm>
            <a:off x="5797543" y="10"/>
            <a:ext cx="6394152"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988D57E-5878-453E-BF7C-6CEC0B14AF86}"/>
              </a:ext>
            </a:extLst>
          </p:cNvPr>
          <p:cNvSpPr>
            <a:spLocks noGrp="1"/>
          </p:cNvSpPr>
          <p:nvPr>
            <p:ph type="title"/>
          </p:nvPr>
        </p:nvSpPr>
        <p:spPr>
          <a:xfrm>
            <a:off x="804998" y="798445"/>
            <a:ext cx="4803636" cy="1311664"/>
          </a:xfrm>
        </p:spPr>
        <p:txBody>
          <a:bodyPr>
            <a:normAutofit/>
          </a:bodyPr>
          <a:lstStyle/>
          <a:p>
            <a:endParaRPr lang="en-NZ">
              <a:solidFill>
                <a:srgbClr val="000000"/>
              </a:solidFill>
            </a:endParaRPr>
          </a:p>
        </p:txBody>
      </p:sp>
      <p:sp>
        <p:nvSpPr>
          <p:cNvPr id="9" name="Content Placeholder 8">
            <a:extLst>
              <a:ext uri="{FF2B5EF4-FFF2-40B4-BE49-F238E27FC236}">
                <a16:creationId xmlns:a16="http://schemas.microsoft.com/office/drawing/2014/main" id="{09E74876-DB70-4C36-A04A-1C1004D050C1}"/>
              </a:ext>
            </a:extLst>
          </p:cNvPr>
          <p:cNvSpPr>
            <a:spLocks noGrp="1"/>
          </p:cNvSpPr>
          <p:nvPr>
            <p:ph idx="1"/>
          </p:nvPr>
        </p:nvSpPr>
        <p:spPr>
          <a:xfrm>
            <a:off x="804997" y="2272143"/>
            <a:ext cx="5220354" cy="3788830"/>
          </a:xfrm>
        </p:spPr>
        <p:txBody>
          <a:bodyPr anchor="ctr">
            <a:normAutofit/>
          </a:bodyPr>
          <a:lstStyle/>
          <a:p>
            <a:pPr marL="0" indent="0">
              <a:buNone/>
            </a:pPr>
            <a:r>
              <a:rPr lang="en-US" dirty="0">
                <a:solidFill>
                  <a:srgbClr val="000000"/>
                </a:solidFill>
              </a:rPr>
              <a:t>Where have you seen mathematical modelling being successfully taught?</a:t>
            </a:r>
          </a:p>
        </p:txBody>
      </p:sp>
      <p:sp>
        <p:nvSpPr>
          <p:cNvPr id="4" name="Footer Placeholder 3">
            <a:extLst>
              <a:ext uri="{FF2B5EF4-FFF2-40B4-BE49-F238E27FC236}">
                <a16:creationId xmlns:a16="http://schemas.microsoft.com/office/drawing/2014/main" id="{93A3039B-5309-48BE-BC06-01DD58F91C67}"/>
              </a:ext>
            </a:extLst>
          </p:cNvPr>
          <p:cNvSpPr>
            <a:spLocks noGrp="1"/>
          </p:cNvSpPr>
          <p:nvPr>
            <p:ph type="ftr" sz="quarter" idx="11"/>
          </p:nvPr>
        </p:nvSpPr>
        <p:spPr>
          <a:xfrm>
            <a:off x="805661" y="6223702"/>
            <a:ext cx="6584750" cy="314067"/>
          </a:xfrm>
        </p:spPr>
        <p:txBody>
          <a:bodyPr>
            <a:normAutofit fontScale="85000" lnSpcReduction="20000"/>
          </a:bodyPr>
          <a:lstStyle/>
          <a:p>
            <a:pPr algn="l">
              <a:spcAft>
                <a:spcPts val="600"/>
              </a:spcAft>
            </a:pPr>
            <a:r>
              <a:rPr lang="en-NZ" sz="1100">
                <a:solidFill>
                  <a:srgbClr val="898989"/>
                </a:solidFill>
              </a:rPr>
              <a:t>Kerri Spooner Auckland University of Technology                      This work is licensed under Attribution-NonCommercial-NoDerivatives 4.0 International Creative Commons</a:t>
            </a:r>
          </a:p>
        </p:txBody>
      </p:sp>
    </p:spTree>
    <p:extLst>
      <p:ext uri="{BB962C8B-B14F-4D97-AF65-F5344CB8AC3E}">
        <p14:creationId xmlns:p14="http://schemas.microsoft.com/office/powerpoint/2010/main" val="3641604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3F1118-E0D8-42A4-BC20-92B966D7BEA1}"/>
              </a:ext>
            </a:extLst>
          </p:cNvPr>
          <p:cNvSpPr>
            <a:spLocks noGrp="1"/>
          </p:cNvSpPr>
          <p:nvPr>
            <p:ph idx="1"/>
          </p:nvPr>
        </p:nvSpPr>
        <p:spPr>
          <a:xfrm>
            <a:off x="838200" y="829621"/>
            <a:ext cx="10515600" cy="5347342"/>
          </a:xfrm>
        </p:spPr>
        <p:txBody>
          <a:bodyPr/>
          <a:lstStyle/>
          <a:p>
            <a:r>
              <a:rPr lang="en-NZ" dirty="0"/>
              <a:t>Ko </a:t>
            </a:r>
            <a:r>
              <a:rPr lang="en-NZ" dirty="0" err="1"/>
              <a:t>Ngāti</a:t>
            </a:r>
            <a:r>
              <a:rPr lang="en-NZ" dirty="0"/>
              <a:t> </a:t>
            </a:r>
            <a:r>
              <a:rPr lang="en-NZ" dirty="0" err="1"/>
              <a:t>Ruaka</a:t>
            </a:r>
            <a:r>
              <a:rPr lang="en-NZ" dirty="0"/>
              <a:t> </a:t>
            </a:r>
            <a:r>
              <a:rPr lang="en-NZ" dirty="0" err="1"/>
              <a:t>tooku</a:t>
            </a:r>
            <a:r>
              <a:rPr lang="en-NZ" dirty="0"/>
              <a:t> iwi</a:t>
            </a:r>
          </a:p>
          <a:p>
            <a:endParaRPr lang="en-NZ" dirty="0"/>
          </a:p>
          <a:p>
            <a:endParaRPr lang="en-NZ" dirty="0"/>
          </a:p>
          <a:p>
            <a:endParaRPr lang="en-NZ" dirty="0"/>
          </a:p>
          <a:p>
            <a:endParaRPr lang="en-NZ" dirty="0"/>
          </a:p>
          <a:p>
            <a:pPr marL="0" indent="0">
              <a:buNone/>
            </a:pPr>
            <a:endParaRPr lang="en-NZ" dirty="0"/>
          </a:p>
          <a:p>
            <a:pPr marL="0" indent="0">
              <a:buNone/>
            </a:pPr>
            <a:endParaRPr lang="en-NZ" dirty="0"/>
          </a:p>
          <a:p>
            <a:pPr marL="0" indent="0">
              <a:buNone/>
            </a:pPr>
            <a:endParaRPr lang="en-NZ" dirty="0"/>
          </a:p>
          <a:p>
            <a:r>
              <a:rPr lang="en-NZ" dirty="0"/>
              <a:t>Ko </a:t>
            </a:r>
            <a:r>
              <a:rPr lang="en-NZ" dirty="0" err="1"/>
              <a:t>Ranana</a:t>
            </a:r>
            <a:r>
              <a:rPr lang="en-NZ" dirty="0"/>
              <a:t> </a:t>
            </a:r>
            <a:r>
              <a:rPr lang="en-NZ" dirty="0" err="1"/>
              <a:t>tooku</a:t>
            </a:r>
            <a:r>
              <a:rPr lang="en-NZ" dirty="0"/>
              <a:t> marae</a:t>
            </a:r>
          </a:p>
          <a:p>
            <a:endParaRPr lang="en-NZ" dirty="0"/>
          </a:p>
          <a:p>
            <a:pPr marL="0" indent="0">
              <a:buNone/>
            </a:pPr>
            <a:endParaRPr lang="en-NZ" dirty="0"/>
          </a:p>
        </p:txBody>
      </p:sp>
      <p:pic>
        <p:nvPicPr>
          <p:cNvPr id="1028" name="Picture 4" descr="Image result for ranana marae">
            <a:extLst>
              <a:ext uri="{FF2B5EF4-FFF2-40B4-BE49-F238E27FC236}">
                <a16:creationId xmlns:a16="http://schemas.microsoft.com/office/drawing/2014/main" id="{ED8BFD53-2A2B-4619-A43A-791BD5A6FD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5003" y="1200764"/>
            <a:ext cx="5715000" cy="373380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BE48E76F-D5B3-4E47-968A-F45BB457AD21}"/>
              </a:ext>
            </a:extLst>
          </p:cNvPr>
          <p:cNvSpPr>
            <a:spLocks noGrp="1"/>
          </p:cNvSpPr>
          <p:nvPr>
            <p:ph type="ftr" sz="quarter" idx="11"/>
          </p:nvPr>
        </p:nvSpPr>
        <p:spPr>
          <a:xfrm>
            <a:off x="193780" y="6356350"/>
            <a:ext cx="7959620" cy="365125"/>
          </a:xfrm>
        </p:spPr>
        <p:txBody>
          <a:bodyPr/>
          <a:lstStyle/>
          <a:p>
            <a:r>
              <a:rPr lang="en-NZ" dirty="0"/>
              <a:t>Kerri Spooner Auckland University of Technology                     </a:t>
            </a:r>
          </a:p>
          <a:p>
            <a:r>
              <a:rPr lang="en-NZ" dirty="0"/>
              <a:t> This work is licensed under Attribution-</a:t>
            </a:r>
            <a:r>
              <a:rPr lang="en-NZ" dirty="0" err="1"/>
              <a:t>NonCommercial</a:t>
            </a:r>
            <a:r>
              <a:rPr lang="en-NZ" dirty="0"/>
              <a:t>-</a:t>
            </a:r>
            <a:r>
              <a:rPr lang="en-NZ" dirty="0" err="1"/>
              <a:t>NoDerivatives</a:t>
            </a:r>
            <a:r>
              <a:rPr lang="en-NZ" dirty="0"/>
              <a:t> 4.0 International Creative Commons</a:t>
            </a:r>
          </a:p>
        </p:txBody>
      </p:sp>
    </p:spTree>
    <p:extLst>
      <p:ext uri="{BB962C8B-B14F-4D97-AF65-F5344CB8AC3E}">
        <p14:creationId xmlns:p14="http://schemas.microsoft.com/office/powerpoint/2010/main" val="34020675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4F63F-3B9D-41FA-9E4D-F44A99D06904}"/>
              </a:ext>
            </a:extLst>
          </p:cNvPr>
          <p:cNvSpPr>
            <a:spLocks noGrp="1"/>
          </p:cNvSpPr>
          <p:nvPr>
            <p:ph type="title"/>
          </p:nvPr>
        </p:nvSpPr>
        <p:spPr/>
        <p:txBody>
          <a:bodyPr/>
          <a:lstStyle/>
          <a:p>
            <a:r>
              <a:rPr lang="en-NZ" dirty="0"/>
              <a:t>Conclusion</a:t>
            </a:r>
          </a:p>
        </p:txBody>
      </p:sp>
      <p:sp>
        <p:nvSpPr>
          <p:cNvPr id="3" name="Content Placeholder 2">
            <a:extLst>
              <a:ext uri="{FF2B5EF4-FFF2-40B4-BE49-F238E27FC236}">
                <a16:creationId xmlns:a16="http://schemas.microsoft.com/office/drawing/2014/main" id="{43B21737-18F5-40C9-BE60-4D20183E7D82}"/>
              </a:ext>
            </a:extLst>
          </p:cNvPr>
          <p:cNvSpPr>
            <a:spLocks noGrp="1"/>
          </p:cNvSpPr>
          <p:nvPr>
            <p:ph idx="1"/>
          </p:nvPr>
        </p:nvSpPr>
        <p:spPr/>
        <p:txBody>
          <a:bodyPr/>
          <a:lstStyle/>
          <a:p>
            <a:endParaRPr lang="en-NZ"/>
          </a:p>
        </p:txBody>
      </p:sp>
      <p:sp>
        <p:nvSpPr>
          <p:cNvPr id="4" name="Footer Placeholder 3">
            <a:extLst>
              <a:ext uri="{FF2B5EF4-FFF2-40B4-BE49-F238E27FC236}">
                <a16:creationId xmlns:a16="http://schemas.microsoft.com/office/drawing/2014/main" id="{EE35A21C-4A23-48D0-9385-F871B0AE5F72}"/>
              </a:ext>
            </a:extLst>
          </p:cNvPr>
          <p:cNvSpPr>
            <a:spLocks noGrp="1"/>
          </p:cNvSpPr>
          <p:nvPr>
            <p:ph type="ftr" sz="quarter" idx="11"/>
          </p:nvPr>
        </p:nvSpPr>
        <p:spPr/>
        <p:txBody>
          <a:bodyPr/>
          <a:lstStyle/>
          <a:p>
            <a:r>
              <a:rPr lang="en-NZ"/>
              <a:t>Kerri Spooner Auckland University of Technology                      This work is licensed under Attribution-NonCommercial-NoDerivatives 4.0 International Creative Commons</a:t>
            </a:r>
          </a:p>
        </p:txBody>
      </p:sp>
    </p:spTree>
    <p:extLst>
      <p:ext uri="{BB962C8B-B14F-4D97-AF65-F5344CB8AC3E}">
        <p14:creationId xmlns:p14="http://schemas.microsoft.com/office/powerpoint/2010/main" val="30748452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8BA97-BBF4-4F14-9139-FC1E998D0DA8}"/>
              </a:ext>
            </a:extLst>
          </p:cNvPr>
          <p:cNvSpPr>
            <a:spLocks noGrp="1"/>
          </p:cNvSpPr>
          <p:nvPr>
            <p:ph type="title"/>
          </p:nvPr>
        </p:nvSpPr>
        <p:spPr/>
        <p:txBody>
          <a:bodyPr/>
          <a:lstStyle/>
          <a:p>
            <a:endParaRPr lang="en-NZ"/>
          </a:p>
        </p:txBody>
      </p:sp>
      <p:sp>
        <p:nvSpPr>
          <p:cNvPr id="3" name="Content Placeholder 2">
            <a:extLst>
              <a:ext uri="{FF2B5EF4-FFF2-40B4-BE49-F238E27FC236}">
                <a16:creationId xmlns:a16="http://schemas.microsoft.com/office/drawing/2014/main" id="{FA7BD4AE-55E5-425B-9B7E-A0BF506CA6F7}"/>
              </a:ext>
            </a:extLst>
          </p:cNvPr>
          <p:cNvSpPr>
            <a:spLocks noGrp="1"/>
          </p:cNvSpPr>
          <p:nvPr>
            <p:ph idx="1"/>
          </p:nvPr>
        </p:nvSpPr>
        <p:spPr/>
        <p:txBody>
          <a:bodyPr/>
          <a:lstStyle/>
          <a:p>
            <a:r>
              <a:rPr lang="en-NZ" dirty="0"/>
              <a:t>What are the possibilities for your teaching practice?</a:t>
            </a:r>
          </a:p>
        </p:txBody>
      </p:sp>
      <p:sp>
        <p:nvSpPr>
          <p:cNvPr id="4" name="Footer Placeholder 3">
            <a:extLst>
              <a:ext uri="{FF2B5EF4-FFF2-40B4-BE49-F238E27FC236}">
                <a16:creationId xmlns:a16="http://schemas.microsoft.com/office/drawing/2014/main" id="{C459CA16-6D3E-47BC-9464-38F5A14EF411}"/>
              </a:ext>
            </a:extLst>
          </p:cNvPr>
          <p:cNvSpPr>
            <a:spLocks noGrp="1"/>
          </p:cNvSpPr>
          <p:nvPr>
            <p:ph type="ftr" sz="quarter" idx="11"/>
          </p:nvPr>
        </p:nvSpPr>
        <p:spPr/>
        <p:txBody>
          <a:bodyPr/>
          <a:lstStyle/>
          <a:p>
            <a:r>
              <a:rPr lang="en-NZ"/>
              <a:t>Kerri Spooner Auckland University of Technology                      This work is licensed under Attribution-NonCommercial-NoDerivatives 4.0 International Creative Commons</a:t>
            </a:r>
          </a:p>
        </p:txBody>
      </p:sp>
    </p:spTree>
    <p:extLst>
      <p:ext uri="{BB962C8B-B14F-4D97-AF65-F5344CB8AC3E}">
        <p14:creationId xmlns:p14="http://schemas.microsoft.com/office/powerpoint/2010/main" val="20630820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548681"/>
            <a:ext cx="8229600" cy="5577483"/>
          </a:xfrm>
        </p:spPr>
        <p:txBody>
          <a:bodyPr/>
          <a:lstStyle/>
          <a:p>
            <a:r>
              <a:rPr lang="en-NZ" dirty="0"/>
              <a:t>Make  table/ list </a:t>
            </a:r>
          </a:p>
          <a:p>
            <a:pPr marL="0" indent="0">
              <a:buNone/>
            </a:pPr>
            <a:endParaRPr lang="en-NZ" dirty="0"/>
          </a:p>
          <a:p>
            <a:pPr marL="0" indent="0">
              <a:buNone/>
            </a:pPr>
            <a:endParaRPr lang="en-NZ" dirty="0"/>
          </a:p>
          <a:p>
            <a:pPr marL="0" indent="0">
              <a:buNone/>
            </a:pPr>
            <a:endParaRPr lang="en-NZ" dirty="0"/>
          </a:p>
          <a:p>
            <a:pPr marL="0" indent="0">
              <a:buNone/>
            </a:pPr>
            <a:endParaRPr lang="en-NZ" dirty="0"/>
          </a:p>
          <a:p>
            <a:pPr marL="0" indent="0">
              <a:buNone/>
            </a:pPr>
            <a:endParaRPr lang="en-NZ" dirty="0"/>
          </a:p>
          <a:p>
            <a:r>
              <a:rPr lang="en-NZ" dirty="0"/>
              <a:t>What things can we ignore?</a:t>
            </a:r>
          </a:p>
          <a:p>
            <a:r>
              <a:rPr lang="en-NZ" dirty="0"/>
              <a:t>What things can we assume to be constant?</a:t>
            </a:r>
          </a:p>
          <a:p>
            <a:r>
              <a:rPr lang="en-NZ" dirty="0"/>
              <a:t>Rank the factors in order of importance</a:t>
            </a:r>
          </a:p>
          <a:p>
            <a:r>
              <a:rPr lang="en-NZ" dirty="0"/>
              <a:t>Can we write what we want in terms of what we want to find out? </a:t>
            </a:r>
          </a:p>
        </p:txBody>
      </p:sp>
      <p:sp>
        <p:nvSpPr>
          <p:cNvPr id="4" name="Footer Placeholder 3"/>
          <p:cNvSpPr>
            <a:spLocks noGrp="1"/>
          </p:cNvSpPr>
          <p:nvPr>
            <p:ph type="ftr" sz="quarter" idx="11"/>
          </p:nvPr>
        </p:nvSpPr>
        <p:spPr/>
        <p:txBody>
          <a:bodyPr/>
          <a:lstStyle/>
          <a:p>
            <a:r>
              <a:rPr lang="en-NZ"/>
              <a:t>Kerri Spooner Auckland University of Technology                      This work is licensed under Attribution-NonCommercial-NoDerivatives 4.0 International Creative Commons</a:t>
            </a:r>
          </a:p>
        </p:txBody>
      </p:sp>
      <p:graphicFrame>
        <p:nvGraphicFramePr>
          <p:cNvPr id="6" name="Table 5"/>
          <p:cNvGraphicFramePr>
            <a:graphicFrameLocks noGrp="1"/>
          </p:cNvGraphicFramePr>
          <p:nvPr/>
        </p:nvGraphicFramePr>
        <p:xfrm>
          <a:off x="3048000" y="1397000"/>
          <a:ext cx="6096000" cy="148336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r>
                        <a:rPr lang="en-NZ" dirty="0"/>
                        <a:t>What do we know</a:t>
                      </a:r>
                    </a:p>
                  </a:txBody>
                  <a:tcPr/>
                </a:tc>
                <a:tc>
                  <a:txBody>
                    <a:bodyPr/>
                    <a:lstStyle/>
                    <a:p>
                      <a:r>
                        <a:rPr lang="en-NZ" dirty="0"/>
                        <a:t>What do we want to find out</a:t>
                      </a:r>
                    </a:p>
                  </a:txBody>
                  <a:tcPr/>
                </a:tc>
                <a:extLst>
                  <a:ext uri="{0D108BD9-81ED-4DB2-BD59-A6C34878D82A}">
                    <a16:rowId xmlns:a16="http://schemas.microsoft.com/office/drawing/2014/main" val="10000"/>
                  </a:ext>
                </a:extLst>
              </a:tr>
              <a:tr h="370840">
                <a:tc>
                  <a:txBody>
                    <a:bodyPr/>
                    <a:lstStyle/>
                    <a:p>
                      <a:endParaRPr lang="en-NZ"/>
                    </a:p>
                  </a:txBody>
                  <a:tcPr/>
                </a:tc>
                <a:tc>
                  <a:txBody>
                    <a:bodyPr/>
                    <a:lstStyle/>
                    <a:p>
                      <a:endParaRPr lang="en-NZ"/>
                    </a:p>
                  </a:txBody>
                  <a:tcPr/>
                </a:tc>
                <a:extLst>
                  <a:ext uri="{0D108BD9-81ED-4DB2-BD59-A6C34878D82A}">
                    <a16:rowId xmlns:a16="http://schemas.microsoft.com/office/drawing/2014/main" val="10001"/>
                  </a:ext>
                </a:extLst>
              </a:tr>
              <a:tr h="370840">
                <a:tc>
                  <a:txBody>
                    <a:bodyPr/>
                    <a:lstStyle/>
                    <a:p>
                      <a:endParaRPr lang="en-NZ"/>
                    </a:p>
                  </a:txBody>
                  <a:tcPr/>
                </a:tc>
                <a:tc>
                  <a:txBody>
                    <a:bodyPr/>
                    <a:lstStyle/>
                    <a:p>
                      <a:endParaRPr lang="en-NZ"/>
                    </a:p>
                  </a:txBody>
                  <a:tcPr/>
                </a:tc>
                <a:extLst>
                  <a:ext uri="{0D108BD9-81ED-4DB2-BD59-A6C34878D82A}">
                    <a16:rowId xmlns:a16="http://schemas.microsoft.com/office/drawing/2014/main" val="10002"/>
                  </a:ext>
                </a:extLst>
              </a:tr>
              <a:tr h="370840">
                <a:tc>
                  <a:txBody>
                    <a:bodyPr/>
                    <a:lstStyle/>
                    <a:p>
                      <a:endParaRPr lang="en-NZ"/>
                    </a:p>
                  </a:txBody>
                  <a:tcPr/>
                </a:tc>
                <a:tc>
                  <a:txBody>
                    <a:bodyPr/>
                    <a:lstStyle/>
                    <a:p>
                      <a:endParaRPr lang="en-NZ"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8698151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412777"/>
            <a:ext cx="8229600" cy="4713387"/>
          </a:xfrm>
        </p:spPr>
        <p:txBody>
          <a:bodyPr>
            <a:normAutofit/>
          </a:bodyPr>
          <a:lstStyle/>
          <a:p>
            <a:r>
              <a:rPr lang="en-US" dirty="0"/>
              <a:t>What do we already know about a rugby field?</a:t>
            </a:r>
          </a:p>
          <a:p>
            <a:r>
              <a:rPr lang="en-US" dirty="0"/>
              <a:t>What do we already know about kicking?</a:t>
            </a:r>
          </a:p>
          <a:p>
            <a:r>
              <a:rPr lang="en-US" dirty="0"/>
              <a:t>What are we going to assume /ignore for a simple model </a:t>
            </a:r>
          </a:p>
          <a:p>
            <a:r>
              <a:rPr lang="en-US" dirty="0"/>
              <a:t>What factors are important?</a:t>
            </a:r>
          </a:p>
          <a:p>
            <a:r>
              <a:rPr lang="en-US" dirty="0"/>
              <a:t>What things affect the position a kick is taken from ?</a:t>
            </a:r>
          </a:p>
          <a:p>
            <a:pPr marL="0" indent="0">
              <a:buNone/>
            </a:pPr>
            <a:endParaRPr lang="en-NZ" dirty="0"/>
          </a:p>
        </p:txBody>
      </p:sp>
      <p:sp>
        <p:nvSpPr>
          <p:cNvPr id="4" name="Footer Placeholder 3"/>
          <p:cNvSpPr>
            <a:spLocks noGrp="1"/>
          </p:cNvSpPr>
          <p:nvPr>
            <p:ph type="ftr" sz="quarter" idx="11"/>
          </p:nvPr>
        </p:nvSpPr>
        <p:spPr/>
        <p:txBody>
          <a:bodyPr/>
          <a:lstStyle/>
          <a:p>
            <a:r>
              <a:rPr lang="en-NZ"/>
              <a:t>Kerri Spooner Auckland University of Technology                      This work is licensed under Attribution-NonCommercial-NoDerivatives 4.0 International Creative Commons</a:t>
            </a:r>
          </a:p>
        </p:txBody>
      </p:sp>
      <p:sp>
        <p:nvSpPr>
          <p:cNvPr id="2" name="Title 1"/>
          <p:cNvSpPr>
            <a:spLocks noGrp="1"/>
          </p:cNvSpPr>
          <p:nvPr>
            <p:ph type="title"/>
          </p:nvPr>
        </p:nvSpPr>
        <p:spPr>
          <a:xfrm>
            <a:off x="1981200" y="1268760"/>
            <a:ext cx="8229600" cy="1944216"/>
          </a:xfrm>
        </p:spPr>
        <p:txBody>
          <a:bodyPr>
            <a:noAutofit/>
          </a:bodyPr>
          <a:lstStyle/>
          <a:p>
            <a:pPr algn="l"/>
            <a:br>
              <a:rPr lang="en-NZ" sz="2800" i="1"/>
            </a:br>
            <a:endParaRPr lang="en-NZ" sz="2800"/>
          </a:p>
        </p:txBody>
      </p:sp>
    </p:spTree>
    <p:extLst>
      <p:ext uri="{BB962C8B-B14F-4D97-AF65-F5344CB8AC3E}">
        <p14:creationId xmlns:p14="http://schemas.microsoft.com/office/powerpoint/2010/main" val="37945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F3CC93-657D-4176-BBE9-82EFDCD5F6A2}"/>
              </a:ext>
            </a:extLst>
          </p:cNvPr>
          <p:cNvSpPr>
            <a:spLocks noGrp="1"/>
          </p:cNvSpPr>
          <p:nvPr>
            <p:ph idx="1"/>
          </p:nvPr>
        </p:nvSpPr>
        <p:spPr>
          <a:xfrm>
            <a:off x="838200" y="964888"/>
            <a:ext cx="10515600" cy="5212075"/>
          </a:xfrm>
        </p:spPr>
        <p:txBody>
          <a:bodyPr/>
          <a:lstStyle/>
          <a:p>
            <a:r>
              <a:rPr lang="en-NZ" dirty="0"/>
              <a:t>Ko Edward Spooner </a:t>
            </a:r>
            <a:r>
              <a:rPr lang="en-NZ" dirty="0" err="1"/>
              <a:t>raua</a:t>
            </a:r>
            <a:r>
              <a:rPr lang="en-NZ" dirty="0"/>
              <a:t> ko Mere Manson </a:t>
            </a:r>
            <a:r>
              <a:rPr lang="en-NZ" dirty="0" err="1"/>
              <a:t>kaumata</a:t>
            </a:r>
            <a:endParaRPr lang="en-NZ" dirty="0"/>
          </a:p>
          <a:p>
            <a:pPr marL="0" indent="0">
              <a:buNone/>
            </a:pPr>
            <a:endParaRPr lang="en-NZ" dirty="0"/>
          </a:p>
          <a:p>
            <a:endParaRPr lang="en-NZ" dirty="0"/>
          </a:p>
          <a:p>
            <a:pPr marL="0" indent="0">
              <a:buNone/>
            </a:pPr>
            <a:endParaRPr lang="en-NZ" dirty="0"/>
          </a:p>
          <a:p>
            <a:r>
              <a:rPr lang="en-NZ" dirty="0"/>
              <a:t>Ko Kerri Spooner ahau</a:t>
            </a:r>
          </a:p>
          <a:p>
            <a:pPr marL="0" indent="0">
              <a:buNone/>
            </a:pPr>
            <a:endParaRPr lang="en-NZ" dirty="0"/>
          </a:p>
          <a:p>
            <a:pPr marL="0" indent="0">
              <a:buNone/>
            </a:pPr>
            <a:endParaRPr lang="en-NZ" dirty="0"/>
          </a:p>
        </p:txBody>
      </p:sp>
      <p:pic>
        <p:nvPicPr>
          <p:cNvPr id="4" name="Picture 3">
            <a:extLst>
              <a:ext uri="{FF2B5EF4-FFF2-40B4-BE49-F238E27FC236}">
                <a16:creationId xmlns:a16="http://schemas.microsoft.com/office/drawing/2014/main" id="{5839884D-924C-418D-A4F4-D2780226DE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0213" y="3789030"/>
            <a:ext cx="1940418" cy="1913347"/>
          </a:xfrm>
          <a:prstGeom prst="rect">
            <a:avLst/>
          </a:prstGeom>
        </p:spPr>
      </p:pic>
      <p:pic>
        <p:nvPicPr>
          <p:cNvPr id="6" name="Picture 5" descr="A group of people posing for a photo&#10;&#10;Description automatically generated">
            <a:extLst>
              <a:ext uri="{FF2B5EF4-FFF2-40B4-BE49-F238E27FC236}">
                <a16:creationId xmlns:a16="http://schemas.microsoft.com/office/drawing/2014/main" id="{3C6FCDDE-6F40-464A-B5B6-142D8F1EC9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4642" y="2002705"/>
            <a:ext cx="5330177" cy="3738942"/>
          </a:xfrm>
          <a:prstGeom prst="rect">
            <a:avLst/>
          </a:prstGeom>
        </p:spPr>
      </p:pic>
      <p:sp>
        <p:nvSpPr>
          <p:cNvPr id="5" name="Footer Placeholder 4">
            <a:extLst>
              <a:ext uri="{FF2B5EF4-FFF2-40B4-BE49-F238E27FC236}">
                <a16:creationId xmlns:a16="http://schemas.microsoft.com/office/drawing/2014/main" id="{40B58333-2E3C-4175-80B8-8C60A51D6593}"/>
              </a:ext>
            </a:extLst>
          </p:cNvPr>
          <p:cNvSpPr>
            <a:spLocks noGrp="1"/>
          </p:cNvSpPr>
          <p:nvPr>
            <p:ph type="ftr" sz="quarter" idx="11"/>
          </p:nvPr>
        </p:nvSpPr>
        <p:spPr/>
        <p:txBody>
          <a:bodyPr/>
          <a:lstStyle/>
          <a:p>
            <a:r>
              <a:rPr lang="en-NZ"/>
              <a:t>Kerri Spooner Auckland University of Technology                      This work is licensed under Attribution-NonCommercial-NoDerivatives 4.0 International Creative Commons</a:t>
            </a:r>
          </a:p>
        </p:txBody>
      </p:sp>
    </p:spTree>
    <p:extLst>
      <p:ext uri="{BB962C8B-B14F-4D97-AF65-F5344CB8AC3E}">
        <p14:creationId xmlns:p14="http://schemas.microsoft.com/office/powerpoint/2010/main" val="3070205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21976"/>
            <a:ext cx="6930358" cy="5195944"/>
          </a:xfrm>
        </p:spPr>
        <p:txBody>
          <a:bodyPr>
            <a:normAutofit/>
          </a:bodyPr>
          <a:lstStyle/>
          <a:p>
            <a:pPr marL="0" indent="0">
              <a:buNone/>
            </a:pPr>
            <a:endParaRPr lang="en-NZ" sz="2000" dirty="0"/>
          </a:p>
          <a:p>
            <a:pPr marL="0" indent="0" algn="ctr">
              <a:buNone/>
            </a:pPr>
            <a:r>
              <a:rPr lang="en-NZ" dirty="0"/>
              <a:t>Kerri Spooner</a:t>
            </a:r>
          </a:p>
          <a:p>
            <a:r>
              <a:rPr lang="en-NZ" dirty="0"/>
              <a:t>Senior Lecturer </a:t>
            </a:r>
          </a:p>
          <a:p>
            <a:r>
              <a:rPr lang="en-NZ" dirty="0"/>
              <a:t>Mathematics Education</a:t>
            </a:r>
          </a:p>
          <a:p>
            <a:r>
              <a:rPr lang="en-NZ" dirty="0"/>
              <a:t>Research area -Teaching and learning of mathematical modelling</a:t>
            </a:r>
          </a:p>
          <a:p>
            <a:r>
              <a:rPr lang="en-NZ" dirty="0"/>
              <a:t>Teaching background</a:t>
            </a:r>
          </a:p>
          <a:p>
            <a:r>
              <a:rPr lang="en-NZ" dirty="0"/>
              <a:t>My passion – teaching STUDENTS my subject</a:t>
            </a:r>
          </a:p>
          <a:p>
            <a:pPr marL="0" indent="0">
              <a:buNone/>
            </a:pPr>
            <a:endParaRPr lang="en-NZ" sz="2000" dirty="0"/>
          </a:p>
          <a:p>
            <a:pPr marL="0" indent="0">
              <a:buNone/>
            </a:pPr>
            <a:endParaRPr lang="en-NZ" sz="2000" dirty="0"/>
          </a:p>
          <a:p>
            <a:pPr marL="0" indent="0">
              <a:buNone/>
            </a:pPr>
            <a:endParaRPr lang="en-NZ" sz="2000" dirty="0"/>
          </a:p>
        </p:txBody>
      </p:sp>
      <p:pic>
        <p:nvPicPr>
          <p:cNvPr id="1026" name="Picture 2" descr="Image result for aut logo">
            <a:extLst>
              <a:ext uri="{FF2B5EF4-FFF2-40B4-BE49-F238E27FC236}">
                <a16:creationId xmlns:a16="http://schemas.microsoft.com/office/drawing/2014/main" id="{48871076-6436-4719-A1A3-16B11B777A6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062217" y="310896"/>
            <a:ext cx="3048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1D72039-9776-4698-A452-81CE57B980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535" y="2825496"/>
            <a:ext cx="3435364" cy="3392424"/>
          </a:xfrm>
          <a:prstGeom prst="rect">
            <a:avLst/>
          </a:prstGeom>
        </p:spPr>
      </p:pic>
      <p:sp>
        <p:nvSpPr>
          <p:cNvPr id="5" name="Footer Placeholder 4"/>
          <p:cNvSpPr>
            <a:spLocks noGrp="1"/>
          </p:cNvSpPr>
          <p:nvPr>
            <p:ph type="ftr" sz="quarter" idx="11"/>
          </p:nvPr>
        </p:nvSpPr>
        <p:spPr>
          <a:xfrm>
            <a:off x="838200" y="6356350"/>
            <a:ext cx="4114800" cy="365125"/>
          </a:xfrm>
        </p:spPr>
        <p:txBody>
          <a:bodyPr>
            <a:normAutofit fontScale="92500"/>
          </a:bodyPr>
          <a:lstStyle/>
          <a:p>
            <a:pPr algn="l">
              <a:lnSpc>
                <a:spcPct val="90000"/>
              </a:lnSpc>
              <a:spcAft>
                <a:spcPts val="600"/>
              </a:spcAft>
            </a:pPr>
            <a:r>
              <a:rPr lang="en-NZ" sz="1000"/>
              <a:t>Kerri Spooner Auckland University of Technology                      This work is licensed under Attribution-NonCommercial-NoDerivatives 4.0 International Creative Commons</a:t>
            </a:r>
          </a:p>
        </p:txBody>
      </p:sp>
    </p:spTree>
    <p:extLst>
      <p:ext uri="{BB962C8B-B14F-4D97-AF65-F5344CB8AC3E}">
        <p14:creationId xmlns:p14="http://schemas.microsoft.com/office/powerpoint/2010/main" val="942703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 Masters               </a:t>
            </a:r>
            <a:r>
              <a:rPr lang="en-NZ"/>
              <a:t>PhD</a:t>
            </a:r>
            <a:endParaRPr lang="en-NZ" dirty="0"/>
          </a:p>
        </p:txBody>
      </p:sp>
      <p:sp>
        <p:nvSpPr>
          <p:cNvPr id="3" name="Content Placeholder 2"/>
          <p:cNvSpPr>
            <a:spLocks noGrp="1"/>
          </p:cNvSpPr>
          <p:nvPr>
            <p:ph idx="1"/>
          </p:nvPr>
        </p:nvSpPr>
        <p:spPr/>
        <p:txBody>
          <a:bodyPr>
            <a:normAutofit/>
          </a:bodyPr>
          <a:lstStyle/>
          <a:p>
            <a:r>
              <a:rPr lang="en-NZ" sz="2000" dirty="0"/>
              <a:t>Passion</a:t>
            </a:r>
          </a:p>
          <a:p>
            <a:r>
              <a:rPr lang="en-NZ" sz="2000" dirty="0"/>
              <a:t>Motivation</a:t>
            </a:r>
          </a:p>
        </p:txBody>
      </p:sp>
      <p:sp>
        <p:nvSpPr>
          <p:cNvPr id="6" name="Footer Placeholder 5"/>
          <p:cNvSpPr>
            <a:spLocks noGrp="1"/>
          </p:cNvSpPr>
          <p:nvPr>
            <p:ph type="ftr" sz="quarter" idx="11"/>
          </p:nvPr>
        </p:nvSpPr>
        <p:spPr/>
        <p:txBody>
          <a:bodyPr/>
          <a:lstStyle/>
          <a:p>
            <a:r>
              <a:rPr lang="en-NZ"/>
              <a:t>Kerri Spooner Auckland University of Technology                      This work is licensed under Attribution-NonCommercial-NoDerivatives 4.0 International Creative Commons</a:t>
            </a:r>
          </a:p>
        </p:txBody>
      </p:sp>
      <p:sp>
        <p:nvSpPr>
          <p:cNvPr id="5" name="Right Arrow 4"/>
          <p:cNvSpPr/>
          <p:nvPr/>
        </p:nvSpPr>
        <p:spPr>
          <a:xfrm>
            <a:off x="3325091" y="78559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2054" name="Picture 6" descr="Image result for secondary school students mathematical modelling">
            <a:extLst>
              <a:ext uri="{FF2B5EF4-FFF2-40B4-BE49-F238E27FC236}">
                <a16:creationId xmlns:a16="http://schemas.microsoft.com/office/drawing/2014/main" id="{EE4CDF36-49A4-49B1-AEC2-04CFEFA72C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610" y="3739986"/>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industrial mathematical modellers">
            <a:extLst>
              <a:ext uri="{FF2B5EF4-FFF2-40B4-BE49-F238E27FC236}">
                <a16:creationId xmlns:a16="http://schemas.microsoft.com/office/drawing/2014/main" id="{DCE39E8B-B4CE-485B-BF46-F166DFF905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9332" y="1700676"/>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industrial mathematical modellers">
            <a:extLst>
              <a:ext uri="{FF2B5EF4-FFF2-40B4-BE49-F238E27FC236}">
                <a16:creationId xmlns:a16="http://schemas.microsoft.com/office/drawing/2014/main" id="{94F3B25C-393A-46EC-86CF-7730868CA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5668" y="4199467"/>
            <a:ext cx="3744829"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2434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AD36A0-FD31-41B4-A85F-0D5846FB3BAF}"/>
              </a:ext>
            </a:extLst>
          </p:cNvPr>
          <p:cNvSpPr>
            <a:spLocks noGrp="1"/>
          </p:cNvSpPr>
          <p:nvPr>
            <p:ph type="title"/>
          </p:nvPr>
        </p:nvSpPr>
        <p:spPr>
          <a:xfrm>
            <a:off x="6094105" y="802955"/>
            <a:ext cx="4977976" cy="1454051"/>
          </a:xfrm>
        </p:spPr>
        <p:txBody>
          <a:bodyPr>
            <a:normAutofit/>
          </a:bodyPr>
          <a:lstStyle/>
          <a:p>
            <a:endParaRPr lang="en-NZ">
              <a:solidFill>
                <a:srgbClr val="000000"/>
              </a:solidFill>
            </a:endParaRPr>
          </a:p>
        </p:txBody>
      </p:sp>
      <p:sp>
        <p:nvSpPr>
          <p:cNvPr id="14"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2" descr="Image result for thinking">
            <a:extLst>
              <a:ext uri="{FF2B5EF4-FFF2-40B4-BE49-F238E27FC236}">
                <a16:creationId xmlns:a16="http://schemas.microsoft.com/office/drawing/2014/main" id="{EDCF9C67-69DE-4CC8-B13F-228D95D91B4B}"/>
              </a:ext>
            </a:extLst>
          </p:cNvPr>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r="4455" b="-3"/>
          <a:stretch/>
        </p:blipFill>
        <p:spPr bwMode="auto">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0C88D16-AF10-43D7-A3DC-E9F5B7FABDD4}"/>
              </a:ext>
            </a:extLst>
          </p:cNvPr>
          <p:cNvSpPr>
            <a:spLocks noGrp="1"/>
          </p:cNvSpPr>
          <p:nvPr>
            <p:ph idx="1"/>
          </p:nvPr>
        </p:nvSpPr>
        <p:spPr>
          <a:xfrm>
            <a:off x="6090574" y="2421682"/>
            <a:ext cx="4977578" cy="3639289"/>
          </a:xfrm>
        </p:spPr>
        <p:txBody>
          <a:bodyPr anchor="ctr">
            <a:normAutofit/>
          </a:bodyPr>
          <a:lstStyle/>
          <a:p>
            <a:pPr marL="0" indent="0">
              <a:buNone/>
            </a:pPr>
            <a:r>
              <a:rPr lang="en-NZ" dirty="0">
                <a:solidFill>
                  <a:srgbClr val="000000"/>
                </a:solidFill>
              </a:rPr>
              <a:t>Why would we teach mathematical modelling?</a:t>
            </a:r>
          </a:p>
          <a:p>
            <a:pPr marL="0" indent="0">
              <a:buNone/>
            </a:pPr>
            <a:r>
              <a:rPr lang="en-NZ" dirty="0">
                <a:solidFill>
                  <a:srgbClr val="000000"/>
                </a:solidFill>
              </a:rPr>
              <a:t>How can we teach mathematical modelling?</a:t>
            </a:r>
          </a:p>
          <a:p>
            <a:pPr marL="0" indent="0">
              <a:buNone/>
            </a:pPr>
            <a:endParaRPr lang="en-NZ" sz="2000" dirty="0">
              <a:solidFill>
                <a:srgbClr val="000000"/>
              </a:solidFill>
            </a:endParaRPr>
          </a:p>
        </p:txBody>
      </p:sp>
      <p:sp>
        <p:nvSpPr>
          <p:cNvPr id="4" name="Footer Placeholder 3">
            <a:extLst>
              <a:ext uri="{FF2B5EF4-FFF2-40B4-BE49-F238E27FC236}">
                <a16:creationId xmlns:a16="http://schemas.microsoft.com/office/drawing/2014/main" id="{F381DC7C-ABDF-43C1-AA4F-DB345E98073F}"/>
              </a:ext>
            </a:extLst>
          </p:cNvPr>
          <p:cNvSpPr>
            <a:spLocks noGrp="1"/>
          </p:cNvSpPr>
          <p:nvPr>
            <p:ph type="ftr" sz="quarter" idx="11"/>
          </p:nvPr>
        </p:nvSpPr>
        <p:spPr>
          <a:xfrm>
            <a:off x="5536367" y="6223702"/>
            <a:ext cx="5289562" cy="314067"/>
          </a:xfrm>
        </p:spPr>
        <p:txBody>
          <a:bodyPr>
            <a:normAutofit fontScale="47500" lnSpcReduction="20000"/>
          </a:bodyPr>
          <a:lstStyle/>
          <a:p>
            <a:pPr algn="r">
              <a:spcAft>
                <a:spcPts val="600"/>
              </a:spcAft>
            </a:pPr>
            <a:r>
              <a:rPr lang="en-NZ" sz="1100" dirty="0">
                <a:solidFill>
                  <a:srgbClr val="898989"/>
                </a:solidFill>
              </a:rPr>
              <a:t>Kerri Spooner Auckland University of Technology                   </a:t>
            </a:r>
          </a:p>
          <a:p>
            <a:pPr algn="r">
              <a:spcAft>
                <a:spcPts val="600"/>
              </a:spcAft>
            </a:pPr>
            <a:r>
              <a:rPr lang="en-NZ" sz="1100" dirty="0">
                <a:solidFill>
                  <a:srgbClr val="898989"/>
                </a:solidFill>
              </a:rPr>
              <a:t>   This work is licensed under Attribution-</a:t>
            </a:r>
            <a:r>
              <a:rPr lang="en-NZ" sz="1100" dirty="0" err="1">
                <a:solidFill>
                  <a:srgbClr val="898989"/>
                </a:solidFill>
              </a:rPr>
              <a:t>NonCommercial</a:t>
            </a:r>
            <a:r>
              <a:rPr lang="en-NZ" sz="1100" dirty="0">
                <a:solidFill>
                  <a:srgbClr val="898989"/>
                </a:solidFill>
              </a:rPr>
              <a:t>-</a:t>
            </a:r>
            <a:r>
              <a:rPr lang="en-NZ" sz="1100" dirty="0" err="1">
                <a:solidFill>
                  <a:srgbClr val="898989"/>
                </a:solidFill>
              </a:rPr>
              <a:t>NoDerivatives</a:t>
            </a:r>
            <a:r>
              <a:rPr lang="en-NZ" sz="1100" dirty="0">
                <a:solidFill>
                  <a:srgbClr val="898989"/>
                </a:solidFill>
              </a:rPr>
              <a:t> 4.0 International Creative Commons</a:t>
            </a:r>
          </a:p>
        </p:txBody>
      </p:sp>
    </p:spTree>
    <p:extLst>
      <p:ext uri="{BB962C8B-B14F-4D97-AF65-F5344CB8AC3E}">
        <p14:creationId xmlns:p14="http://schemas.microsoft.com/office/powerpoint/2010/main" val="322421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7" name="Picture 136">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2E43159-6EFB-4172-8D85-447777BB48EE}"/>
              </a:ext>
            </a:extLst>
          </p:cNvPr>
          <p:cNvSpPr>
            <a:spLocks noGrp="1"/>
          </p:cNvSpPr>
          <p:nvPr>
            <p:ph type="title"/>
          </p:nvPr>
        </p:nvSpPr>
        <p:spPr>
          <a:xfrm>
            <a:off x="5184559" y="802955"/>
            <a:ext cx="5887522" cy="1454051"/>
          </a:xfrm>
        </p:spPr>
        <p:txBody>
          <a:bodyPr>
            <a:normAutofit/>
          </a:bodyPr>
          <a:lstStyle/>
          <a:p>
            <a:r>
              <a:rPr lang="en-NZ" sz="4400" dirty="0">
                <a:solidFill>
                  <a:srgbClr val="000000"/>
                </a:solidFill>
              </a:rPr>
              <a:t>Part </a:t>
            </a:r>
            <a:r>
              <a:rPr lang="en-NZ" dirty="0">
                <a:solidFill>
                  <a:srgbClr val="000000"/>
                </a:solidFill>
              </a:rPr>
              <a:t>one</a:t>
            </a:r>
            <a:r>
              <a:rPr lang="en-NZ" sz="4400" dirty="0">
                <a:solidFill>
                  <a:srgbClr val="000000"/>
                </a:solidFill>
              </a:rPr>
              <a:t>: What is mathematical modelling?</a:t>
            </a:r>
          </a:p>
        </p:txBody>
      </p:sp>
      <p:sp>
        <p:nvSpPr>
          <p:cNvPr id="139"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Image result for thinking">
            <a:extLst>
              <a:ext uri="{FF2B5EF4-FFF2-40B4-BE49-F238E27FC236}">
                <a16:creationId xmlns:a16="http://schemas.microsoft.com/office/drawing/2014/main" id="{05817D45-016A-4271-83B3-AB4F09229012}"/>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r="4455" b="-3"/>
          <a:stretch/>
        </p:blipFill>
        <p:spPr bwMode="auto">
          <a:xfrm>
            <a:off x="20" y="895136"/>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5B199AD-5FF9-477C-8F49-0C1A8A4ACB97}"/>
              </a:ext>
            </a:extLst>
          </p:cNvPr>
          <p:cNvSpPr>
            <a:spLocks noGrp="1"/>
          </p:cNvSpPr>
          <p:nvPr>
            <p:ph idx="1"/>
          </p:nvPr>
        </p:nvSpPr>
        <p:spPr>
          <a:xfrm>
            <a:off x="6090574" y="2421682"/>
            <a:ext cx="4977578" cy="3639289"/>
          </a:xfrm>
        </p:spPr>
        <p:txBody>
          <a:bodyPr anchor="ctr">
            <a:normAutofit/>
          </a:bodyPr>
          <a:lstStyle/>
          <a:p>
            <a:r>
              <a:rPr lang="en-NZ" dirty="0">
                <a:solidFill>
                  <a:srgbClr val="000000"/>
                </a:solidFill>
              </a:rPr>
              <a:t>What might modelling be?</a:t>
            </a:r>
          </a:p>
          <a:p>
            <a:r>
              <a:rPr lang="en-NZ" dirty="0">
                <a:solidFill>
                  <a:srgbClr val="000000"/>
                </a:solidFill>
              </a:rPr>
              <a:t>Working definition</a:t>
            </a:r>
          </a:p>
          <a:p>
            <a:pPr marL="0" indent="0">
              <a:buNone/>
            </a:pPr>
            <a:endParaRPr lang="en-NZ" dirty="0">
              <a:solidFill>
                <a:srgbClr val="000000"/>
              </a:solidFill>
            </a:endParaRPr>
          </a:p>
          <a:p>
            <a:pPr marL="0" indent="0">
              <a:buNone/>
            </a:pPr>
            <a:endParaRPr lang="en-NZ" sz="2000" dirty="0">
              <a:solidFill>
                <a:srgbClr val="000000"/>
              </a:solidFill>
            </a:endParaRPr>
          </a:p>
        </p:txBody>
      </p:sp>
      <p:sp>
        <p:nvSpPr>
          <p:cNvPr id="4" name="Footer Placeholder 3">
            <a:extLst>
              <a:ext uri="{FF2B5EF4-FFF2-40B4-BE49-F238E27FC236}">
                <a16:creationId xmlns:a16="http://schemas.microsoft.com/office/drawing/2014/main" id="{88461E53-9239-47E4-8637-E4D742DEF6D5}"/>
              </a:ext>
            </a:extLst>
          </p:cNvPr>
          <p:cNvSpPr>
            <a:spLocks noGrp="1"/>
          </p:cNvSpPr>
          <p:nvPr>
            <p:ph type="ftr" sz="quarter" idx="11"/>
          </p:nvPr>
        </p:nvSpPr>
        <p:spPr/>
        <p:txBody>
          <a:bodyPr/>
          <a:lstStyle/>
          <a:p>
            <a:r>
              <a:rPr lang="en-NZ"/>
              <a:t>Kerri Spooner Auckland University of Technology                      This work is licensed under Attribution-NonCommercial-NoDerivatives 4.0 International Creative Commons</a:t>
            </a:r>
          </a:p>
        </p:txBody>
      </p:sp>
    </p:spTree>
    <p:extLst>
      <p:ext uri="{BB962C8B-B14F-4D97-AF65-F5344CB8AC3E}">
        <p14:creationId xmlns:p14="http://schemas.microsoft.com/office/powerpoint/2010/main" val="84042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CEEFA10CE007746A66842AC988927DE" ma:contentTypeVersion="11" ma:contentTypeDescription="Create a new document." ma:contentTypeScope="" ma:versionID="d21e73dfe0e98908f441b7af14d6de6c">
  <xsd:schema xmlns:xsd="http://www.w3.org/2001/XMLSchema" xmlns:xs="http://www.w3.org/2001/XMLSchema" xmlns:p="http://schemas.microsoft.com/office/2006/metadata/properties" xmlns:ns3="8c1feb46-5947-414f-89b9-1e29900a6592" xmlns:ns4="57805d61-3435-47bd-abdb-a3b0b3beefa1" targetNamespace="http://schemas.microsoft.com/office/2006/metadata/properties" ma:root="true" ma:fieldsID="740ea15af962d7db9ad941b8da82976f" ns3:_="" ns4:_="">
    <xsd:import namespace="8c1feb46-5947-414f-89b9-1e29900a6592"/>
    <xsd:import namespace="57805d61-3435-47bd-abdb-a3b0b3beefa1"/>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1feb46-5947-414f-89b9-1e29900a65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7805d61-3435-47bd-abdb-a3b0b3beefa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B4854B5-0330-411B-969B-77762A5E42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1feb46-5947-414f-89b9-1e29900a6592"/>
    <ds:schemaRef ds:uri="57805d61-3435-47bd-abdb-a3b0b3beef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4887C33-770F-4F1A-8092-AE58B5ECB892}">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C405CAC-4E56-4CFA-9278-13E0AA88958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186</TotalTime>
  <Words>2834</Words>
  <Application>Microsoft Office PowerPoint</Application>
  <PresentationFormat>Widescreen</PresentationFormat>
  <Paragraphs>338</Paragraphs>
  <Slides>43</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Arial</vt:lpstr>
      <vt:lpstr>Calibri</vt:lpstr>
      <vt:lpstr>Calibri Light</vt:lpstr>
      <vt:lpstr>Century Gothic</vt:lpstr>
      <vt:lpstr>Overlock</vt:lpstr>
      <vt:lpstr>Univers</vt:lpstr>
      <vt:lpstr>Univers Light</vt:lpstr>
      <vt:lpstr>Office Theme</vt:lpstr>
      <vt:lpstr>Mathematical Modelling in Education</vt:lpstr>
      <vt:lpstr>Pepeha</vt:lpstr>
      <vt:lpstr>PowerPoint Presentation</vt:lpstr>
      <vt:lpstr>PowerPoint Presentation</vt:lpstr>
      <vt:lpstr>PowerPoint Presentation</vt:lpstr>
      <vt:lpstr>PowerPoint Presentation</vt:lpstr>
      <vt:lpstr> Masters               PhD</vt:lpstr>
      <vt:lpstr>PowerPoint Presentation</vt:lpstr>
      <vt:lpstr>Part one: What is mathematical modelling?</vt:lpstr>
      <vt:lpstr>PowerPoint Presentation</vt:lpstr>
      <vt:lpstr>PowerPoint Presentation</vt:lpstr>
      <vt:lpstr>History</vt:lpstr>
      <vt:lpstr>Part two: Why do we need modelling?</vt:lpstr>
      <vt:lpstr>Part three: The state of the art of modelling in New Zealand</vt:lpstr>
      <vt:lpstr>PowerPoint Presentation</vt:lpstr>
      <vt:lpstr>PowerPoint Presentation</vt:lpstr>
      <vt:lpstr>PowerPoint Presentation</vt:lpstr>
      <vt:lpstr>PowerPoint Presentation</vt:lpstr>
      <vt:lpstr>Part four: What modelling is possible at secondary school?</vt:lpstr>
      <vt:lpstr>Holistic open ended modelling questions  </vt:lpstr>
      <vt:lpstr> </vt:lpstr>
      <vt:lpstr>Germany </vt:lpstr>
      <vt:lpstr>In German classrooms</vt:lpstr>
      <vt:lpstr>Modelling weeks and 3 day events in Germany</vt:lpstr>
      <vt:lpstr>USA</vt:lpstr>
      <vt:lpstr>Happening in classrooms </vt:lpstr>
      <vt:lpstr>PowerPoint Presentation</vt:lpstr>
      <vt:lpstr>Supportive resources</vt:lpstr>
      <vt:lpstr>PowerPoint Presentation</vt:lpstr>
      <vt:lpstr>PowerPoint Presentation</vt:lpstr>
      <vt:lpstr>PowerPoint Presentation</vt:lpstr>
      <vt:lpstr>Recommendations from Mathematical Modellers</vt:lpstr>
      <vt:lpstr>Part eight: Curriculum recommendations</vt:lpstr>
      <vt:lpstr>Conclusion to transit between secondary and tertiary</vt:lpstr>
      <vt:lpstr>Part Five: Modelling at Tertiary</vt:lpstr>
      <vt:lpstr>Open ended modelling questions</vt:lpstr>
      <vt:lpstr>Case Studies</vt:lpstr>
      <vt:lpstr>Popular Culture</vt:lpstr>
      <vt:lpstr>PowerPoint Presentation</vt:lpstr>
      <vt:lpstr>Conclusion</vt:lpstr>
      <vt:lpstr>PowerPoint Presentation</vt:lpstr>
      <vt:lpstr>PowerPoint Presentation</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Mathematical Modelling in Education</dc:title>
  <dc:creator>Kerri Spooner</dc:creator>
  <cp:lastModifiedBy>Kerri Spooner</cp:lastModifiedBy>
  <cp:revision>6</cp:revision>
  <dcterms:created xsi:type="dcterms:W3CDTF">2019-11-11T06:17:02Z</dcterms:created>
  <dcterms:modified xsi:type="dcterms:W3CDTF">2019-11-12T19:00:59Z</dcterms:modified>
</cp:coreProperties>
</file>