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32" r:id="rId1"/>
  </p:sldMasterIdLst>
  <p:notesMasterIdLst>
    <p:notesMasterId r:id="rId24"/>
  </p:notesMasterIdLst>
  <p:handoutMasterIdLst>
    <p:handoutMasterId r:id="rId25"/>
  </p:handoutMasterIdLst>
  <p:sldIdLst>
    <p:sldId id="256" r:id="rId2"/>
    <p:sldId id="348" r:id="rId3"/>
    <p:sldId id="257" r:id="rId4"/>
    <p:sldId id="347" r:id="rId5"/>
    <p:sldId id="315" r:id="rId6"/>
    <p:sldId id="317" r:id="rId7"/>
    <p:sldId id="345" r:id="rId8"/>
    <p:sldId id="346" r:id="rId9"/>
    <p:sldId id="350" r:id="rId10"/>
    <p:sldId id="351" r:id="rId11"/>
    <p:sldId id="353" r:id="rId12"/>
    <p:sldId id="354" r:id="rId13"/>
    <p:sldId id="355" r:id="rId14"/>
    <p:sldId id="319" r:id="rId15"/>
    <p:sldId id="340" r:id="rId16"/>
    <p:sldId id="356" r:id="rId17"/>
    <p:sldId id="321" r:id="rId18"/>
    <p:sldId id="322" r:id="rId19"/>
    <p:sldId id="344" r:id="rId20"/>
    <p:sldId id="323" r:id="rId21"/>
    <p:sldId id="341" r:id="rId22"/>
    <p:sldId id="357" r:id="rId23"/>
  </p:sldIdLst>
  <p:sldSz cx="9144000" cy="6858000" type="screen4x3"/>
  <p:notesSz cx="6858000" cy="9144000"/>
  <p:defaultTextStyle>
    <a:defPPr>
      <a:defRPr lang="en-GB"/>
    </a:defPPr>
    <a:lvl1pPr algn="l" defTabSz="449263" rtl="0" eaLnBrk="0" fontAlgn="base" hangingPunct="0">
      <a:spcBef>
        <a:spcPct val="0"/>
      </a:spcBef>
      <a:spcAft>
        <a:spcPct val="0"/>
      </a:spcAft>
      <a:defRPr sz="2400" kern="1200">
        <a:solidFill>
          <a:schemeClr val="bg1"/>
        </a:solidFill>
        <a:latin typeface="Arial" panose="020B0604020202020204" pitchFamily="34" charset="0"/>
        <a:ea typeface="ヒラギノ角ゴ Pro W3" panose="020B0300000000000000" pitchFamily="34" charset="-128"/>
        <a:cs typeface="+mn-cs"/>
      </a:defRPr>
    </a:lvl1pPr>
    <a:lvl2pPr marL="742950" indent="-285750" algn="l" defTabSz="449263" rtl="0" eaLnBrk="0" fontAlgn="base" hangingPunct="0">
      <a:spcBef>
        <a:spcPct val="0"/>
      </a:spcBef>
      <a:spcAft>
        <a:spcPct val="0"/>
      </a:spcAft>
      <a:defRPr sz="2400" kern="1200">
        <a:solidFill>
          <a:schemeClr val="bg1"/>
        </a:solidFill>
        <a:latin typeface="Arial" panose="020B0604020202020204" pitchFamily="34" charset="0"/>
        <a:ea typeface="ヒラギノ角ゴ Pro W3" panose="020B0300000000000000" pitchFamily="34" charset="-128"/>
        <a:cs typeface="+mn-cs"/>
      </a:defRPr>
    </a:lvl2pPr>
    <a:lvl3pPr marL="11430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ヒラギノ角ゴ Pro W3" panose="020B0300000000000000" pitchFamily="34" charset="-128"/>
        <a:cs typeface="+mn-cs"/>
      </a:defRPr>
    </a:lvl3pPr>
    <a:lvl4pPr marL="16002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ヒラギノ角ゴ Pro W3" panose="020B0300000000000000" pitchFamily="34" charset="-128"/>
        <a:cs typeface="+mn-cs"/>
      </a:defRPr>
    </a:lvl4pPr>
    <a:lvl5pPr marL="2057400" indent="-228600" algn="l" defTabSz="449263" rtl="0" eaLnBrk="0" fontAlgn="base" hangingPunct="0">
      <a:spcBef>
        <a:spcPct val="0"/>
      </a:spcBef>
      <a:spcAft>
        <a:spcPct val="0"/>
      </a:spcAft>
      <a:defRPr sz="2400" kern="1200">
        <a:solidFill>
          <a:schemeClr val="bg1"/>
        </a:solidFill>
        <a:latin typeface="Arial" panose="020B0604020202020204" pitchFamily="34" charset="0"/>
        <a:ea typeface="ヒラギノ角ゴ Pro W3" panose="020B0300000000000000" pitchFamily="34" charset="-128"/>
        <a:cs typeface="+mn-cs"/>
      </a:defRPr>
    </a:lvl5pPr>
    <a:lvl6pPr marL="2286000" algn="l" defTabSz="914400" rtl="0" eaLnBrk="1" latinLnBrk="0" hangingPunct="1">
      <a:defRPr sz="2400" kern="1200">
        <a:solidFill>
          <a:schemeClr val="bg1"/>
        </a:solidFill>
        <a:latin typeface="Arial" panose="020B0604020202020204" pitchFamily="34" charset="0"/>
        <a:ea typeface="ヒラギノ角ゴ Pro W3" panose="020B0300000000000000" pitchFamily="34" charset="-128"/>
        <a:cs typeface="+mn-cs"/>
      </a:defRPr>
    </a:lvl6pPr>
    <a:lvl7pPr marL="2743200" algn="l" defTabSz="914400" rtl="0" eaLnBrk="1" latinLnBrk="0" hangingPunct="1">
      <a:defRPr sz="2400" kern="1200">
        <a:solidFill>
          <a:schemeClr val="bg1"/>
        </a:solidFill>
        <a:latin typeface="Arial" panose="020B0604020202020204" pitchFamily="34" charset="0"/>
        <a:ea typeface="ヒラギノ角ゴ Pro W3" panose="020B0300000000000000" pitchFamily="34" charset="-128"/>
        <a:cs typeface="+mn-cs"/>
      </a:defRPr>
    </a:lvl7pPr>
    <a:lvl8pPr marL="3200400" algn="l" defTabSz="914400" rtl="0" eaLnBrk="1" latinLnBrk="0" hangingPunct="1">
      <a:defRPr sz="2400" kern="1200">
        <a:solidFill>
          <a:schemeClr val="bg1"/>
        </a:solidFill>
        <a:latin typeface="Arial" panose="020B0604020202020204" pitchFamily="34" charset="0"/>
        <a:ea typeface="ヒラギノ角ゴ Pro W3" panose="020B0300000000000000" pitchFamily="34" charset="-128"/>
        <a:cs typeface="+mn-cs"/>
      </a:defRPr>
    </a:lvl8pPr>
    <a:lvl9pPr marL="3657600" algn="l" defTabSz="914400" rtl="0" eaLnBrk="1" latinLnBrk="0" hangingPunct="1">
      <a:defRPr sz="2400" kern="1200">
        <a:solidFill>
          <a:schemeClr val="bg1"/>
        </a:solidFill>
        <a:latin typeface="Arial" panose="020B0604020202020204" pitchFamily="34" charset="0"/>
        <a:ea typeface="ヒラギノ角ゴ Pro W3" panose="020B0300000000000000"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103"/>
    <p:restoredTop sz="94429"/>
  </p:normalViewPr>
  <p:slideViewPr>
    <p:cSldViewPr>
      <p:cViewPr varScale="1">
        <p:scale>
          <a:sx n="121" d="100"/>
          <a:sy n="121" d="100"/>
        </p:scale>
        <p:origin x="224" y="168"/>
      </p:cViewPr>
      <p:guideLst>
        <p:guide orient="horz" pos="2160"/>
        <p:guide pos="2880"/>
      </p:guideLst>
    </p:cSldViewPr>
  </p:slideViewPr>
  <p:outlineViewPr>
    <p:cViewPr varScale="1">
      <p:scale>
        <a:sx n="170" d="200"/>
        <a:sy n="170" d="200"/>
      </p:scale>
      <p:origin x="0" y="-4824"/>
    </p:cViewPr>
  </p:outlineViewPr>
  <p:notesTextViewPr>
    <p:cViewPr>
      <p:scale>
        <a:sx n="3" d="2"/>
        <a:sy n="3" d="2"/>
      </p:scale>
      <p:origin x="0" y="0"/>
    </p:cViewPr>
  </p:notesTextViewPr>
  <p:sorterViewPr>
    <p:cViewPr>
      <p:scale>
        <a:sx n="1" d="1"/>
        <a:sy n="1" d="1"/>
      </p:scale>
      <p:origin x="0" y="0"/>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177C671-FCE6-F341-9B4E-D1881901AC3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de-DE"/>
          </a:p>
        </p:txBody>
      </p:sp>
      <p:sp>
        <p:nvSpPr>
          <p:cNvPr id="3" name="Datumsplatzhalter 2">
            <a:extLst>
              <a:ext uri="{FF2B5EF4-FFF2-40B4-BE49-F238E27FC236}">
                <a16:creationId xmlns:a16="http://schemas.microsoft.com/office/drawing/2014/main" id="{6F251E7F-3A4D-414E-AFBA-ACA5B328A52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6C00E7E-748A-7A41-81BF-DA75857B661F}" type="datetimeFigureOut">
              <a:rPr lang="de-DE"/>
              <a:pPr>
                <a:defRPr/>
              </a:pPr>
              <a:t>16.02.26</a:t>
            </a:fld>
            <a:endParaRPr lang="de-DE"/>
          </a:p>
        </p:txBody>
      </p:sp>
      <p:sp>
        <p:nvSpPr>
          <p:cNvPr id="4" name="Fußzeilenplatzhalter 3">
            <a:extLst>
              <a:ext uri="{FF2B5EF4-FFF2-40B4-BE49-F238E27FC236}">
                <a16:creationId xmlns:a16="http://schemas.microsoft.com/office/drawing/2014/main" id="{C78B727E-30B1-FB4C-97C4-FF0EA00AA47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de-DE"/>
          </a:p>
        </p:txBody>
      </p:sp>
      <p:sp>
        <p:nvSpPr>
          <p:cNvPr id="5" name="Foliennummernplatzhalter 4">
            <a:extLst>
              <a:ext uri="{FF2B5EF4-FFF2-40B4-BE49-F238E27FC236}">
                <a16:creationId xmlns:a16="http://schemas.microsoft.com/office/drawing/2014/main" id="{3B3BD346-FD07-C045-94C1-04793D86DA9C}"/>
              </a:ext>
            </a:extLst>
          </p:cNvPr>
          <p:cNvSpPr>
            <a:spLocks noGrp="1"/>
          </p:cNvSpPr>
          <p:nvPr>
            <p:ph type="sldNum" sz="quarter" idx="3"/>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2B34F4B2-ED47-9744-B521-CB2E7844397E}" type="slidenum">
              <a:rPr lang="de-DE" altLang="de-DE"/>
              <a:pPr>
                <a:defRPr/>
              </a:pPr>
              <a:t>‹Nr.›</a:t>
            </a:fld>
            <a:endParaRPr lang="de-DE" alt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AutoShape 1">
            <a:extLst>
              <a:ext uri="{FF2B5EF4-FFF2-40B4-BE49-F238E27FC236}">
                <a16:creationId xmlns:a16="http://schemas.microsoft.com/office/drawing/2014/main" id="{AA86229A-1358-9846-B225-713ECD92E72D}"/>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19" name="AutoShape 2">
            <a:extLst>
              <a:ext uri="{FF2B5EF4-FFF2-40B4-BE49-F238E27FC236}">
                <a16:creationId xmlns:a16="http://schemas.microsoft.com/office/drawing/2014/main" id="{83F38680-8982-2B4F-84CE-850F7A3D409D}"/>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20" name="AutoShape 3">
            <a:extLst>
              <a:ext uri="{FF2B5EF4-FFF2-40B4-BE49-F238E27FC236}">
                <a16:creationId xmlns:a16="http://schemas.microsoft.com/office/drawing/2014/main" id="{9D68B8F7-C67A-784D-9FE0-193E1D83AB02}"/>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21" name="AutoShape 4">
            <a:extLst>
              <a:ext uri="{FF2B5EF4-FFF2-40B4-BE49-F238E27FC236}">
                <a16:creationId xmlns:a16="http://schemas.microsoft.com/office/drawing/2014/main" id="{0C0A8909-DF18-F844-B659-6751624C13FB}"/>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22" name="AutoShape 5">
            <a:extLst>
              <a:ext uri="{FF2B5EF4-FFF2-40B4-BE49-F238E27FC236}">
                <a16:creationId xmlns:a16="http://schemas.microsoft.com/office/drawing/2014/main" id="{3365BCA8-6435-4D47-A1D5-A21F099F4066}"/>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23" name="AutoShape 6">
            <a:extLst>
              <a:ext uri="{FF2B5EF4-FFF2-40B4-BE49-F238E27FC236}">
                <a16:creationId xmlns:a16="http://schemas.microsoft.com/office/drawing/2014/main" id="{308F156C-D682-EF44-8068-80C34EDDB629}"/>
              </a:ext>
            </a:extLst>
          </p:cNvPr>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9224" name="Text Box 7">
            <a:extLst>
              <a:ext uri="{FF2B5EF4-FFF2-40B4-BE49-F238E27FC236}">
                <a16:creationId xmlns:a16="http://schemas.microsoft.com/office/drawing/2014/main" id="{694E54E5-E231-D746-BB69-2F4FBA97D56E}"/>
              </a:ext>
            </a:extLst>
          </p:cNvPr>
          <p:cNvSpPr txBox="1">
            <a:spLocks noChangeArrowheads="1"/>
          </p:cNvSpP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2" name="Rectangle 8">
            <a:extLst>
              <a:ext uri="{FF2B5EF4-FFF2-40B4-BE49-F238E27FC236}">
                <a16:creationId xmlns:a16="http://schemas.microsoft.com/office/drawing/2014/main" id="{7A1612AA-92CC-F244-8D86-4C6177F2F9E4}"/>
              </a:ext>
            </a:extLst>
          </p:cNvPr>
          <p:cNvSpPr>
            <a:spLocks noGrp="1" noChangeArrowheads="1"/>
          </p:cNvSpPr>
          <p:nvPr>
            <p:ph type="dt"/>
          </p:nvPr>
        </p:nvSpPr>
        <p:spPr bwMode="auto">
          <a:xfrm>
            <a:off x="3884613" y="0"/>
            <a:ext cx="2962275" cy="447675"/>
          </a:xfrm>
          <a:prstGeom prst="rect">
            <a:avLst/>
          </a:prstGeom>
          <a:noFill/>
          <a:ln>
            <a:noFill/>
          </a:ln>
          <a:effectLst/>
        </p:spPr>
        <p:txBody>
          <a:bodyPr vert="horz" wrap="square" lIns="90000" tIns="46800" rIns="90000" bIns="46800" numCol="1" anchor="t" anchorCtr="0" compatLnSpc="1">
            <a:prstTxWarp prst="textNoShape">
              <a:avLst/>
            </a:prstTxWarp>
          </a:bodyPr>
          <a:lstStyle>
            <a:lvl1pPr algn="r" eaLnBrk="1" hangingPunct="1">
              <a:buClrTx/>
              <a:buSzPct val="100000"/>
              <a:buFontTx/>
              <a:buNone/>
              <a:tabLst>
                <a:tab pos="449263" algn="l"/>
                <a:tab pos="898525" algn="l"/>
                <a:tab pos="1347788" algn="l"/>
                <a:tab pos="1797050" algn="l"/>
                <a:tab pos="2246313" algn="l"/>
                <a:tab pos="2695575" algn="l"/>
              </a:tabLst>
              <a:defRPr sz="1200">
                <a:solidFill>
                  <a:srgbClr val="000000"/>
                </a:solidFill>
                <a:latin typeface="Calibri" panose="020F0502020204030204" pitchFamily="34" charset="0"/>
                <a:ea typeface="ヒラギノ角ゴ Pro W3" panose="020B0300000000000000" pitchFamily="34" charset="-128"/>
              </a:defRPr>
            </a:lvl1pPr>
          </a:lstStyle>
          <a:p>
            <a:pPr>
              <a:defRPr/>
            </a:pPr>
            <a:r>
              <a:rPr lang="de-DE" altLang="de-DE"/>
              <a:t>15.04.19</a:t>
            </a:r>
          </a:p>
        </p:txBody>
      </p:sp>
      <p:sp>
        <p:nvSpPr>
          <p:cNvPr id="9226" name="Rectangle 9">
            <a:extLst>
              <a:ext uri="{FF2B5EF4-FFF2-40B4-BE49-F238E27FC236}">
                <a16:creationId xmlns:a16="http://schemas.microsoft.com/office/drawing/2014/main" id="{5F60CBAE-B8F5-454E-B211-E7F23A3565E7}"/>
              </a:ext>
            </a:extLst>
          </p:cNvPr>
          <p:cNvSpPr>
            <a:spLocks noGrp="1" noRot="1" noChangeAspect="1" noChangeArrowheads="1"/>
          </p:cNvSpPr>
          <p:nvPr>
            <p:ph type="sldImg"/>
          </p:nvPr>
        </p:nvSpPr>
        <p:spPr bwMode="auto">
          <a:xfrm>
            <a:off x="1143000" y="685800"/>
            <a:ext cx="4562475" cy="3419475"/>
          </a:xfrm>
          <a:prstGeom prst="rect">
            <a:avLst/>
          </a:prstGeom>
          <a:noFill/>
          <a:ln w="1260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 name="Rectangle 10">
            <a:extLst>
              <a:ext uri="{FF2B5EF4-FFF2-40B4-BE49-F238E27FC236}">
                <a16:creationId xmlns:a16="http://schemas.microsoft.com/office/drawing/2014/main" id="{93CEBDD7-5457-4A4C-85D0-8F112CDD6ACD}"/>
              </a:ext>
            </a:extLst>
          </p:cNvPr>
          <p:cNvSpPr>
            <a:spLocks noGrp="1" noChangeArrowheads="1"/>
          </p:cNvSpPr>
          <p:nvPr>
            <p:ph type="body"/>
          </p:nvPr>
        </p:nvSpPr>
        <p:spPr bwMode="auto">
          <a:xfrm>
            <a:off x="685800" y="4343400"/>
            <a:ext cx="5476875" cy="4105275"/>
          </a:xfrm>
          <a:prstGeom prst="rect">
            <a:avLst/>
          </a:prstGeom>
          <a:noFill/>
          <a:ln>
            <a:noFill/>
          </a:ln>
          <a:effectLst/>
        </p:spPr>
        <p:txBody>
          <a:bodyPr vert="horz" wrap="square" lIns="90000" tIns="46800" rIns="90000" bIns="46800" numCol="1" anchor="t" anchorCtr="0" compatLnSpc="1">
            <a:prstTxWarp prst="textNoShape">
              <a:avLst/>
            </a:prstTxWarp>
          </a:bodyPr>
          <a:lstStyle/>
          <a:p>
            <a:pPr lvl="0"/>
            <a:endParaRPr lang="de-DE" altLang="de-DE" noProof="0"/>
          </a:p>
        </p:txBody>
      </p:sp>
      <p:sp>
        <p:nvSpPr>
          <p:cNvPr id="9228" name="Text Box 11">
            <a:extLst>
              <a:ext uri="{FF2B5EF4-FFF2-40B4-BE49-F238E27FC236}">
                <a16:creationId xmlns:a16="http://schemas.microsoft.com/office/drawing/2014/main" id="{F3F1D03A-E992-2540-961F-3499A8E03EDD}"/>
              </a:ext>
            </a:extLst>
          </p:cNvPr>
          <p:cNvSpPr txBox="1">
            <a:spLocks noChangeArrowheads="1"/>
          </p:cNvSpPr>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de-DE" altLang="de-DE"/>
          </a:p>
        </p:txBody>
      </p:sp>
      <p:sp>
        <p:nvSpPr>
          <p:cNvPr id="4" name="Rectangle 12">
            <a:extLst>
              <a:ext uri="{FF2B5EF4-FFF2-40B4-BE49-F238E27FC236}">
                <a16:creationId xmlns:a16="http://schemas.microsoft.com/office/drawing/2014/main" id="{0F0BB4FC-D854-5D43-980F-50E2506FA5B0}"/>
              </a:ext>
            </a:extLst>
          </p:cNvPr>
          <p:cNvSpPr>
            <a:spLocks noGrp="1" noChangeArrowheads="1"/>
          </p:cNvSpPr>
          <p:nvPr>
            <p:ph type="sldNum"/>
          </p:nvPr>
        </p:nvSpPr>
        <p:spPr bwMode="auto">
          <a:xfrm>
            <a:off x="3884613" y="8685213"/>
            <a:ext cx="2962275" cy="447675"/>
          </a:xfrm>
          <a:prstGeom prst="rect">
            <a:avLst/>
          </a:prstGeom>
          <a:noFill/>
          <a:ln>
            <a:noFill/>
          </a:ln>
          <a:effectLst/>
        </p:spPr>
        <p:txBody>
          <a:bodyPr vert="horz" wrap="square" lIns="90000" tIns="46800" rIns="90000" bIns="46800" numCol="1" anchor="b" anchorCtr="0" compatLnSpc="1">
            <a:prstTxWarp prst="textNoShape">
              <a:avLst/>
            </a:prstTxWarp>
          </a:bodyPr>
          <a:lstStyle>
            <a:lvl1pPr algn="r" eaLnBrk="1" hangingPunct="1">
              <a:buSzPct val="100000"/>
              <a:tabLst>
                <a:tab pos="449263" algn="l"/>
                <a:tab pos="898525" algn="l"/>
                <a:tab pos="1347788" algn="l"/>
                <a:tab pos="1797050" algn="l"/>
                <a:tab pos="2246313" algn="l"/>
                <a:tab pos="2695575" algn="l"/>
              </a:tabLst>
              <a:defRPr sz="1200">
                <a:solidFill>
                  <a:srgbClr val="000000"/>
                </a:solidFill>
                <a:latin typeface="Calibri" panose="020F0502020204030204" pitchFamily="34" charset="0"/>
              </a:defRPr>
            </a:lvl1pPr>
          </a:lstStyle>
          <a:p>
            <a:pPr>
              <a:defRPr/>
            </a:pPr>
            <a:fld id="{BF4C6C84-10B4-A541-A379-49963666BA06}" type="slidenum">
              <a:rPr lang="de-DE" altLang="de-DE"/>
              <a:pPr>
                <a:defRPr/>
              </a:pPr>
              <a:t>‹Nr.›</a:t>
            </a:fld>
            <a:endParaRPr lang="de-DE" altLang="de-DE"/>
          </a:p>
        </p:txBody>
      </p:sp>
    </p:spTree>
  </p:cSld>
  <p:clrMap bg1="lt1" tx1="dk1" bg2="lt2" tx2="dk2" accent1="accent1" accent2="accent2" accent3="accent3" accent4="accent4" accent5="accent5" accent6="accent6" hlink="hlink" folHlink="folHlink"/>
  <p:hf hdr="0" ftr="0"/>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290" name="Rectangle 8">
            <a:extLst>
              <a:ext uri="{FF2B5EF4-FFF2-40B4-BE49-F238E27FC236}">
                <a16:creationId xmlns:a16="http://schemas.microsoft.com/office/drawing/2014/main" id="{2C9C7914-3C18-E34F-8CF7-00D29ABA91BC}"/>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r>
              <a:rPr lang="de-DE" altLang="de-DE">
                <a:latin typeface="Calibri" panose="020F0502020204030204" pitchFamily="34" charset="0"/>
              </a:rPr>
              <a:t>15.04.19</a:t>
            </a:r>
          </a:p>
        </p:txBody>
      </p:sp>
      <p:sp>
        <p:nvSpPr>
          <p:cNvPr id="12291" name="Rectangle 12">
            <a:extLst>
              <a:ext uri="{FF2B5EF4-FFF2-40B4-BE49-F238E27FC236}">
                <a16:creationId xmlns:a16="http://schemas.microsoft.com/office/drawing/2014/main" id="{4613FCC5-6804-B244-99DC-763CEF2EB2D0}"/>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6C438C4C-2568-504D-8646-B8EACC949D27}" type="slidenum">
              <a:rPr lang="de-DE" altLang="de-DE" smtClean="0">
                <a:latin typeface="Calibri" panose="020F0502020204030204" pitchFamily="34" charset="0"/>
              </a:rPr>
              <a:pPr>
                <a:spcBef>
                  <a:spcPct val="0"/>
                </a:spcBef>
                <a:buClrTx/>
                <a:buFontTx/>
                <a:buNone/>
              </a:pPr>
              <a:t>1</a:t>
            </a:fld>
            <a:endParaRPr lang="de-DE" altLang="de-DE">
              <a:latin typeface="Calibri" panose="020F0502020204030204" pitchFamily="34" charset="0"/>
            </a:endParaRPr>
          </a:p>
        </p:txBody>
      </p:sp>
      <p:sp>
        <p:nvSpPr>
          <p:cNvPr id="12292" name="Text Box 1">
            <a:extLst>
              <a:ext uri="{FF2B5EF4-FFF2-40B4-BE49-F238E27FC236}">
                <a16:creationId xmlns:a16="http://schemas.microsoft.com/office/drawing/2014/main" id="{9BCF29FD-E695-E64D-B80D-735B6337333B}"/>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2293" name="Text Box 2">
            <a:extLst>
              <a:ext uri="{FF2B5EF4-FFF2-40B4-BE49-F238E27FC236}">
                <a16:creationId xmlns:a16="http://schemas.microsoft.com/office/drawing/2014/main" id="{334A246C-BA04-7248-8641-C3DD565B844B}"/>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de-DE" altLang="de-DE">
                <a:latin typeface="Calibri" panose="020F0502020204030204" pitchFamily="34" charset="0"/>
              </a:rPr>
              <a:t>We consider the thresholding scheme, a practically relevant time discretization for mean curvature flow (MCF) introduced by Bence-Merriman-Osher; and prove a (conditional) convergence result in the multi-phase case.</a:t>
            </a:r>
          </a:p>
          <a:p>
            <a:pPr eaLnBrk="1" hangingPunct="1">
              <a:spcBef>
                <a:spcPts val="450"/>
              </a:spcBef>
              <a:buClrTx/>
              <a:buFontTx/>
              <a:buNone/>
            </a:pPr>
            <a:r>
              <a:rPr lang="de-DE" altLang="de-DE">
                <a:latin typeface="Calibri" panose="020F0502020204030204" pitchFamily="34" charset="0"/>
              </a:rPr>
              <a:t>The proof is based on the interpretation of the thresholding scheme as a minimizing movement scheme, which means that the thresholding scheme preserves the structure of (multi-phase) mean curvature flow as a gradient flow w. r. t. the total interfacial energy (joint work with Sellim Esedoglu). We use ideas of De Giorgi to show that the limit satisfies Brakke</a:t>
            </a:r>
            <a:r>
              <a:rPr lang="fr-FR" altLang="de-DE">
                <a:latin typeface="Calibri" panose="020F0502020204030204" pitchFamily="34" charset="0"/>
              </a:rPr>
              <a:t>'</a:t>
            </a:r>
            <a:r>
              <a:rPr lang="de-DE" altLang="de-DE">
                <a:latin typeface="Calibri" panose="020F0502020204030204" pitchFamily="34" charset="0"/>
              </a:rPr>
              <a:t>s inequality, a way to encode MCF as a gradient flow. Indeed, his abstract notions of metric slope and of variational interpolation for minimizing movements, as formulated by Ambrosio-Gigli-Savare, are taylor-made for this limit.</a:t>
            </a:r>
          </a:p>
          <a:p>
            <a:pPr eaLnBrk="1" hangingPunct="1">
              <a:spcBef>
                <a:spcPts val="450"/>
              </a:spcBef>
              <a:buClrTx/>
              <a:buFontTx/>
              <a:buNone/>
            </a:pPr>
            <a:r>
              <a:rPr lang="de-DE" altLang="de-DE">
                <a:latin typeface="Calibri" panose="020F0502020204030204" pitchFamily="34" charset="0"/>
              </a:rPr>
              <a:t>This is joint work with </a:t>
            </a:r>
          </a:p>
        </p:txBody>
      </p:sp>
      <p:sp>
        <p:nvSpPr>
          <p:cNvPr id="12294" name="Text Box 3">
            <a:extLst>
              <a:ext uri="{FF2B5EF4-FFF2-40B4-BE49-F238E27FC236}">
                <a16:creationId xmlns:a16="http://schemas.microsoft.com/office/drawing/2014/main" id="{B12F1CA0-5A7F-2D40-9811-AB9A2AC9716B}"/>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BCC8B5FA-61CD-B64B-B532-B2944F572163}" type="slidenum">
              <a:rPr lang="de-DE" altLang="de-DE">
                <a:latin typeface="Calibri" panose="020F0502020204030204" pitchFamily="34" charset="0"/>
              </a:rPr>
              <a:pPr algn="r" eaLnBrk="1" hangingPunct="1">
                <a:spcBef>
                  <a:spcPct val="0"/>
                </a:spcBef>
                <a:buClrTx/>
                <a:buFontTx/>
                <a:buNone/>
              </a:pPr>
              <a:t>1</a:t>
            </a:fld>
            <a:endParaRPr lang="de-DE" altLang="de-DE">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8">
            <a:extLst>
              <a:ext uri="{FF2B5EF4-FFF2-40B4-BE49-F238E27FC236}">
                <a16:creationId xmlns:a16="http://schemas.microsoft.com/office/drawing/2014/main" id="{8F0911B9-A29B-AE4A-9447-8215201DDE76}"/>
              </a:ext>
            </a:extLst>
          </p:cNvPr>
          <p:cNvSpPr>
            <a:spLocks noGrp="1" noChangeArrowheads="1"/>
          </p:cNvSpPr>
          <p:nvPr>
            <p:ph type="dt"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r>
              <a:rPr lang="de-DE" altLang="de-DE">
                <a:latin typeface="Calibri" panose="020F0502020204030204" pitchFamily="34" charset="0"/>
              </a:rPr>
              <a:t>15.04.19</a:t>
            </a:r>
          </a:p>
        </p:txBody>
      </p:sp>
      <p:sp>
        <p:nvSpPr>
          <p:cNvPr id="14339" name="Rectangle 12">
            <a:extLst>
              <a:ext uri="{FF2B5EF4-FFF2-40B4-BE49-F238E27FC236}">
                <a16:creationId xmlns:a16="http://schemas.microsoft.com/office/drawing/2014/main" id="{8E91713A-0633-E441-B4C2-66EB20E5708C}"/>
              </a:ext>
            </a:extLst>
          </p:cNvPr>
          <p:cNvSpPr>
            <a:spLocks noGrp="1" noChangeArrowheads="1"/>
          </p:cNvSpPr>
          <p:nvPr>
            <p:ph type="sldNum" sz="quarter"/>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449263" algn="l"/>
                <a:tab pos="898525" algn="l"/>
                <a:tab pos="1347788" algn="l"/>
                <a:tab pos="1797050" algn="l"/>
                <a:tab pos="2246313" algn="l"/>
                <a:tab pos="2695575" algn="l"/>
              </a:tabLst>
              <a:defRPr sz="1200">
                <a:solidFill>
                  <a:srgbClr val="000000"/>
                </a:solidFill>
                <a:latin typeface="Times New Roman" panose="02020603050405020304" pitchFamily="18" charset="0"/>
              </a:defRPr>
            </a:lvl9pPr>
          </a:lstStyle>
          <a:p>
            <a:pPr>
              <a:spcBef>
                <a:spcPct val="0"/>
              </a:spcBef>
              <a:buClrTx/>
              <a:buFontTx/>
              <a:buNone/>
            </a:pPr>
            <a:fld id="{088E186C-72D0-7840-B6BF-84365096E769}" type="slidenum">
              <a:rPr lang="de-DE" altLang="de-DE" smtClean="0">
                <a:latin typeface="Calibri" panose="020F0502020204030204" pitchFamily="34" charset="0"/>
              </a:rPr>
              <a:pPr>
                <a:spcBef>
                  <a:spcPct val="0"/>
                </a:spcBef>
                <a:buClrTx/>
                <a:buFontTx/>
                <a:buNone/>
              </a:pPr>
              <a:t>3</a:t>
            </a:fld>
            <a:endParaRPr lang="de-DE" altLang="de-DE">
              <a:latin typeface="Calibri" panose="020F0502020204030204" pitchFamily="34" charset="0"/>
            </a:endParaRPr>
          </a:p>
        </p:txBody>
      </p:sp>
      <p:sp>
        <p:nvSpPr>
          <p:cNvPr id="14340" name="Text Box 1">
            <a:extLst>
              <a:ext uri="{FF2B5EF4-FFF2-40B4-BE49-F238E27FC236}">
                <a16:creationId xmlns:a16="http://schemas.microsoft.com/office/drawing/2014/main" id="{0B93D9AA-4F96-4D4F-BE2F-E1A045F69126}"/>
              </a:ext>
            </a:extLst>
          </p:cNvPr>
          <p:cNvSpPr>
            <a:spLocks noGrp="1" noRot="1" noChangeAspect="1" noChangeArrowheads="1" noTextEdit="1"/>
          </p:cNvSpPr>
          <p:nvPr>
            <p:ph type="sldImg"/>
          </p:nvPr>
        </p:nvSpPr>
        <p:spPr>
          <a:xfrm>
            <a:off x="1143000" y="685800"/>
            <a:ext cx="4572000" cy="3429000"/>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4341" name="Text Box 2">
            <a:extLst>
              <a:ext uri="{FF2B5EF4-FFF2-40B4-BE49-F238E27FC236}">
                <a16:creationId xmlns:a16="http://schemas.microsoft.com/office/drawing/2014/main" id="{9EED93FB-5A5B-9842-805C-87932A307672}"/>
              </a:ext>
            </a:extLst>
          </p:cNvPr>
          <p:cNvSpPr txBox="1">
            <a:spLocks noChangeArrowheads="1"/>
          </p:cNvSpPr>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eaLnBrk="1" hangingPunct="1">
              <a:spcBef>
                <a:spcPts val="450"/>
              </a:spcBef>
              <a:buClrTx/>
              <a:buFontTx/>
              <a:buNone/>
            </a:pPr>
            <a:r>
              <a:rPr lang="de-DE" altLang="de-DE">
                <a:latin typeface="Calibri" panose="020F0502020204030204" pitchFamily="34" charset="0"/>
              </a:rPr>
              <a:t>We consider the thresholding scheme, a practically relevant time discretization for mean curvature flow (MCF) introduced by Bence-Merriman-Osher; and prove a (conditional) convergence result in the multi-phase case.</a:t>
            </a:r>
          </a:p>
          <a:p>
            <a:pPr eaLnBrk="1" hangingPunct="1">
              <a:spcBef>
                <a:spcPts val="450"/>
              </a:spcBef>
              <a:buClrTx/>
              <a:buFontTx/>
              <a:buNone/>
            </a:pPr>
            <a:r>
              <a:rPr lang="de-DE" altLang="de-DE">
                <a:latin typeface="Calibri" panose="020F0502020204030204" pitchFamily="34" charset="0"/>
              </a:rPr>
              <a:t>The proof is based on the interpretation of the thresholding scheme as a minimizing movement scheme, which means that the thresholding scheme preserves the structure of (multi-phase) mean curvature flow as a gradient flow w. r. t. the total interfacial energy (joint work with Sellim Esedoglu). We use ideas of De Giorgi to show that the limit satisfies Brakke</a:t>
            </a:r>
            <a:r>
              <a:rPr lang="fr-FR" altLang="de-DE">
                <a:latin typeface="Calibri" panose="020F0502020204030204" pitchFamily="34" charset="0"/>
              </a:rPr>
              <a:t>'</a:t>
            </a:r>
            <a:r>
              <a:rPr lang="de-DE" altLang="de-DE">
                <a:latin typeface="Calibri" panose="020F0502020204030204" pitchFamily="34" charset="0"/>
              </a:rPr>
              <a:t>s inequality, a way to encode MCF as a gradient flow. Indeed, his abstract notions of metric slope and of variational interpolation for minimizing movements, as formulated by Ambrosio-Gigli-Savare, are taylor-made for this limit.</a:t>
            </a:r>
          </a:p>
          <a:p>
            <a:pPr eaLnBrk="1" hangingPunct="1">
              <a:spcBef>
                <a:spcPts val="450"/>
              </a:spcBef>
              <a:buClrTx/>
              <a:buFontTx/>
              <a:buNone/>
            </a:pPr>
            <a:r>
              <a:rPr lang="de-DE" altLang="de-DE">
                <a:latin typeface="Calibri" panose="020F0502020204030204" pitchFamily="34" charset="0"/>
              </a:rPr>
              <a:t>This is joint work with </a:t>
            </a:r>
          </a:p>
        </p:txBody>
      </p:sp>
      <p:sp>
        <p:nvSpPr>
          <p:cNvPr id="14342" name="Text Box 3">
            <a:extLst>
              <a:ext uri="{FF2B5EF4-FFF2-40B4-BE49-F238E27FC236}">
                <a16:creationId xmlns:a16="http://schemas.microsoft.com/office/drawing/2014/main" id="{A386B8B5-3D57-8745-806E-865C1013996C}"/>
              </a:ext>
            </a:extLst>
          </p:cNvPr>
          <p:cNvSpPr txBox="1">
            <a:spLocks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b"/>
          <a:lstStyle>
            <a:lvl1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anose="02020603050405020304" pitchFamily="18" charset="0"/>
              </a:defRPr>
            </a:lvl9pPr>
          </a:lstStyle>
          <a:p>
            <a:pPr algn="r" eaLnBrk="1" hangingPunct="1">
              <a:spcBef>
                <a:spcPct val="0"/>
              </a:spcBef>
              <a:buClrTx/>
              <a:buFontTx/>
              <a:buNone/>
            </a:pPr>
            <a:fld id="{9B7A3F7C-76EE-FE42-8313-FAB28FE5B9BB}" type="slidenum">
              <a:rPr lang="de-DE" altLang="de-DE">
                <a:latin typeface="Calibri" panose="020F0502020204030204" pitchFamily="34" charset="0"/>
              </a:rPr>
              <a:pPr algn="r" eaLnBrk="1" hangingPunct="1">
                <a:spcBef>
                  <a:spcPct val="0"/>
                </a:spcBef>
                <a:buClrTx/>
                <a:buFontTx/>
                <a:buNone/>
              </a:pPr>
              <a:t>3</a:t>
            </a:fld>
            <a:endParaRPr lang="de-DE" altLang="de-DE">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F94C4C9C-1201-304F-A3DE-236C2167669B}"/>
              </a:ext>
            </a:extLst>
          </p:cNvPr>
          <p:cNvSpPr/>
          <p:nvPr userDrawn="1"/>
        </p:nvSpPr>
        <p:spPr>
          <a:xfrm>
            <a:off x="179388" y="4478338"/>
            <a:ext cx="6554787" cy="220027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hangingPunct="1">
              <a:defRPr/>
            </a:pPr>
            <a:endParaRPr lang="de-DE" sz="1800" dirty="0">
              <a:solidFill>
                <a:prstClr val="white"/>
              </a:solidFill>
            </a:endParaRPr>
          </a:p>
        </p:txBody>
      </p:sp>
      <p:pic>
        <p:nvPicPr>
          <p:cNvPr id="6" name="Grafik 8" descr="Bild1en.jpg">
            <a:extLst>
              <a:ext uri="{FF2B5EF4-FFF2-40B4-BE49-F238E27FC236}">
                <a16:creationId xmlns:a16="http://schemas.microsoft.com/office/drawing/2014/main" id="{B8162212-53D9-AC44-A4F7-81C69A1B4014}"/>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79388" y="179388"/>
            <a:ext cx="878522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Bildplatzhalter 8"/>
          <p:cNvSpPr>
            <a:spLocks noGrp="1"/>
          </p:cNvSpPr>
          <p:nvPr>
            <p:ph type="pic" sz="quarter" idx="10"/>
          </p:nvPr>
        </p:nvSpPr>
        <p:spPr>
          <a:xfrm>
            <a:off x="6915600" y="4478400"/>
            <a:ext cx="2048400" cy="2199600"/>
          </a:xfrm>
          <a:ln>
            <a:noFill/>
          </a:ln>
        </p:spPr>
        <p:txBody>
          <a:bodyPr/>
          <a:lstStyle>
            <a:lvl1pPr>
              <a:defRPr sz="1400">
                <a:solidFill>
                  <a:schemeClr val="tx1"/>
                </a:solidFill>
              </a:defRPr>
            </a:lvl1pPr>
          </a:lstStyle>
          <a:p>
            <a:pPr lvl="0"/>
            <a:r>
              <a:rPr lang="de-DE" noProof="0" dirty="0"/>
              <a:t>Bild durch Klicken auf Symbol hinzufügen</a:t>
            </a:r>
          </a:p>
        </p:txBody>
      </p:sp>
      <p:sp>
        <p:nvSpPr>
          <p:cNvPr id="10" name="Textplatzhalter 10"/>
          <p:cNvSpPr>
            <a:spLocks noGrp="1"/>
          </p:cNvSpPr>
          <p:nvPr>
            <p:ph type="body" sz="quarter" idx="11"/>
          </p:nvPr>
        </p:nvSpPr>
        <p:spPr>
          <a:xfrm>
            <a:off x="360000" y="4860000"/>
            <a:ext cx="5969000" cy="900000"/>
          </a:xfrm>
          <a:ln>
            <a:noFill/>
          </a:ln>
        </p:spPr>
        <p:txBody>
          <a:bodyPr lIns="0" tIns="0" bIns="0"/>
          <a:lstStyle>
            <a:lvl1pPr marL="0" marR="0" indent="0" algn="l" defTabSz="457200" rtl="0" eaLnBrk="0" fontAlgn="base" latinLnBrk="0" hangingPunct="0">
              <a:lnSpc>
                <a:spcPct val="100000"/>
              </a:lnSpc>
              <a:spcBef>
                <a:spcPct val="20000"/>
              </a:spcBef>
              <a:spcAft>
                <a:spcPts val="500"/>
              </a:spcAft>
              <a:buClrTx/>
              <a:buSzTx/>
              <a:buFont typeface="Arial" charset="0"/>
              <a:buNone/>
              <a:tabLst/>
              <a:defRPr sz="3200" b="1" i="1"/>
            </a:lvl1pPr>
          </a:lstStyle>
          <a:p>
            <a:pPr lvl="0"/>
            <a:r>
              <a:rPr lang="de-DE" dirty="0"/>
              <a:t>Mastertextformat bearbeiten</a:t>
            </a:r>
          </a:p>
        </p:txBody>
      </p:sp>
      <p:sp>
        <p:nvSpPr>
          <p:cNvPr id="12" name="Textplatzhalter 14"/>
          <p:cNvSpPr>
            <a:spLocks noGrp="1"/>
          </p:cNvSpPr>
          <p:nvPr>
            <p:ph type="body" sz="quarter" idx="12"/>
          </p:nvPr>
        </p:nvSpPr>
        <p:spPr>
          <a:xfrm>
            <a:off x="360000" y="5940000"/>
            <a:ext cx="5969000" cy="360000"/>
          </a:xfrm>
          <a:ln>
            <a:noFill/>
          </a:ln>
        </p:spPr>
        <p:txBody>
          <a:bodyPr lIns="0" tIns="0" bIns="0"/>
          <a:lstStyle>
            <a:lvl1pPr>
              <a:defRPr sz="1800" b="0"/>
            </a:lvl1pPr>
          </a:lstStyle>
          <a:p>
            <a:pPr lvl="0"/>
            <a:r>
              <a:rPr lang="de-DE" dirty="0"/>
              <a:t>Mastertextformat bearbeiten</a:t>
            </a:r>
          </a:p>
        </p:txBody>
      </p:sp>
    </p:spTree>
    <p:extLst>
      <p:ext uri="{BB962C8B-B14F-4D97-AF65-F5344CB8AC3E}">
        <p14:creationId xmlns:p14="http://schemas.microsoft.com/office/powerpoint/2010/main" val="31606340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96934" y="180000"/>
            <a:ext cx="6840000" cy="864000"/>
          </a:xfrm>
        </p:spPr>
        <p:txBody>
          <a:bodyPr/>
          <a:lstStyle/>
          <a:p>
            <a:r>
              <a:rPr lang="de-DE"/>
              <a:t>Mastertitelformat bearbeiten</a:t>
            </a:r>
          </a:p>
        </p:txBody>
      </p:sp>
      <p:sp>
        <p:nvSpPr>
          <p:cNvPr id="3" name="Inhaltsplatzhalter 2"/>
          <p:cNvSpPr>
            <a:spLocks noGrp="1"/>
          </p:cNvSpPr>
          <p:nvPr>
            <p:ph idx="1"/>
          </p:nvPr>
        </p:nvSpPr>
        <p:spPr>
          <a:xfrm>
            <a:off x="180000" y="1224000"/>
            <a:ext cx="8784000" cy="5040000"/>
          </a:xfrm>
          <a:ln>
            <a:noFill/>
          </a:ln>
        </p:spPr>
        <p:txBody>
          <a:bodyPr/>
          <a:lstStyle>
            <a:lvl1pPr>
              <a:defRPr sz="2800"/>
            </a:lvl1pPr>
            <a:lvl2pPr marL="0" marR="0" indent="0" algn="l" defTabSz="457200" rtl="0" eaLnBrk="1" fontAlgn="base" latinLnBrk="0" hangingPunct="1">
              <a:lnSpc>
                <a:spcPct val="100000"/>
              </a:lnSpc>
              <a:spcBef>
                <a:spcPct val="20000"/>
              </a:spcBef>
              <a:spcAft>
                <a:spcPts val="600"/>
              </a:spcAft>
              <a:buClrTx/>
              <a:buSzTx/>
              <a:buFont typeface="Arial" charset="0"/>
              <a:buNone/>
              <a:tabLst/>
              <a:defRPr b="0">
                <a:solidFill>
                  <a:schemeClr val="tx1"/>
                </a:solidFill>
              </a:defRPr>
            </a:lvl2pPr>
            <a:lvl3pPr marL="0" indent="179388">
              <a:buClr>
                <a:schemeClr val="tx2"/>
              </a:buClr>
              <a:buSzPct val="85000"/>
              <a:buFont typeface="Lucida Grande"/>
              <a:buChar char="￭"/>
              <a:defRPr baseline="0"/>
            </a:lvl3pPr>
          </a:lstStyle>
          <a:p>
            <a:pPr lvl="0"/>
            <a:r>
              <a:rPr lang="de-DE" dirty="0"/>
              <a:t>Mastertextformat bearbeiten</a:t>
            </a:r>
          </a:p>
          <a:p>
            <a:pPr lvl="1"/>
            <a:r>
              <a:rPr lang="de-DE" dirty="0"/>
              <a:t>Zweite Ebene</a:t>
            </a:r>
          </a:p>
          <a:p>
            <a:pPr lvl="1"/>
            <a:r>
              <a:rPr lang="de-DE" dirty="0"/>
              <a:t>Dritte Ebene</a:t>
            </a:r>
          </a:p>
          <a:p>
            <a:pPr lvl="2"/>
            <a:r>
              <a:rPr lang="de-DE" dirty="0"/>
              <a:t>Vierte Ebene</a:t>
            </a:r>
          </a:p>
        </p:txBody>
      </p:sp>
      <p:sp>
        <p:nvSpPr>
          <p:cNvPr id="4" name="Datumsplatzhalter 3">
            <a:extLst>
              <a:ext uri="{FF2B5EF4-FFF2-40B4-BE49-F238E27FC236}">
                <a16:creationId xmlns:a16="http://schemas.microsoft.com/office/drawing/2014/main" id="{434EF256-6F4A-BA4B-80BB-07412C9CC16A}"/>
              </a:ext>
            </a:extLst>
          </p:cNvPr>
          <p:cNvSpPr>
            <a:spLocks noGrp="1"/>
          </p:cNvSpPr>
          <p:nvPr>
            <p:ph type="dt" sz="half" idx="10"/>
          </p:nvPr>
        </p:nvSpPr>
        <p:spPr/>
        <p:txBody>
          <a:bodyPr/>
          <a:lstStyle>
            <a:lvl1pPr defTabSz="449263" eaLnBrk="0" hangingPunct="0">
              <a:defRPr/>
            </a:lvl1pPr>
          </a:lstStyle>
          <a:p>
            <a:pPr>
              <a:defRPr/>
            </a:pPr>
            <a:fld id="{86EE927D-6A9A-E644-8D06-A55D9FE2CAA9}" type="datetime1">
              <a:rPr lang="de-DE"/>
              <a:pPr>
                <a:defRPr/>
              </a:pPr>
              <a:t>16.02.26</a:t>
            </a:fld>
            <a:endParaRPr lang="de-DE" dirty="0"/>
          </a:p>
        </p:txBody>
      </p:sp>
      <p:sp>
        <p:nvSpPr>
          <p:cNvPr id="5" name="Fußzeilenplatzhalter 4">
            <a:extLst>
              <a:ext uri="{FF2B5EF4-FFF2-40B4-BE49-F238E27FC236}">
                <a16:creationId xmlns:a16="http://schemas.microsoft.com/office/drawing/2014/main" id="{1075BAC2-9207-2043-BB1A-C426085E467E}"/>
              </a:ext>
            </a:extLst>
          </p:cNvPr>
          <p:cNvSpPr>
            <a:spLocks noGrp="1"/>
          </p:cNvSpPr>
          <p:nvPr>
            <p:ph type="ftr" sz="quarter" idx="11"/>
          </p:nvPr>
        </p:nvSpPr>
        <p:spPr/>
        <p:txBody>
          <a:bodyPr/>
          <a:lstStyle>
            <a:lvl1pPr defTabSz="449263" eaLnBrk="0" hangingPunct="0">
              <a:defRPr/>
            </a:lvl1pPr>
          </a:lstStyle>
          <a:p>
            <a:pPr>
              <a:defRPr/>
            </a:pPr>
            <a:r>
              <a:rPr lang="de-DE"/>
              <a:t>www.uni-due.de</a:t>
            </a:r>
          </a:p>
        </p:txBody>
      </p:sp>
    </p:spTree>
    <p:extLst>
      <p:ext uri="{BB962C8B-B14F-4D97-AF65-F5344CB8AC3E}">
        <p14:creationId xmlns:p14="http://schemas.microsoft.com/office/powerpoint/2010/main" val="3553018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a:t>Mastertitelformat bearbeiten</a:t>
            </a:r>
          </a:p>
        </p:txBody>
      </p:sp>
      <p:sp>
        <p:nvSpPr>
          <p:cNvPr id="3" name="Inhaltsplatzhalter 2"/>
          <p:cNvSpPr>
            <a:spLocks noGrp="1"/>
          </p:cNvSpPr>
          <p:nvPr>
            <p:ph sz="half" idx="1"/>
          </p:nvPr>
        </p:nvSpPr>
        <p:spPr>
          <a:xfrm>
            <a:off x="180000" y="1224000"/>
            <a:ext cx="3184727" cy="5040000"/>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e-DE" dirty="0"/>
          </a:p>
        </p:txBody>
      </p:sp>
      <p:sp>
        <p:nvSpPr>
          <p:cNvPr id="4" name="Inhaltsplatzhalter 3"/>
          <p:cNvSpPr>
            <a:spLocks noGrp="1"/>
          </p:cNvSpPr>
          <p:nvPr>
            <p:ph sz="half" idx="2"/>
          </p:nvPr>
        </p:nvSpPr>
        <p:spPr>
          <a:xfrm>
            <a:off x="3546000" y="1224000"/>
            <a:ext cx="5418000" cy="5007600"/>
          </a:xfrm>
        </p:spPr>
        <p:txBody>
          <a:bodyPr/>
          <a:lstStyle>
            <a:lvl1pPr>
              <a:defRPr sz="2800"/>
            </a:lvl1pPr>
            <a:lvl2pPr marL="0" marR="0" indent="0" algn="l" defTabSz="457200" rtl="0" eaLnBrk="1" fontAlgn="base" latinLnBrk="0" hangingPunct="1">
              <a:lnSpc>
                <a:spcPct val="100000"/>
              </a:lnSpc>
              <a:spcBef>
                <a:spcPct val="20000"/>
              </a:spcBef>
              <a:spcAft>
                <a:spcPts val="0"/>
              </a:spcAft>
              <a:buClrTx/>
              <a:buSzTx/>
              <a:buFont typeface="Arial" charset="0"/>
              <a:buNone/>
              <a:tabLst/>
              <a:defRPr sz="1600" b="0">
                <a:solidFill>
                  <a:srgbClr val="000000"/>
                </a:solidFill>
              </a:defRPr>
            </a:lvl2pPr>
            <a:lvl3pPr marL="0" indent="177800">
              <a:buClr>
                <a:schemeClr val="tx2"/>
              </a:buClr>
              <a:buFont typeface="Lucida Grande"/>
              <a:buChar char="▪"/>
              <a:defRPr sz="16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1"/>
            <a:r>
              <a:rPr lang="de-DE" dirty="0"/>
              <a:t>Dritte Ebene</a:t>
            </a:r>
          </a:p>
          <a:p>
            <a:pPr lvl="2"/>
            <a:r>
              <a:rPr lang="de-DE" dirty="0"/>
              <a:t>Vierte Ebene</a:t>
            </a:r>
          </a:p>
        </p:txBody>
      </p:sp>
      <p:sp>
        <p:nvSpPr>
          <p:cNvPr id="5" name="Datumsplatzhalter 3">
            <a:extLst>
              <a:ext uri="{FF2B5EF4-FFF2-40B4-BE49-F238E27FC236}">
                <a16:creationId xmlns:a16="http://schemas.microsoft.com/office/drawing/2014/main" id="{27FE0691-B417-F747-99B7-65ACCD36BCB5}"/>
              </a:ext>
            </a:extLst>
          </p:cNvPr>
          <p:cNvSpPr>
            <a:spLocks noGrp="1"/>
          </p:cNvSpPr>
          <p:nvPr>
            <p:ph type="dt" sz="half" idx="10"/>
          </p:nvPr>
        </p:nvSpPr>
        <p:spPr/>
        <p:txBody>
          <a:bodyPr/>
          <a:lstStyle>
            <a:lvl1pPr defTabSz="449263" eaLnBrk="0" hangingPunct="0">
              <a:defRPr/>
            </a:lvl1pPr>
          </a:lstStyle>
          <a:p>
            <a:pPr>
              <a:defRPr/>
            </a:pPr>
            <a:fld id="{797C8A71-D4AA-2045-BE37-9A48D4AFFE80}" type="datetime1">
              <a:rPr lang="de-DE"/>
              <a:pPr>
                <a:defRPr/>
              </a:pPr>
              <a:t>16.02.26</a:t>
            </a:fld>
            <a:endParaRPr lang="de-DE" dirty="0"/>
          </a:p>
        </p:txBody>
      </p:sp>
      <p:sp>
        <p:nvSpPr>
          <p:cNvPr id="6" name="Fußzeilenplatzhalter 4">
            <a:extLst>
              <a:ext uri="{FF2B5EF4-FFF2-40B4-BE49-F238E27FC236}">
                <a16:creationId xmlns:a16="http://schemas.microsoft.com/office/drawing/2014/main" id="{3EE638E0-2250-AE49-8DFC-10F3A3C78FEF}"/>
              </a:ext>
            </a:extLst>
          </p:cNvPr>
          <p:cNvSpPr>
            <a:spLocks noGrp="1"/>
          </p:cNvSpPr>
          <p:nvPr>
            <p:ph type="ftr" sz="quarter" idx="11"/>
          </p:nvPr>
        </p:nvSpPr>
        <p:spPr/>
        <p:txBody>
          <a:bodyPr/>
          <a:lstStyle>
            <a:lvl1pPr defTabSz="449263" eaLnBrk="0" hangingPunct="0">
              <a:defRPr/>
            </a:lvl1pPr>
          </a:lstStyle>
          <a:p>
            <a:pPr>
              <a:defRPr/>
            </a:pPr>
            <a:r>
              <a:rPr lang="de-DE"/>
              <a:t>www.uni-due.de</a:t>
            </a:r>
          </a:p>
        </p:txBody>
      </p:sp>
    </p:spTree>
    <p:extLst>
      <p:ext uri="{BB962C8B-B14F-4D97-AF65-F5344CB8AC3E}">
        <p14:creationId xmlns:p14="http://schemas.microsoft.com/office/powerpoint/2010/main" val="3002662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180000" y="1224000"/>
            <a:ext cx="8784000" cy="4320000"/>
          </a:xfrm>
        </p:spPr>
        <p:txBody>
          <a:bodyPr/>
          <a:lstStyle>
            <a:lvl2pPr marL="0" marR="0" indent="0" algn="l" defTabSz="457200" rtl="0" eaLnBrk="1" fontAlgn="base" latinLnBrk="0" hangingPunct="1">
              <a:lnSpc>
                <a:spcPct val="100000"/>
              </a:lnSpc>
              <a:spcBef>
                <a:spcPct val="20000"/>
              </a:spcBef>
              <a:spcAft>
                <a:spcPts val="0"/>
              </a:spcAft>
              <a:buClrTx/>
              <a:buSzTx/>
              <a:buFont typeface="Arial" charset="0"/>
              <a:buNone/>
              <a:tabLst/>
              <a:defRPr b="0">
                <a:solidFill>
                  <a:srgbClr val="000000"/>
                </a:solidFill>
              </a:defRPr>
            </a:lvl2pPr>
            <a:lvl3pPr marL="0" indent="179388">
              <a:buClr>
                <a:schemeClr val="tx2"/>
              </a:buClr>
              <a:buSzPct val="85000"/>
              <a:buFont typeface="Lucida Grande"/>
              <a:buChar char="￭"/>
              <a:defRPr baseline="0"/>
            </a:lvl3pPr>
          </a:lstStyle>
          <a:p>
            <a:pPr lvl="0"/>
            <a:r>
              <a:rPr lang="de-DE" dirty="0"/>
              <a:t>Mastertextformat bearbeiten</a:t>
            </a:r>
          </a:p>
          <a:p>
            <a:pPr lvl="1"/>
            <a:r>
              <a:rPr lang="de-DE" dirty="0"/>
              <a:t>Zweite Ebene</a:t>
            </a:r>
          </a:p>
          <a:p>
            <a:pPr lvl="1"/>
            <a:r>
              <a:rPr lang="de-DE" dirty="0"/>
              <a:t>Dritte Ebene</a:t>
            </a:r>
          </a:p>
          <a:p>
            <a:pPr lvl="2"/>
            <a:r>
              <a:rPr lang="de-DE" dirty="0"/>
              <a:t>Vierte Ebene</a:t>
            </a:r>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a:t>Bild durch Klicken auf Symbol hinzufügen</a:t>
            </a:r>
            <a:endParaRPr lang="de-DE" noProof="0" dirty="0"/>
          </a:p>
        </p:txBody>
      </p:sp>
      <p:sp>
        <p:nvSpPr>
          <p:cNvPr id="5" name="Datumsplatzhalter 3">
            <a:extLst>
              <a:ext uri="{FF2B5EF4-FFF2-40B4-BE49-F238E27FC236}">
                <a16:creationId xmlns:a16="http://schemas.microsoft.com/office/drawing/2014/main" id="{3AD1A063-5D5D-6E4A-B410-97D01846A0B4}"/>
              </a:ext>
            </a:extLst>
          </p:cNvPr>
          <p:cNvSpPr>
            <a:spLocks noGrp="1"/>
          </p:cNvSpPr>
          <p:nvPr>
            <p:ph type="dt" sz="half" idx="13"/>
          </p:nvPr>
        </p:nvSpPr>
        <p:spPr/>
        <p:txBody>
          <a:bodyPr/>
          <a:lstStyle>
            <a:lvl1pPr defTabSz="449263" eaLnBrk="0" hangingPunct="0">
              <a:defRPr/>
            </a:lvl1pPr>
          </a:lstStyle>
          <a:p>
            <a:pPr>
              <a:defRPr/>
            </a:pPr>
            <a:fld id="{51CA8A42-93AE-264B-B877-D30A3DF1CBD4}" type="datetime1">
              <a:rPr lang="de-DE"/>
              <a:pPr>
                <a:defRPr/>
              </a:pPr>
              <a:t>16.02.26</a:t>
            </a:fld>
            <a:endParaRPr lang="de-DE" dirty="0"/>
          </a:p>
        </p:txBody>
      </p:sp>
      <p:sp>
        <p:nvSpPr>
          <p:cNvPr id="6" name="Fußzeilenplatzhalter 4">
            <a:extLst>
              <a:ext uri="{FF2B5EF4-FFF2-40B4-BE49-F238E27FC236}">
                <a16:creationId xmlns:a16="http://schemas.microsoft.com/office/drawing/2014/main" id="{3EC3F73D-B804-F54A-941A-1AB5F287347C}"/>
              </a:ext>
            </a:extLst>
          </p:cNvPr>
          <p:cNvSpPr>
            <a:spLocks noGrp="1"/>
          </p:cNvSpPr>
          <p:nvPr>
            <p:ph type="ftr" sz="quarter" idx="14"/>
          </p:nvPr>
        </p:nvSpPr>
        <p:spPr/>
        <p:txBody>
          <a:bodyPr/>
          <a:lstStyle>
            <a:lvl1pPr defTabSz="449263" eaLnBrk="0" hangingPunct="0">
              <a:defRPr/>
            </a:lvl1pPr>
          </a:lstStyle>
          <a:p>
            <a:pPr>
              <a:defRPr/>
            </a:pPr>
            <a:r>
              <a:rPr lang="de-DE"/>
              <a:t>www.uni-due.de</a:t>
            </a:r>
          </a:p>
        </p:txBody>
      </p:sp>
    </p:spTree>
    <p:extLst>
      <p:ext uri="{BB962C8B-B14F-4D97-AF65-F5344CB8AC3E}">
        <p14:creationId xmlns:p14="http://schemas.microsoft.com/office/powerpoint/2010/main" val="952896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sz="half" idx="1"/>
          </p:nvPr>
        </p:nvSpPr>
        <p:spPr>
          <a:xfrm>
            <a:off x="180000" y="1224000"/>
            <a:ext cx="3184727" cy="4412675"/>
          </a:xfrm>
          <a:ln>
            <a:noFill/>
          </a:ln>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de-DE" dirty="0"/>
          </a:p>
        </p:txBody>
      </p:sp>
      <p:sp>
        <p:nvSpPr>
          <p:cNvPr id="4" name="Inhaltsplatzhalter 3"/>
          <p:cNvSpPr>
            <a:spLocks noGrp="1"/>
          </p:cNvSpPr>
          <p:nvPr>
            <p:ph sz="half" idx="2"/>
          </p:nvPr>
        </p:nvSpPr>
        <p:spPr>
          <a:xfrm>
            <a:off x="3546000" y="1224000"/>
            <a:ext cx="5418000" cy="4412675"/>
          </a:xfrm>
        </p:spPr>
        <p:txBody>
          <a:bodyPr/>
          <a:lstStyle>
            <a:lvl1pPr>
              <a:defRPr sz="2800"/>
            </a:lvl1pPr>
            <a:lvl2pPr marL="0" marR="0" indent="0" algn="l" defTabSz="457200" rtl="0" eaLnBrk="1" fontAlgn="base" latinLnBrk="0" hangingPunct="1">
              <a:lnSpc>
                <a:spcPct val="100000"/>
              </a:lnSpc>
              <a:spcBef>
                <a:spcPct val="20000"/>
              </a:spcBef>
              <a:spcAft>
                <a:spcPts val="0"/>
              </a:spcAft>
              <a:buClrTx/>
              <a:buSzTx/>
              <a:buFont typeface="Arial" charset="0"/>
              <a:buNone/>
              <a:tabLst/>
              <a:defRPr sz="1600" b="0">
                <a:solidFill>
                  <a:srgbClr val="000000"/>
                </a:solidFill>
              </a:defRPr>
            </a:lvl2pPr>
            <a:lvl3pPr marL="0" indent="177800">
              <a:buClr>
                <a:schemeClr val="tx2"/>
              </a:buClr>
              <a:buFont typeface="Lucida Grande"/>
              <a:buChar char="▪"/>
              <a:defRPr sz="1600"/>
            </a:lvl3pPr>
            <a:lvl4pPr>
              <a:defRPr sz="1800"/>
            </a:lvl4pPr>
            <a:lvl5pPr>
              <a:defRPr sz="1800"/>
            </a:lvl5pPr>
            <a:lvl6pPr>
              <a:defRPr sz="1800"/>
            </a:lvl6pPr>
            <a:lvl7pPr>
              <a:defRPr sz="1800"/>
            </a:lvl7pPr>
            <a:lvl8pPr>
              <a:defRPr sz="1800"/>
            </a:lvl8pPr>
            <a:lvl9pPr>
              <a:defRPr sz="1800"/>
            </a:lvl9pPr>
          </a:lstStyle>
          <a:p>
            <a:pPr lvl="0"/>
            <a:r>
              <a:rPr lang="de-DE" dirty="0"/>
              <a:t>Mastertextformat bearbeiten</a:t>
            </a:r>
          </a:p>
          <a:p>
            <a:pPr lvl="1"/>
            <a:r>
              <a:rPr lang="de-DE" dirty="0"/>
              <a:t>Zweite Ebene</a:t>
            </a:r>
          </a:p>
          <a:p>
            <a:pPr lvl="1"/>
            <a:r>
              <a:rPr lang="de-DE" dirty="0"/>
              <a:t>Dritte Ebene</a:t>
            </a:r>
          </a:p>
          <a:p>
            <a:pPr lvl="2"/>
            <a:r>
              <a:rPr lang="de-DE" dirty="0"/>
              <a:t>Vierte Ebene</a:t>
            </a:r>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a:t>Bild durch Klicken auf Symbol hinzufügen</a:t>
            </a:r>
            <a:endParaRPr lang="de-DE" noProof="0" dirty="0"/>
          </a:p>
        </p:txBody>
      </p:sp>
      <p:sp>
        <p:nvSpPr>
          <p:cNvPr id="6" name="Datumsplatzhalter 3">
            <a:extLst>
              <a:ext uri="{FF2B5EF4-FFF2-40B4-BE49-F238E27FC236}">
                <a16:creationId xmlns:a16="http://schemas.microsoft.com/office/drawing/2014/main" id="{78EED030-9E37-2D45-9E56-B42E8CE358E5}"/>
              </a:ext>
            </a:extLst>
          </p:cNvPr>
          <p:cNvSpPr>
            <a:spLocks noGrp="1"/>
          </p:cNvSpPr>
          <p:nvPr>
            <p:ph type="dt" sz="half" idx="13"/>
          </p:nvPr>
        </p:nvSpPr>
        <p:spPr/>
        <p:txBody>
          <a:bodyPr/>
          <a:lstStyle>
            <a:lvl1pPr defTabSz="449263" eaLnBrk="0" hangingPunct="0">
              <a:defRPr/>
            </a:lvl1pPr>
          </a:lstStyle>
          <a:p>
            <a:pPr>
              <a:defRPr/>
            </a:pPr>
            <a:fld id="{39FC7716-5BAB-8F43-8D61-B0E01076F438}" type="datetime1">
              <a:rPr lang="de-DE"/>
              <a:pPr>
                <a:defRPr/>
              </a:pPr>
              <a:t>16.02.26</a:t>
            </a:fld>
            <a:endParaRPr lang="de-DE" dirty="0"/>
          </a:p>
        </p:txBody>
      </p:sp>
      <p:sp>
        <p:nvSpPr>
          <p:cNvPr id="8" name="Fußzeilenplatzhalter 4">
            <a:extLst>
              <a:ext uri="{FF2B5EF4-FFF2-40B4-BE49-F238E27FC236}">
                <a16:creationId xmlns:a16="http://schemas.microsoft.com/office/drawing/2014/main" id="{F6D6A2F3-3FDF-CA45-BD99-73882A2912CD}"/>
              </a:ext>
            </a:extLst>
          </p:cNvPr>
          <p:cNvSpPr>
            <a:spLocks noGrp="1"/>
          </p:cNvSpPr>
          <p:nvPr>
            <p:ph type="ftr" sz="quarter" idx="14"/>
          </p:nvPr>
        </p:nvSpPr>
        <p:spPr/>
        <p:txBody>
          <a:bodyPr/>
          <a:lstStyle>
            <a:lvl1pPr defTabSz="449263" eaLnBrk="0" hangingPunct="0">
              <a:defRPr/>
            </a:lvl1pPr>
          </a:lstStyle>
          <a:p>
            <a:pPr>
              <a:defRPr/>
            </a:pPr>
            <a:r>
              <a:rPr lang="de-DE"/>
              <a:t>www.uni-due.de</a:t>
            </a:r>
          </a:p>
        </p:txBody>
      </p:sp>
    </p:spTree>
    <p:extLst>
      <p:ext uri="{BB962C8B-B14F-4D97-AF65-F5344CB8AC3E}">
        <p14:creationId xmlns:p14="http://schemas.microsoft.com/office/powerpoint/2010/main" val="18959281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Zwei Inhalte">
    <p:spTree>
      <p:nvGrpSpPr>
        <p:cNvPr id="1" name=""/>
        <p:cNvGrpSpPr/>
        <p:nvPr/>
      </p:nvGrpSpPr>
      <p:grpSpPr>
        <a:xfrm>
          <a:off x="0" y="0"/>
          <a:ext cx="0" cy="0"/>
          <a:chOff x="0" y="0"/>
          <a:chExt cx="0" cy="0"/>
        </a:xfrm>
      </p:grpSpPr>
      <p:pic>
        <p:nvPicPr>
          <p:cNvPr id="3" name="Grafik 7" descr="Bild2.jpg">
            <a:extLst>
              <a:ext uri="{FF2B5EF4-FFF2-40B4-BE49-F238E27FC236}">
                <a16:creationId xmlns:a16="http://schemas.microsoft.com/office/drawing/2014/main" id="{0AF92839-84D1-FB4A-9E95-D744CAF0A8F9}"/>
              </a:ext>
            </a:extLst>
          </p:cNvPr>
          <p:cNvPicPr preferRelativeResize="0">
            <a:picLocks/>
          </p:cNvPicPr>
          <p:nvPr userDrawn="1"/>
        </p:nvPicPr>
        <p:blipFill>
          <a:blip r:embed="rId2">
            <a:extLst>
              <a:ext uri="{28A0092B-C50C-407E-A947-70E740481C1C}">
                <a14:useLocalDpi xmlns:a14="http://schemas.microsoft.com/office/drawing/2010/main"/>
              </a:ext>
            </a:extLst>
          </a:blip>
          <a:srcRect/>
          <a:stretch>
            <a:fillRect/>
          </a:stretch>
        </p:blipFill>
        <p:spPr bwMode="auto">
          <a:xfrm>
            <a:off x="179388" y="179388"/>
            <a:ext cx="8785225" cy="649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Bild 9" descr="UDE-Logo_ENG.png">
            <a:extLst>
              <a:ext uri="{FF2B5EF4-FFF2-40B4-BE49-F238E27FC236}">
                <a16:creationId xmlns:a16="http://schemas.microsoft.com/office/drawing/2014/main" id="{08BEB51D-E7FE-D142-B725-397D73B57F90}"/>
              </a:ext>
            </a:extLst>
          </p:cNvPr>
          <p:cNvPicPr>
            <a:picLocks noChangeAspect="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6664325" y="487363"/>
            <a:ext cx="2300288" cy="88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platzhalter 12"/>
          <p:cNvSpPr>
            <a:spLocks noGrp="1"/>
          </p:cNvSpPr>
          <p:nvPr>
            <p:ph type="body" sz="quarter" idx="11"/>
          </p:nvPr>
        </p:nvSpPr>
        <p:spPr>
          <a:xfrm>
            <a:off x="360000" y="2520000"/>
            <a:ext cx="8614138" cy="2032000"/>
          </a:xfrm>
          <a:ln>
            <a:noFill/>
          </a:ln>
        </p:spPr>
        <p:txBody>
          <a:bodyPr/>
          <a:lstStyle>
            <a:lvl1pPr>
              <a:defRPr sz="3500">
                <a:solidFill>
                  <a:srgbClr val="FFFFFF"/>
                </a:solidFill>
              </a:defRPr>
            </a:lvl1pPr>
          </a:lstStyle>
          <a:p>
            <a:pPr lvl="0"/>
            <a:r>
              <a:rPr lang="de-DE" dirty="0"/>
              <a:t>Mastertextformat bearbeiten</a:t>
            </a:r>
          </a:p>
        </p:txBody>
      </p:sp>
    </p:spTree>
    <p:extLst>
      <p:ext uri="{BB962C8B-B14F-4D97-AF65-F5344CB8AC3E}">
        <p14:creationId xmlns:p14="http://schemas.microsoft.com/office/powerpoint/2010/main" val="1409670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Inhaltsplatzhalter 2"/>
          <p:cNvSpPr>
            <a:spLocks noGrp="1"/>
          </p:cNvSpPr>
          <p:nvPr>
            <p:ph idx="1"/>
          </p:nvPr>
        </p:nvSpPr>
        <p:spPr>
          <a:xfrm>
            <a:off x="180000" y="1224000"/>
            <a:ext cx="8784000" cy="4320000"/>
          </a:xfrm>
        </p:spPr>
        <p:txBody>
          <a:bodyPr/>
          <a:lstStyle>
            <a:lvl2pPr marL="0" marR="0" indent="0" algn="l" defTabSz="457200" rtl="0" eaLnBrk="1" fontAlgn="base" latinLnBrk="0" hangingPunct="1">
              <a:lnSpc>
                <a:spcPct val="100000"/>
              </a:lnSpc>
              <a:spcBef>
                <a:spcPct val="20000"/>
              </a:spcBef>
              <a:spcAft>
                <a:spcPts val="0"/>
              </a:spcAft>
              <a:buClrTx/>
              <a:buSzTx/>
              <a:buFont typeface="Arial" charset="0"/>
              <a:buNone/>
              <a:tabLst/>
              <a:defRPr b="0">
                <a:solidFill>
                  <a:srgbClr val="000000"/>
                </a:solidFill>
              </a:defRPr>
            </a:lvl2pPr>
            <a:lvl3pPr marL="0" indent="179388">
              <a:buClr>
                <a:schemeClr val="tx2"/>
              </a:buClr>
              <a:buSzPct val="85000"/>
              <a:buFont typeface="Lucida Grande"/>
              <a:buChar char="￭"/>
              <a:defRPr baseline="0"/>
            </a:lvl3pPr>
          </a:lstStyle>
          <a:p>
            <a:pPr lvl="0"/>
            <a:r>
              <a:rPr lang="de-DE" dirty="0"/>
              <a:t>Mastertextformat bearbeiten</a:t>
            </a:r>
          </a:p>
          <a:p>
            <a:pPr lvl="1"/>
            <a:r>
              <a:rPr lang="de-DE" dirty="0"/>
              <a:t>Zweite Ebene</a:t>
            </a:r>
          </a:p>
          <a:p>
            <a:pPr lvl="1"/>
            <a:r>
              <a:rPr lang="de-DE" dirty="0"/>
              <a:t>Dritte Ebene</a:t>
            </a:r>
          </a:p>
          <a:p>
            <a:pPr lvl="2"/>
            <a:r>
              <a:rPr lang="de-DE" dirty="0"/>
              <a:t>Vierte Ebene</a:t>
            </a:r>
          </a:p>
        </p:txBody>
      </p:sp>
      <p:sp>
        <p:nvSpPr>
          <p:cNvPr id="7" name="Bildplatzhalter 6"/>
          <p:cNvSpPr>
            <a:spLocks noGrp="1"/>
          </p:cNvSpPr>
          <p:nvPr>
            <p:ph type="pic" sz="quarter" idx="12"/>
          </p:nvPr>
        </p:nvSpPr>
        <p:spPr>
          <a:xfrm>
            <a:off x="7239000" y="5791200"/>
            <a:ext cx="1735138" cy="881064"/>
          </a:xfrm>
          <a:ln>
            <a:noFill/>
          </a:ln>
        </p:spPr>
        <p:txBody>
          <a:bodyPr/>
          <a:lstStyle>
            <a:lvl1pPr>
              <a:defRPr sz="1200" b="0">
                <a:solidFill>
                  <a:srgbClr val="000000"/>
                </a:solidFill>
              </a:defRPr>
            </a:lvl1pPr>
          </a:lstStyle>
          <a:p>
            <a:pPr lvl="0"/>
            <a:r>
              <a:rPr lang="de-DE" noProof="0"/>
              <a:t>Bild durch Klicken auf Symbol hinzufügen</a:t>
            </a:r>
            <a:endParaRPr lang="de-DE" noProof="0" dirty="0"/>
          </a:p>
        </p:txBody>
      </p:sp>
      <p:sp>
        <p:nvSpPr>
          <p:cNvPr id="5" name="Datumsplatzhalter 3">
            <a:extLst>
              <a:ext uri="{FF2B5EF4-FFF2-40B4-BE49-F238E27FC236}">
                <a16:creationId xmlns:a16="http://schemas.microsoft.com/office/drawing/2014/main" id="{89F7BE06-347F-9E46-B58A-4CAF3FD355D8}"/>
              </a:ext>
            </a:extLst>
          </p:cNvPr>
          <p:cNvSpPr>
            <a:spLocks noGrp="1"/>
          </p:cNvSpPr>
          <p:nvPr>
            <p:ph type="dt" sz="half" idx="13"/>
          </p:nvPr>
        </p:nvSpPr>
        <p:spPr/>
        <p:txBody>
          <a:bodyPr/>
          <a:lstStyle>
            <a:lvl1pPr defTabSz="449263" eaLnBrk="0" hangingPunct="0">
              <a:defRPr/>
            </a:lvl1pPr>
          </a:lstStyle>
          <a:p>
            <a:pPr>
              <a:defRPr/>
            </a:pPr>
            <a:fld id="{B2B98477-75A7-944F-BA8E-A8DCD3B50B77}" type="datetime1">
              <a:rPr lang="de-DE"/>
              <a:pPr>
                <a:defRPr/>
              </a:pPr>
              <a:t>16.02.26</a:t>
            </a:fld>
            <a:endParaRPr lang="de-DE" dirty="0"/>
          </a:p>
        </p:txBody>
      </p:sp>
      <p:sp>
        <p:nvSpPr>
          <p:cNvPr id="6" name="Fußzeilenplatzhalter 4">
            <a:extLst>
              <a:ext uri="{FF2B5EF4-FFF2-40B4-BE49-F238E27FC236}">
                <a16:creationId xmlns:a16="http://schemas.microsoft.com/office/drawing/2014/main" id="{5B2BC924-D6C2-084A-A4CC-7177C54AD588}"/>
              </a:ext>
            </a:extLst>
          </p:cNvPr>
          <p:cNvSpPr>
            <a:spLocks noGrp="1"/>
          </p:cNvSpPr>
          <p:nvPr>
            <p:ph type="ftr" sz="quarter" idx="14"/>
          </p:nvPr>
        </p:nvSpPr>
        <p:spPr/>
        <p:txBody>
          <a:bodyPr/>
          <a:lstStyle>
            <a:lvl1pPr defTabSz="449263" eaLnBrk="0" hangingPunct="0">
              <a:defRPr/>
            </a:lvl1pPr>
          </a:lstStyle>
          <a:p>
            <a:pPr>
              <a:defRPr/>
            </a:pPr>
            <a:r>
              <a:rPr lang="de-DE"/>
              <a:t>www.uni-due.de/en</a:t>
            </a:r>
          </a:p>
        </p:txBody>
      </p:sp>
    </p:spTree>
    <p:extLst>
      <p:ext uri="{BB962C8B-B14F-4D97-AF65-F5344CB8AC3E}">
        <p14:creationId xmlns:p14="http://schemas.microsoft.com/office/powerpoint/2010/main" val="2530811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Bild 8" descr="header_master.jpg">
            <a:extLst>
              <a:ext uri="{FF2B5EF4-FFF2-40B4-BE49-F238E27FC236}">
                <a16:creationId xmlns:a16="http://schemas.microsoft.com/office/drawing/2014/main" id="{F5970B34-1A7B-654D-A136-042B9B088142}"/>
              </a:ext>
            </a:extLst>
          </p:cNvPr>
          <p:cNvPicPr preferRelativeResize="0">
            <a:picLocks/>
          </p:cNvPicPr>
          <p:nvPr userDrawn="1"/>
        </p:nvPicPr>
        <p:blipFill>
          <a:blip r:embed="rId9">
            <a:extLst>
              <a:ext uri="{28A0092B-C50C-407E-A947-70E740481C1C}">
                <a14:useLocalDpi xmlns:a14="http://schemas.microsoft.com/office/drawing/2010/main"/>
              </a:ext>
            </a:extLst>
          </a:blip>
          <a:srcRect/>
          <a:stretch>
            <a:fillRect/>
          </a:stretch>
        </p:blipFill>
        <p:spPr bwMode="auto">
          <a:xfrm>
            <a:off x="179388" y="179388"/>
            <a:ext cx="8783637"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extplatzhalter 2">
            <a:extLst>
              <a:ext uri="{FF2B5EF4-FFF2-40B4-BE49-F238E27FC236}">
                <a16:creationId xmlns:a16="http://schemas.microsoft.com/office/drawing/2014/main" id="{74B372F8-7E40-D64A-A2D2-2549C32FC4D7}"/>
              </a:ext>
            </a:extLst>
          </p:cNvPr>
          <p:cNvSpPr>
            <a:spLocks noGrp="1"/>
          </p:cNvSpPr>
          <p:nvPr>
            <p:ph type="body" idx="1"/>
          </p:nvPr>
        </p:nvSpPr>
        <p:spPr bwMode="auto">
          <a:xfrm>
            <a:off x="179388" y="1223963"/>
            <a:ext cx="8783637" cy="504031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180000" tIns="180000" rIns="180000" bIns="180000" numCol="1" anchor="t" anchorCtr="0" compatLnSpc="1">
            <a:prstTxWarp prst="textNoShape">
              <a:avLst/>
            </a:prstTxWarp>
          </a:bodyPr>
          <a:lstStyle/>
          <a:p>
            <a:pPr lvl="0"/>
            <a:r>
              <a:rPr lang="de-DE" altLang="de-DE"/>
              <a:t>Mastertextformat bearbeiten</a:t>
            </a:r>
          </a:p>
          <a:p>
            <a:pPr lvl="1"/>
            <a:r>
              <a:rPr lang="de-DE" altLang="de-DE"/>
              <a:t>Zweite Ebene</a:t>
            </a:r>
          </a:p>
          <a:p>
            <a:pPr lvl="1"/>
            <a:r>
              <a:rPr lang="de-DE" altLang="de-DE"/>
              <a:t>Dritte Ebene</a:t>
            </a:r>
          </a:p>
          <a:p>
            <a:pPr lvl="2"/>
            <a:r>
              <a:rPr lang="de-DE" altLang="de-DE"/>
              <a:t>Vierte Ebene</a:t>
            </a:r>
          </a:p>
        </p:txBody>
      </p:sp>
      <p:sp>
        <p:nvSpPr>
          <p:cNvPr id="4" name="Datumsplatzhalter 3">
            <a:extLst>
              <a:ext uri="{FF2B5EF4-FFF2-40B4-BE49-F238E27FC236}">
                <a16:creationId xmlns:a16="http://schemas.microsoft.com/office/drawing/2014/main" id="{C309484D-BD7C-5D46-9CE2-BA1D73BE3798}"/>
              </a:ext>
            </a:extLst>
          </p:cNvPr>
          <p:cNvSpPr>
            <a:spLocks noGrp="1"/>
          </p:cNvSpPr>
          <p:nvPr>
            <p:ph type="dt" sz="half" idx="2"/>
          </p:nvPr>
        </p:nvSpPr>
        <p:spPr>
          <a:xfrm>
            <a:off x="3495675" y="6548438"/>
            <a:ext cx="2133600" cy="358775"/>
          </a:xfrm>
          <a:prstGeom prst="rect">
            <a:avLst/>
          </a:prstGeom>
        </p:spPr>
        <p:txBody>
          <a:bodyPr vert="horz" wrap="square" lIns="91440" tIns="45720" rIns="91440" bIns="45720" numCol="1" anchor="t" anchorCtr="0" compatLnSpc="1">
            <a:prstTxWarp prst="textNoShape">
              <a:avLst/>
            </a:prstTxWarp>
          </a:bodyPr>
          <a:lstStyle>
            <a:lvl1pPr algn="ctr" defTabSz="457200" eaLnBrk="1" hangingPunct="1">
              <a:defRPr sz="1100">
                <a:solidFill>
                  <a:srgbClr val="004C93"/>
                </a:solidFill>
                <a:latin typeface="Arial" pitchFamily="34" charset="0"/>
                <a:ea typeface="ヒラギノ角ゴ Pro W3" charset="-128"/>
                <a:cs typeface="Arial" pitchFamily="34" charset="0"/>
              </a:defRPr>
            </a:lvl1pPr>
          </a:lstStyle>
          <a:p>
            <a:pPr>
              <a:defRPr/>
            </a:pPr>
            <a:fld id="{B617D235-5E9A-9D49-9BEA-094E367D368B}" type="datetime1">
              <a:rPr lang="de-DE"/>
              <a:pPr>
                <a:defRPr/>
              </a:pPr>
              <a:t>16.02.26</a:t>
            </a:fld>
            <a:endParaRPr lang="de-DE" dirty="0"/>
          </a:p>
        </p:txBody>
      </p:sp>
      <p:sp>
        <p:nvSpPr>
          <p:cNvPr id="5" name="Fußzeilenplatzhalter 4">
            <a:extLst>
              <a:ext uri="{FF2B5EF4-FFF2-40B4-BE49-F238E27FC236}">
                <a16:creationId xmlns:a16="http://schemas.microsoft.com/office/drawing/2014/main" id="{B0D2498E-4C9F-5B46-8AA1-B9C53E03DB64}"/>
              </a:ext>
            </a:extLst>
          </p:cNvPr>
          <p:cNvSpPr>
            <a:spLocks noGrp="1"/>
          </p:cNvSpPr>
          <p:nvPr>
            <p:ph type="ftr" sz="quarter" idx="3"/>
          </p:nvPr>
        </p:nvSpPr>
        <p:spPr>
          <a:xfrm>
            <a:off x="93663" y="6538913"/>
            <a:ext cx="1906587" cy="365125"/>
          </a:xfrm>
          <a:prstGeom prst="rect">
            <a:avLst/>
          </a:prstGeom>
        </p:spPr>
        <p:txBody>
          <a:bodyPr vert="horz" lIns="91440" tIns="45720" rIns="91440" bIns="45720" rtlCol="0" anchor="t" anchorCtr="0"/>
          <a:lstStyle>
            <a:lvl1pPr algn="l" defTabSz="457200" eaLnBrk="1" fontAlgn="auto" hangingPunct="1">
              <a:spcBef>
                <a:spcPts val="0"/>
              </a:spcBef>
              <a:spcAft>
                <a:spcPts val="0"/>
              </a:spcAft>
              <a:defRPr sz="1100">
                <a:solidFill>
                  <a:srgbClr val="004C93"/>
                </a:solidFill>
                <a:latin typeface="Arial" pitchFamily="34" charset="0"/>
                <a:ea typeface="+mn-ea"/>
                <a:cs typeface="Arial" pitchFamily="34" charset="0"/>
              </a:defRPr>
            </a:lvl1pPr>
          </a:lstStyle>
          <a:p>
            <a:pPr>
              <a:defRPr/>
            </a:pPr>
            <a:r>
              <a:rPr lang="de-DE"/>
              <a:t>www.uni-due.de</a:t>
            </a:r>
          </a:p>
        </p:txBody>
      </p:sp>
      <p:sp>
        <p:nvSpPr>
          <p:cNvPr id="1030" name="Titelplatzhalter 1">
            <a:extLst>
              <a:ext uri="{FF2B5EF4-FFF2-40B4-BE49-F238E27FC236}">
                <a16:creationId xmlns:a16="http://schemas.microsoft.com/office/drawing/2014/main" id="{BF04F1CD-9CF4-D249-A942-FC37F44E78B1}"/>
              </a:ext>
            </a:extLst>
          </p:cNvPr>
          <p:cNvSpPr>
            <a:spLocks noGrp="1"/>
          </p:cNvSpPr>
          <p:nvPr>
            <p:ph type="title"/>
          </p:nvPr>
        </p:nvSpPr>
        <p:spPr bwMode="auto">
          <a:xfrm>
            <a:off x="196850" y="179388"/>
            <a:ext cx="6840538"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80000" tIns="0" rIns="0" bIns="0" numCol="1" anchor="ctr" anchorCtr="0" compatLnSpc="1">
            <a:prstTxWarp prst="textNoShape">
              <a:avLst/>
            </a:prstTxWarp>
          </a:bodyPr>
          <a:lstStyle/>
          <a:p>
            <a:pPr lvl="0"/>
            <a:r>
              <a:rPr lang="de-DE" altLang="de-DE"/>
              <a:t>Hier steht der Titel der Seite</a:t>
            </a:r>
          </a:p>
        </p:txBody>
      </p:sp>
      <p:pic>
        <p:nvPicPr>
          <p:cNvPr id="1031" name="Bild 7" descr="UDE-Logo_ENG.png">
            <a:extLst>
              <a:ext uri="{FF2B5EF4-FFF2-40B4-BE49-F238E27FC236}">
                <a16:creationId xmlns:a16="http://schemas.microsoft.com/office/drawing/2014/main" id="{CC280939-ECB4-6540-98B9-0F63428798B4}"/>
              </a:ext>
            </a:extLst>
          </p:cNvPr>
          <p:cNvPicPr>
            <a:picLocks noChangeAspect="1"/>
          </p:cNvPicPr>
          <p:nvPr userDrawn="1"/>
        </p:nvPicPr>
        <p:blipFill>
          <a:blip r:embed="rId10" cstate="screen">
            <a:extLst>
              <a:ext uri="{28A0092B-C50C-407E-A947-70E740481C1C}">
                <a14:useLocalDpi xmlns:a14="http://schemas.microsoft.com/office/drawing/2010/main"/>
              </a:ext>
            </a:extLst>
          </a:blip>
          <a:srcRect/>
          <a:stretch>
            <a:fillRect/>
          </a:stretch>
        </p:blipFill>
        <p:spPr bwMode="auto">
          <a:xfrm>
            <a:off x="7364413" y="341313"/>
            <a:ext cx="1601787"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859" r:id="rId1"/>
    <p:sldLayoutId id="2147483860" r:id="rId2"/>
    <p:sldLayoutId id="2147483861" r:id="rId3"/>
    <p:sldLayoutId id="2147483862" r:id="rId4"/>
    <p:sldLayoutId id="2147483863" r:id="rId5"/>
    <p:sldLayoutId id="2147483864" r:id="rId6"/>
    <p:sldLayoutId id="2147483865" r:id="rId7"/>
  </p:sldLayoutIdLst>
  <p:hf sldNum="0" hdr="0"/>
  <p:txStyles>
    <p:titleStyle>
      <a:lvl1pPr algn="l" defTabSz="457200" rtl="0" eaLnBrk="0" fontAlgn="base" hangingPunct="0">
        <a:spcBef>
          <a:spcPct val="0"/>
        </a:spcBef>
        <a:spcAft>
          <a:spcPct val="0"/>
        </a:spcAft>
        <a:defRPr sz="2000" b="1" kern="1200">
          <a:solidFill>
            <a:schemeClr val="bg1"/>
          </a:solidFill>
          <a:latin typeface="Arial"/>
          <a:ea typeface="ヒラギノ角ゴ Pro W3" charset="-128"/>
          <a:cs typeface="Arial"/>
        </a:defRPr>
      </a:lvl1pPr>
      <a:lvl2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2pPr>
      <a:lvl3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3pPr>
      <a:lvl4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4pPr>
      <a:lvl5pPr algn="l" defTabSz="457200" rtl="0" eaLnBrk="0" fontAlgn="base" hangingPunct="0">
        <a:spcBef>
          <a:spcPct val="0"/>
        </a:spcBef>
        <a:spcAft>
          <a:spcPct val="0"/>
        </a:spcAft>
        <a:defRPr sz="2000" b="1">
          <a:solidFill>
            <a:schemeClr val="bg1"/>
          </a:solidFill>
          <a:latin typeface="Arial" charset="0"/>
          <a:ea typeface="ヒラギノ角ゴ Pro W3" charset="-128"/>
          <a:cs typeface="Arial" charset="0"/>
        </a:defRPr>
      </a:lvl5pPr>
      <a:lvl6pPr marL="457200" algn="l" defTabSz="457200" rtl="0" fontAlgn="base">
        <a:spcBef>
          <a:spcPct val="0"/>
        </a:spcBef>
        <a:spcAft>
          <a:spcPct val="0"/>
        </a:spcAft>
        <a:defRPr sz="2000" b="1">
          <a:solidFill>
            <a:schemeClr val="bg1"/>
          </a:solidFill>
          <a:latin typeface="Arial" charset="0"/>
          <a:ea typeface="ヒラギノ角ゴ Pro W3" charset="-128"/>
        </a:defRPr>
      </a:lvl6pPr>
      <a:lvl7pPr marL="914400" algn="l" defTabSz="457200" rtl="0" fontAlgn="base">
        <a:spcBef>
          <a:spcPct val="0"/>
        </a:spcBef>
        <a:spcAft>
          <a:spcPct val="0"/>
        </a:spcAft>
        <a:defRPr sz="2000" b="1">
          <a:solidFill>
            <a:schemeClr val="bg1"/>
          </a:solidFill>
          <a:latin typeface="Arial" charset="0"/>
          <a:ea typeface="ヒラギノ角ゴ Pro W3" charset="-128"/>
        </a:defRPr>
      </a:lvl7pPr>
      <a:lvl8pPr marL="1371600" algn="l" defTabSz="457200" rtl="0" fontAlgn="base">
        <a:spcBef>
          <a:spcPct val="0"/>
        </a:spcBef>
        <a:spcAft>
          <a:spcPct val="0"/>
        </a:spcAft>
        <a:defRPr sz="2000" b="1">
          <a:solidFill>
            <a:schemeClr val="bg1"/>
          </a:solidFill>
          <a:latin typeface="Arial" charset="0"/>
          <a:ea typeface="ヒラギノ角ゴ Pro W3" charset="-128"/>
        </a:defRPr>
      </a:lvl8pPr>
      <a:lvl9pPr marL="1828800" algn="l" defTabSz="457200" rtl="0" fontAlgn="base">
        <a:spcBef>
          <a:spcPct val="0"/>
        </a:spcBef>
        <a:spcAft>
          <a:spcPct val="0"/>
        </a:spcAft>
        <a:defRPr sz="2000" b="1">
          <a:solidFill>
            <a:schemeClr val="bg1"/>
          </a:solidFill>
          <a:latin typeface="Arial" charset="0"/>
          <a:ea typeface="ヒラギノ角ゴ Pro W3" charset="-128"/>
        </a:defRPr>
      </a:lvl9pPr>
    </p:titleStyle>
    <p:bodyStyle>
      <a:lvl1pPr marL="342900" indent="-342900" algn="l" defTabSz="457200" rtl="0" eaLnBrk="0" fontAlgn="base" hangingPunct="0">
        <a:spcBef>
          <a:spcPct val="20000"/>
        </a:spcBef>
        <a:spcAft>
          <a:spcPts val="600"/>
        </a:spcAft>
        <a:buFont typeface="Arial" panose="020B0604020202020204" pitchFamily="34" charset="0"/>
        <a:buChar char="•"/>
        <a:defRPr sz="2800" b="1" kern="1200">
          <a:solidFill>
            <a:srgbClr val="004C93"/>
          </a:solidFill>
          <a:latin typeface="Arial"/>
          <a:ea typeface="ヒラギノ角ゴ Pro W3" charset="-128"/>
          <a:cs typeface="Arial"/>
        </a:defRPr>
      </a:lvl1pPr>
      <a:lvl2pPr marL="742950" indent="-285750" algn="l" defTabSz="457200" rtl="0" eaLnBrk="0" fontAlgn="base" hangingPunct="0">
        <a:spcBef>
          <a:spcPct val="20000"/>
        </a:spcBef>
        <a:spcAft>
          <a:spcPct val="0"/>
        </a:spcAft>
        <a:buFont typeface="Arial" panose="020B0604020202020204" pitchFamily="34" charset="0"/>
        <a:buChar char="–"/>
        <a:defRPr sz="1600" kern="1200">
          <a:solidFill>
            <a:srgbClr val="000000"/>
          </a:solidFill>
          <a:latin typeface="Arial"/>
          <a:ea typeface="ヒラギノ角ゴ Pro W3" charset="-128"/>
          <a:cs typeface="Arial"/>
        </a:defRPr>
      </a:lvl2pPr>
      <a:lvl3pPr marL="1143000" indent="-965200" algn="l" defTabSz="457200" rtl="0" eaLnBrk="0" fontAlgn="base" hangingPunct="0">
        <a:spcBef>
          <a:spcPct val="20000"/>
        </a:spcBef>
        <a:spcAft>
          <a:spcPts val="600"/>
        </a:spcAft>
        <a:buClr>
          <a:schemeClr val="tx2"/>
        </a:buClr>
        <a:buFont typeface="Lucida Grande" panose="020B0600040502020204" pitchFamily="34" charset="0"/>
        <a:buChar char="▪"/>
        <a:defRPr sz="1600" kern="1200">
          <a:solidFill>
            <a:schemeClr val="tx1"/>
          </a:solidFill>
          <a:latin typeface="Arial"/>
          <a:ea typeface="ヒラギノ角ゴ Pro W3" charset="-128"/>
          <a:cs typeface="Arial"/>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ヒラギノ角ゴ Pro W3"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mailto:guenter.toerner@uni-due.de"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6" name="Text Box 2">
            <a:extLst>
              <a:ext uri="{FF2B5EF4-FFF2-40B4-BE49-F238E27FC236}">
                <a16:creationId xmlns:a16="http://schemas.microsoft.com/office/drawing/2014/main" id="{2EFC1E7A-F00A-6345-B0FB-49C1898B9228}"/>
              </a:ext>
            </a:extLst>
          </p:cNvPr>
          <p:cNvSpPr txBox="1">
            <a:spLocks noChangeArrowheads="1"/>
          </p:cNvSpPr>
          <p:nvPr/>
        </p:nvSpPr>
        <p:spPr bwMode="auto">
          <a:xfrm>
            <a:off x="111125" y="6491288"/>
            <a:ext cx="14239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9pPr>
          </a:lstStyle>
          <a:p>
            <a:pPr eaLnBrk="1" hangingPunct="1">
              <a:buSzPct val="100000"/>
            </a:pPr>
            <a:r>
              <a:rPr lang="de-DE" altLang="de-DE" sz="1200">
                <a:solidFill>
                  <a:srgbClr val="004C93"/>
                </a:solidFill>
                <a:latin typeface="Calibri" panose="020F0502020204030204" pitchFamily="34" charset="0"/>
              </a:rPr>
              <a:t>www.uni-due.de</a:t>
            </a:r>
          </a:p>
        </p:txBody>
      </p:sp>
      <p:sp>
        <p:nvSpPr>
          <p:cNvPr id="11267" name="Textfeld 1">
            <a:extLst>
              <a:ext uri="{FF2B5EF4-FFF2-40B4-BE49-F238E27FC236}">
                <a16:creationId xmlns:a16="http://schemas.microsoft.com/office/drawing/2014/main" id="{AACA825D-4633-FF49-A61B-BD1C7D6AC15A}"/>
              </a:ext>
            </a:extLst>
          </p:cNvPr>
          <p:cNvSpPr txBox="1">
            <a:spLocks noChangeArrowheads="1"/>
          </p:cNvSpPr>
          <p:nvPr/>
        </p:nvSpPr>
        <p:spPr bwMode="auto">
          <a:xfrm>
            <a:off x="111125" y="1341438"/>
            <a:ext cx="90328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3200" b="1" dirty="0">
                <a:solidFill>
                  <a:schemeClr val="accent1">
                    <a:lumMod val="50000"/>
                  </a:schemeClr>
                </a:solidFill>
              </a:rPr>
              <a:t>A guided tour through mathematical landscapes with people, their changes in recent decades and the job market for mathematicians in Germany</a:t>
            </a:r>
          </a:p>
          <a:p>
            <a:pPr algn="ctr"/>
            <a:endParaRPr lang="en-US" sz="3200" b="1" dirty="0">
              <a:solidFill>
                <a:schemeClr val="accent1">
                  <a:lumMod val="50000"/>
                </a:schemeClr>
              </a:solidFill>
            </a:endParaRPr>
          </a:p>
          <a:p>
            <a:pPr algn="ctr"/>
            <a:r>
              <a:rPr lang="en-US" sz="2000" dirty="0">
                <a:solidFill>
                  <a:schemeClr val="accent1">
                    <a:lumMod val="50000"/>
                  </a:schemeClr>
                </a:solidFill>
              </a:rPr>
              <a:t>A subjective view</a:t>
            </a:r>
            <a:endParaRPr lang="de-DE" sz="2000" dirty="0">
              <a:solidFill>
                <a:schemeClr val="accent1">
                  <a:lumMod val="50000"/>
                </a:schemeClr>
              </a:solidFill>
            </a:endParaRPr>
          </a:p>
        </p:txBody>
      </p:sp>
      <p:sp>
        <p:nvSpPr>
          <p:cNvPr id="3" name="Textfeld 2">
            <a:extLst>
              <a:ext uri="{FF2B5EF4-FFF2-40B4-BE49-F238E27FC236}">
                <a16:creationId xmlns:a16="http://schemas.microsoft.com/office/drawing/2014/main" id="{D2DF2D47-E8E4-DA4C-0234-DDC2326AF97A}"/>
              </a:ext>
            </a:extLst>
          </p:cNvPr>
          <p:cNvSpPr txBox="1"/>
          <p:nvPr/>
        </p:nvSpPr>
        <p:spPr>
          <a:xfrm>
            <a:off x="1535254" y="4653136"/>
            <a:ext cx="5535170" cy="1569660"/>
          </a:xfrm>
          <a:prstGeom prst="rect">
            <a:avLst/>
          </a:prstGeom>
          <a:noFill/>
        </p:spPr>
        <p:txBody>
          <a:bodyPr wrap="none" rtlCol="0">
            <a:spAutoFit/>
          </a:bodyPr>
          <a:lstStyle/>
          <a:p>
            <a:pPr algn="ctr"/>
            <a:r>
              <a:rPr lang="de-DE" altLang="de-DE" sz="2400" dirty="0">
                <a:solidFill>
                  <a:srgbClr val="FF0000"/>
                </a:solidFill>
                <a:latin typeface="+mn-lt"/>
              </a:rPr>
              <a:t>Günter Törner</a:t>
            </a:r>
          </a:p>
          <a:p>
            <a:pPr algn="ctr"/>
            <a:r>
              <a:rPr lang="de-DE" altLang="de-DE" sz="2400" dirty="0">
                <a:solidFill>
                  <a:srgbClr val="FF0000"/>
                </a:solidFill>
                <a:latin typeface="+mn-lt"/>
              </a:rPr>
              <a:t>University of Duisburg-Essen (Germany) </a:t>
            </a:r>
          </a:p>
          <a:p>
            <a:pPr algn="ctr"/>
            <a:r>
              <a:rPr lang="de-DE" altLang="de-DE" sz="2400" dirty="0">
                <a:solidFill>
                  <a:srgbClr val="FF0000"/>
                </a:solidFill>
                <a:latin typeface="+mn-lt"/>
              </a:rPr>
              <a:t>March </a:t>
            </a:r>
            <a:r>
              <a:rPr lang="de-DE" altLang="de-DE" dirty="0">
                <a:solidFill>
                  <a:srgbClr val="FF0000"/>
                </a:solidFill>
                <a:latin typeface="+mn-lt"/>
              </a:rPr>
              <a:t>9</a:t>
            </a:r>
            <a:r>
              <a:rPr lang="de-DE" altLang="de-DE" sz="2400" dirty="0">
                <a:solidFill>
                  <a:srgbClr val="FF0000"/>
                </a:solidFill>
                <a:latin typeface="+mn-lt"/>
              </a:rPr>
              <a:t>th, 2026</a:t>
            </a:r>
          </a:p>
          <a:p>
            <a:endParaRPr lang="de-DE" dirty="0"/>
          </a:p>
        </p:txBody>
      </p:sp>
    </p:spTree>
  </p:cSld>
  <p:clrMapOvr>
    <a:masterClrMapping/>
  </p:clrMapOvr>
  <p:transition spd="med" advTm="38969"/>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BF5E74-21BE-3A95-6BC8-C8CD86CE490C}"/>
              </a:ext>
            </a:extLst>
          </p:cNvPr>
          <p:cNvSpPr>
            <a:spLocks noGrp="1"/>
          </p:cNvSpPr>
          <p:nvPr>
            <p:ph type="title"/>
          </p:nvPr>
        </p:nvSpPr>
        <p:spPr/>
        <p:txBody>
          <a:bodyPr/>
          <a:lstStyle/>
          <a:p>
            <a:r>
              <a:rPr lang="en-AU" dirty="0"/>
              <a:t>The era of Prof. Dr. Martin </a:t>
            </a:r>
            <a:r>
              <a:rPr lang="en-AU" dirty="0" err="1"/>
              <a:t>Groetschel</a:t>
            </a:r>
            <a:r>
              <a:rPr lang="en-AU" dirty="0"/>
              <a:t> (Berlin)</a:t>
            </a:r>
          </a:p>
        </p:txBody>
      </p:sp>
      <p:sp>
        <p:nvSpPr>
          <p:cNvPr id="3" name="Inhaltsplatzhalter 2">
            <a:extLst>
              <a:ext uri="{FF2B5EF4-FFF2-40B4-BE49-F238E27FC236}">
                <a16:creationId xmlns:a16="http://schemas.microsoft.com/office/drawing/2014/main" id="{0F12B128-3DC7-514A-72B8-9041A2F922BB}"/>
              </a:ext>
            </a:extLst>
          </p:cNvPr>
          <p:cNvSpPr>
            <a:spLocks noGrp="1"/>
          </p:cNvSpPr>
          <p:nvPr>
            <p:ph idx="1"/>
          </p:nvPr>
        </p:nvSpPr>
        <p:spPr/>
        <p:txBody>
          <a:bodyPr/>
          <a:lstStyle/>
          <a:p>
            <a:pPr marL="0" lvl="0" indent="0">
              <a:buNone/>
            </a:pPr>
            <a:r>
              <a:rPr lang="en-US" sz="1800" kern="100" dirty="0">
                <a:latin typeface="Calibri" panose="020F0502020204030204" pitchFamily="34" charset="0"/>
                <a:ea typeface="Calibri" panose="020F0502020204030204" pitchFamily="34" charset="0"/>
                <a:cs typeface="Times New Roman" panose="02020603050405020304" pitchFamily="18" charset="0"/>
              </a:rPr>
              <a:t>Martin </a:t>
            </a:r>
            <a:r>
              <a:rPr lang="en-US" sz="1800" kern="100" dirty="0" err="1">
                <a:latin typeface="Calibri" panose="020F0502020204030204" pitchFamily="34" charset="0"/>
                <a:ea typeface="Calibri" panose="020F0502020204030204" pitchFamily="34" charset="0"/>
                <a:cs typeface="Times New Roman" panose="02020603050405020304" pitchFamily="18" charset="0"/>
              </a:rPr>
              <a:t>Groetschel</a:t>
            </a:r>
            <a:r>
              <a:rPr lang="en-US" sz="1800" kern="100" dirty="0">
                <a:latin typeface="Calibri" panose="020F0502020204030204" pitchFamily="34" charset="0"/>
                <a:ea typeface="Calibri" panose="020F0502020204030204" pitchFamily="34" charset="0"/>
                <a:cs typeface="Times New Roman" panose="02020603050405020304" pitchFamily="18" charset="0"/>
              </a:rPr>
              <a:t>, working in optimization theory, an inspiring person  ‘took over’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800" kern="100" dirty="0">
                <a:latin typeface="Calibri" panose="020F0502020204030204" pitchFamily="34" charset="0"/>
                <a:ea typeface="Calibri" panose="020F0502020204030204" pitchFamily="34" charset="0"/>
                <a:cs typeface="Times New Roman" panose="02020603050405020304" pitchFamily="18" charset="0"/>
              </a:rPr>
              <a:t>He was elected as</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 president of </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German </a:t>
            </a:r>
            <a:r>
              <a:rPr lang="en-US" sz="1800" i="1" kern="100" dirty="0">
                <a:latin typeface="Calibri" panose="020F0502020204030204" pitchFamily="34" charset="0"/>
                <a:ea typeface="Calibri" panose="020F0502020204030204" pitchFamily="34" charset="0"/>
                <a:cs typeface="Times New Roman" panose="02020603050405020304" pitchFamily="18" charset="0"/>
              </a:rPr>
              <a:t>M</a:t>
            </a:r>
            <a:r>
              <a:rPr lang="en-US" sz="1800" i="1" kern="100" dirty="0">
                <a:effectLst/>
                <a:latin typeface="Calibri" panose="020F0502020204030204" pitchFamily="34" charset="0"/>
                <a:ea typeface="Calibri" panose="020F0502020204030204" pitchFamily="34" charset="0"/>
                <a:cs typeface="Times New Roman" panose="02020603050405020304" pitchFamily="18" charset="0"/>
              </a:rPr>
              <a:t>athematical Society (DMV). </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This person also took care of reforming the organization of our professional association. </a:t>
            </a:r>
          </a:p>
          <a:p>
            <a:pPr>
              <a:buFont typeface="Calibri" panose="020F0502020204030204" pitchFamily="34" charset="0"/>
              <a:buChar char="•"/>
            </a:pPr>
            <a:r>
              <a:rPr lang="en-US" sz="1800" kern="100" dirty="0">
                <a:latin typeface="Calibri" panose="020F0502020204030204" pitchFamily="34" charset="0"/>
                <a:ea typeface="Calibri" panose="020F0502020204030204" pitchFamily="34" charset="0"/>
                <a:cs typeface="Times New Roman" panose="02020603050405020304" pitchFamily="18" charset="0"/>
              </a:rPr>
              <a:t>T</a:t>
            </a: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 DMV succeeded in bringing the ICM to Berlin in 1998. It was a tacit agreement that an exhibition on the persecution of Jewish mathematicians in German between 1933 and 1945 would be established.</a:t>
            </a:r>
          </a:p>
          <a:p>
            <a:pPr marL="342900" lvl="0" indent="-342900">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He stipulated that in future, one seat on the DMV board would be filled by a person representing the field of mathematics education. After the first year, I was entrusted with this task for 10 years.</a:t>
            </a:r>
          </a:p>
          <a:p>
            <a:pPr marL="342900" lvl="0" indent="-342900">
              <a:buFont typeface="Calibri" panose="020F0502020204030204" pitchFamily="34" charset="0"/>
              <a:buChar char="•"/>
            </a:pPr>
            <a:r>
              <a:rPr lang="en-US" sz="1800" kern="100" dirty="0">
                <a:latin typeface="Calibri" panose="020F0502020204030204" pitchFamily="34" charset="0"/>
                <a:ea typeface="Calibri" panose="020F0502020204030204" pitchFamily="34" charset="0"/>
                <a:cs typeface="Times New Roman" panose="02020603050405020304" pitchFamily="18" charset="0"/>
              </a:rPr>
              <a:t>The </a:t>
            </a:r>
            <a:r>
              <a:rPr lang="en-US" sz="1800" i="1" kern="100" dirty="0">
                <a:latin typeface="Calibri" panose="020F0502020204030204" pitchFamily="34" charset="0"/>
                <a:ea typeface="Calibri" panose="020F0502020204030204" pitchFamily="34" charset="0"/>
                <a:cs typeface="Times New Roman" panose="02020603050405020304" pitchFamily="18" charset="0"/>
              </a:rPr>
              <a:t>International Congress for Mathematics </a:t>
            </a:r>
            <a:r>
              <a:rPr lang="en-US" sz="1800" kern="100" dirty="0">
                <a:latin typeface="Calibri" panose="020F0502020204030204" pitchFamily="34" charset="0"/>
                <a:ea typeface="Calibri" panose="020F0502020204030204" pitchFamily="34" charset="0"/>
                <a:cs typeface="Times New Roman" panose="02020603050405020304" pitchFamily="18" charset="0"/>
              </a:rPr>
              <a:t>(ICM) was held at Berlin in 1998</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With the support of political friends, it was possible to bring the international office of the International Mathematical Union (IMU) to Berlin on a permanent basis. </a:t>
            </a:r>
          </a:p>
          <a:p>
            <a:pPr>
              <a:buFont typeface="Calibri" panose="020F0502020204030204" pitchFamily="34" charset="0"/>
              <a:buChar char="•"/>
            </a:pPr>
            <a:r>
              <a:rPr lang="en-US" sz="1800" kern="100" dirty="0">
                <a:latin typeface="Calibri" panose="020F0502020204030204" pitchFamily="34" charset="0"/>
                <a:ea typeface="Calibri" panose="020F0502020204030204" pitchFamily="34" charset="0"/>
                <a:cs typeface="Times New Roman" panose="02020603050405020304" pitchFamily="18" charset="0"/>
              </a:rPr>
              <a:t>What we have learnt: </a:t>
            </a:r>
            <a:r>
              <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Mathematicians should</a:t>
            </a:r>
            <a:r>
              <a:rPr lang="en-US" sz="2000"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 have visions, it </a:t>
            </a:r>
            <a:r>
              <a:rPr lang="en-US" sz="2000" b="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needs friends and supporters who believe in mathematicians and put their faith in them.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pPr>
            <a:endParaRPr lang="en-US" sz="1800" kern="100" dirty="0">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Datumsplatzhalter 3">
            <a:extLst>
              <a:ext uri="{FF2B5EF4-FFF2-40B4-BE49-F238E27FC236}">
                <a16:creationId xmlns:a16="http://schemas.microsoft.com/office/drawing/2014/main" id="{BB32E1F9-FD73-2A93-2D80-EE61D213405C}"/>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3FCB81D0-B6F4-0FF0-84CB-4BBC4A29D86C}"/>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3927674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674120-FF79-C83A-7A7D-CCD11B700E65}"/>
              </a:ext>
            </a:extLst>
          </p:cNvPr>
          <p:cNvSpPr>
            <a:spLocks noGrp="1"/>
          </p:cNvSpPr>
          <p:nvPr>
            <p:ph type="title"/>
          </p:nvPr>
        </p:nvSpPr>
        <p:spPr/>
        <p:txBody>
          <a:bodyPr/>
          <a:lstStyle/>
          <a:p>
            <a:r>
              <a:rPr lang="en-AU" dirty="0"/>
              <a:t>Establishing a mathematical research Fraunhofer institute partly financed by government money</a:t>
            </a:r>
          </a:p>
        </p:txBody>
      </p:sp>
      <p:sp>
        <p:nvSpPr>
          <p:cNvPr id="3" name="Inhaltsplatzhalter 2">
            <a:extLst>
              <a:ext uri="{FF2B5EF4-FFF2-40B4-BE49-F238E27FC236}">
                <a16:creationId xmlns:a16="http://schemas.microsoft.com/office/drawing/2014/main" id="{7A0EA6F7-8D04-FB65-F1C4-DF72B93CE9A9}"/>
              </a:ext>
            </a:extLst>
          </p:cNvPr>
          <p:cNvSpPr>
            <a:spLocks noGrp="1"/>
          </p:cNvSpPr>
          <p:nvPr>
            <p:ph idx="1"/>
          </p:nvPr>
        </p:nvSpPr>
        <p:spPr>
          <a:xfrm>
            <a:off x="180000" y="1224000"/>
            <a:ext cx="8784000" cy="5314913"/>
          </a:xfrm>
        </p:spPr>
        <p:txBody>
          <a:bodyPr/>
          <a:lstStyle/>
          <a:p>
            <a:pPr marL="0" indent="0">
              <a:buNone/>
              <a:defRPr/>
            </a:pPr>
            <a:r>
              <a:rPr lang="en-AU" sz="1600" b="0" dirty="0"/>
              <a:t>The successful battle against mathematics in the ivory tower -- against Drawbridge up</a:t>
            </a:r>
          </a:p>
        </p:txBody>
      </p:sp>
      <p:sp>
        <p:nvSpPr>
          <p:cNvPr id="5" name="Fußzeilenplatzhalter 4">
            <a:extLst>
              <a:ext uri="{FF2B5EF4-FFF2-40B4-BE49-F238E27FC236}">
                <a16:creationId xmlns:a16="http://schemas.microsoft.com/office/drawing/2014/main" id="{D2488C3E-4F27-EDA2-2789-2693E6069786}"/>
              </a:ext>
            </a:extLst>
          </p:cNvPr>
          <p:cNvSpPr>
            <a:spLocks noGrp="1"/>
          </p:cNvSpPr>
          <p:nvPr>
            <p:ph type="ftr" sz="quarter" idx="11"/>
          </p:nvPr>
        </p:nvSpPr>
        <p:spPr/>
        <p:txBody>
          <a:bodyPr/>
          <a:lstStyle/>
          <a:p>
            <a:pPr>
              <a:defRPr/>
            </a:pPr>
            <a:r>
              <a:rPr lang="de-DE"/>
              <a:t>www.uni-due.de</a:t>
            </a:r>
          </a:p>
        </p:txBody>
      </p:sp>
      <p:sp>
        <p:nvSpPr>
          <p:cNvPr id="6" name="Textfeld 5">
            <a:extLst>
              <a:ext uri="{FF2B5EF4-FFF2-40B4-BE49-F238E27FC236}">
                <a16:creationId xmlns:a16="http://schemas.microsoft.com/office/drawing/2014/main" id="{802A3DBF-5F8B-72CF-4989-C7E801FBCFD8}"/>
              </a:ext>
            </a:extLst>
          </p:cNvPr>
          <p:cNvSpPr txBox="1"/>
          <p:nvPr/>
        </p:nvSpPr>
        <p:spPr>
          <a:xfrm>
            <a:off x="4829209" y="1737599"/>
            <a:ext cx="4125449" cy="4801314"/>
          </a:xfrm>
          <a:prstGeom prst="rect">
            <a:avLst/>
          </a:prstGeom>
          <a:noFill/>
        </p:spPr>
        <p:txBody>
          <a:bodyPr wrap="square">
            <a:spAutoFit/>
          </a:bodyPr>
          <a:lstStyle/>
          <a:p>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Fraunhofer</a:t>
            </a: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is an important funding organization for industrial projects, partly subsidized by the state. Its focus is on engineering sciences. The m</a:t>
            </a:r>
            <a:r>
              <a:rPr lang="en-US" sz="18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athematician </a:t>
            </a:r>
            <a:r>
              <a:rPr lang="en-US"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Helmut </a:t>
            </a:r>
            <a:r>
              <a:rPr lang="en-US" sz="1800" b="1" dirty="0" err="1">
                <a:solidFill>
                  <a:srgbClr val="FF0000"/>
                </a:solidFill>
                <a:latin typeface="Calibri" panose="020F0502020204030204" pitchFamily="34" charset="0"/>
                <a:ea typeface="Calibri" panose="020F0502020204030204" pitchFamily="34" charset="0"/>
                <a:cs typeface="Times New Roman" panose="02020603050405020304" pitchFamily="18" charset="0"/>
              </a:rPr>
              <a:t>Neunzert</a:t>
            </a:r>
            <a:r>
              <a:rPr lang="en-US" sz="1800" b="1" dirty="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18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(born 1936) </a:t>
            </a: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made it his life's goal to establish a </a:t>
            </a:r>
            <a:r>
              <a:rPr lang="en-US" sz="1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Fraunhofer Institute </a:t>
            </a:r>
            <a:r>
              <a:rPr lang="en-US" sz="1800" b="1"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(1985)</a:t>
            </a:r>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p>
          <a:p>
            <a:r>
              <a:rPr lang="en-US" sz="18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Initially, there was considerable resistance, but politicians supported his visionary. There were blockades:</a:t>
            </a:r>
            <a:r>
              <a:rPr lang="en-US" sz="1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 </a:t>
            </a:r>
            <a:r>
              <a:rPr lang="en-US" sz="1800" i="1" kern="100"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M</a:t>
            </a:r>
            <a:r>
              <a:rPr lang="en-US" sz="1800" i="1"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athematics was too abstract and did not fit in with Fraunhofer. </a:t>
            </a:r>
            <a:r>
              <a:rPr lang="en-US" sz="1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Ten years later, with political support, he achieved his goal. The </a:t>
            </a:r>
            <a:r>
              <a:rPr lang="en-US" sz="18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ITWM Institute </a:t>
            </a:r>
            <a:r>
              <a:rPr lang="en-US" sz="1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rPr>
              <a:t>for Industrial Mathematics (ITWM) was founded in 1995. Today, this institute employs more than 500 scientists.</a:t>
            </a:r>
            <a:endParaRPr lang="de-DE" sz="1800" kern="100" dirty="0">
              <a:solidFill>
                <a:schemeClr val="accent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Grafik 7">
            <a:extLst>
              <a:ext uri="{FF2B5EF4-FFF2-40B4-BE49-F238E27FC236}">
                <a16:creationId xmlns:a16="http://schemas.microsoft.com/office/drawing/2014/main" id="{8BABCB39-3DD4-2344-0ACE-DFD287527284}"/>
              </a:ext>
            </a:extLst>
          </p:cNvPr>
          <p:cNvPicPr>
            <a:picLocks noChangeAspect="1"/>
          </p:cNvPicPr>
          <p:nvPr/>
        </p:nvPicPr>
        <p:blipFill>
          <a:blip r:embed="rId2"/>
          <a:stretch>
            <a:fillRect/>
          </a:stretch>
        </p:blipFill>
        <p:spPr>
          <a:xfrm>
            <a:off x="323465" y="1916832"/>
            <a:ext cx="2705923" cy="4390742"/>
          </a:xfrm>
          <a:prstGeom prst="rect">
            <a:avLst/>
          </a:prstGeom>
        </p:spPr>
      </p:pic>
      <p:pic>
        <p:nvPicPr>
          <p:cNvPr id="7" name="Grafik 6">
            <a:extLst>
              <a:ext uri="{FF2B5EF4-FFF2-40B4-BE49-F238E27FC236}">
                <a16:creationId xmlns:a16="http://schemas.microsoft.com/office/drawing/2014/main" id="{CEF9AA8D-A31C-B602-FFC3-2C00B078DF7E}"/>
              </a:ext>
            </a:extLst>
          </p:cNvPr>
          <p:cNvPicPr>
            <a:picLocks noChangeAspect="1"/>
          </p:cNvPicPr>
          <p:nvPr/>
        </p:nvPicPr>
        <p:blipFill>
          <a:blip r:embed="rId3"/>
          <a:stretch>
            <a:fillRect/>
          </a:stretch>
        </p:blipFill>
        <p:spPr>
          <a:xfrm>
            <a:off x="3491880" y="2780928"/>
            <a:ext cx="1219200" cy="1828800"/>
          </a:xfrm>
          <a:prstGeom prst="rect">
            <a:avLst/>
          </a:prstGeom>
        </p:spPr>
      </p:pic>
    </p:spTree>
    <p:extLst>
      <p:ext uri="{BB962C8B-B14F-4D97-AF65-F5344CB8AC3E}">
        <p14:creationId xmlns:p14="http://schemas.microsoft.com/office/powerpoint/2010/main" val="32340084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4DF34B-7611-D728-88CA-FE10BD5B82F2}"/>
              </a:ext>
            </a:extLst>
          </p:cNvPr>
          <p:cNvSpPr>
            <a:spLocks noGrp="1"/>
          </p:cNvSpPr>
          <p:nvPr>
            <p:ph type="title"/>
          </p:nvPr>
        </p:nvSpPr>
        <p:spPr/>
        <p:txBody>
          <a:bodyPr/>
          <a:lstStyle/>
          <a:p>
            <a:r>
              <a:rPr lang="en-AU" dirty="0"/>
              <a:t>Magnus-</a:t>
            </a:r>
            <a:r>
              <a:rPr lang="en-AU" dirty="0" err="1"/>
              <a:t>Enzensberger</a:t>
            </a:r>
            <a:r>
              <a:rPr lang="en-AU" dirty="0"/>
              <a:t>: The Number Devil</a:t>
            </a:r>
          </a:p>
        </p:txBody>
      </p:sp>
      <p:pic>
        <p:nvPicPr>
          <p:cNvPr id="8" name="Inhaltsplatzhalter 7">
            <a:extLst>
              <a:ext uri="{FF2B5EF4-FFF2-40B4-BE49-F238E27FC236}">
                <a16:creationId xmlns:a16="http://schemas.microsoft.com/office/drawing/2014/main" id="{86132E0D-84F5-2196-AEED-28D87D101455}"/>
              </a:ext>
            </a:extLst>
          </p:cNvPr>
          <p:cNvPicPr>
            <a:picLocks noGrp="1" noChangeAspect="1"/>
          </p:cNvPicPr>
          <p:nvPr>
            <p:ph idx="1"/>
          </p:nvPr>
        </p:nvPicPr>
        <p:blipFill>
          <a:blip r:embed="rId2"/>
          <a:stretch>
            <a:fillRect/>
          </a:stretch>
        </p:blipFill>
        <p:spPr>
          <a:xfrm>
            <a:off x="5220071" y="1271299"/>
            <a:ext cx="3398083" cy="5252347"/>
          </a:xfrm>
        </p:spPr>
      </p:pic>
      <p:sp>
        <p:nvSpPr>
          <p:cNvPr id="4" name="Datumsplatzhalter 3">
            <a:extLst>
              <a:ext uri="{FF2B5EF4-FFF2-40B4-BE49-F238E27FC236}">
                <a16:creationId xmlns:a16="http://schemas.microsoft.com/office/drawing/2014/main" id="{CAB02248-2934-B618-3AAB-F26D574ACDDA}"/>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2805F06F-598F-F3EE-22BF-A8779C2D6A1C}"/>
              </a:ext>
            </a:extLst>
          </p:cNvPr>
          <p:cNvSpPr>
            <a:spLocks noGrp="1"/>
          </p:cNvSpPr>
          <p:nvPr>
            <p:ph type="ftr" sz="quarter" idx="11"/>
          </p:nvPr>
        </p:nvSpPr>
        <p:spPr/>
        <p:txBody>
          <a:bodyPr/>
          <a:lstStyle/>
          <a:p>
            <a:pPr>
              <a:defRPr/>
            </a:pPr>
            <a:r>
              <a:rPr lang="de-DE"/>
              <a:t>www.uni-due.de</a:t>
            </a:r>
          </a:p>
        </p:txBody>
      </p:sp>
      <p:sp>
        <p:nvSpPr>
          <p:cNvPr id="6" name="Textfeld 5">
            <a:extLst>
              <a:ext uri="{FF2B5EF4-FFF2-40B4-BE49-F238E27FC236}">
                <a16:creationId xmlns:a16="http://schemas.microsoft.com/office/drawing/2014/main" id="{86EEE365-D56E-A75F-5AF4-68E3F0A77131}"/>
              </a:ext>
            </a:extLst>
          </p:cNvPr>
          <p:cNvSpPr txBox="1"/>
          <p:nvPr/>
        </p:nvSpPr>
        <p:spPr>
          <a:xfrm>
            <a:off x="323528" y="1224000"/>
            <a:ext cx="4464496" cy="3139321"/>
          </a:xfrm>
          <a:prstGeom prst="rect">
            <a:avLst/>
          </a:prstGeom>
          <a:noFill/>
        </p:spPr>
        <p:txBody>
          <a:bodyPr wrap="square">
            <a:spAutoFit/>
          </a:bodyPr>
          <a:lstStyle/>
          <a:p>
            <a:r>
              <a:rPr lang="en-AU" sz="1800" dirty="0">
                <a:solidFill>
                  <a:schemeClr val="accent1">
                    <a:lumMod val="50000"/>
                  </a:schemeClr>
                </a:solidFill>
                <a:effectLst/>
                <a:latin typeface="+mn-lt"/>
                <a:ea typeface="Calibri" panose="020F0502020204030204" pitchFamily="34" charset="0"/>
                <a:cs typeface="Times New Roman" panose="02020603050405020304" pitchFamily="18" charset="0"/>
              </a:rPr>
              <a:t>At the end of the 1990s, one of Germany's most important contemporary writers, </a:t>
            </a:r>
            <a:r>
              <a:rPr lang="en-AU" sz="1800" i="1" dirty="0">
                <a:solidFill>
                  <a:srgbClr val="FF0000"/>
                </a:solidFill>
                <a:effectLst/>
                <a:latin typeface="+mn-lt"/>
                <a:ea typeface="Calibri" panose="020F0502020204030204" pitchFamily="34" charset="0"/>
                <a:cs typeface="Times New Roman" panose="02020603050405020304" pitchFamily="18" charset="0"/>
              </a:rPr>
              <a:t>Hans Magnus </a:t>
            </a:r>
            <a:r>
              <a:rPr lang="en-AU" sz="1800" i="1" dirty="0" err="1">
                <a:solidFill>
                  <a:srgbClr val="FF0000"/>
                </a:solidFill>
                <a:effectLst/>
                <a:latin typeface="+mn-lt"/>
                <a:ea typeface="Calibri" panose="020F0502020204030204" pitchFamily="34" charset="0"/>
                <a:cs typeface="Times New Roman" panose="02020603050405020304" pitchFamily="18" charset="0"/>
              </a:rPr>
              <a:t>Enzensberger</a:t>
            </a:r>
            <a:r>
              <a:rPr lang="en-AU" sz="1800" dirty="0">
                <a:solidFill>
                  <a:schemeClr val="accent1">
                    <a:lumMod val="50000"/>
                  </a:schemeClr>
                </a:solidFill>
                <a:effectLst/>
                <a:latin typeface="+mn-lt"/>
                <a:ea typeface="Calibri" panose="020F0502020204030204" pitchFamily="34" charset="0"/>
                <a:cs typeface="Times New Roman" panose="02020603050405020304" pitchFamily="18" charset="0"/>
              </a:rPr>
              <a:t>, was persuaded to write an illustrated book entitled </a:t>
            </a:r>
          </a:p>
          <a:p>
            <a:pPr algn="ctr"/>
            <a:r>
              <a:rPr lang="en-AU" sz="1800" i="1" dirty="0">
                <a:solidFill>
                  <a:srgbClr val="FF0000"/>
                </a:solidFill>
                <a:effectLst/>
                <a:latin typeface="+mn-lt"/>
                <a:ea typeface="Calibri" panose="020F0502020204030204" pitchFamily="34" charset="0"/>
                <a:cs typeface="Times New Roman" panose="02020603050405020304" pitchFamily="18" charset="0"/>
              </a:rPr>
              <a:t>The Number Devil – A mathematical adventure a bedside book for anyone who is afraid of mathematics.</a:t>
            </a:r>
          </a:p>
          <a:p>
            <a:r>
              <a:rPr lang="en-AU" sz="1800" kern="100" dirty="0">
                <a:solidFill>
                  <a:schemeClr val="accent1">
                    <a:lumMod val="50000"/>
                  </a:schemeClr>
                </a:solidFill>
                <a:effectLst/>
                <a:latin typeface="+mn-lt"/>
                <a:ea typeface="Calibri" panose="020F0502020204030204" pitchFamily="34" charset="0"/>
                <a:cs typeface="Times New Roman" panose="02020603050405020304" pitchFamily="18" charset="0"/>
              </a:rPr>
              <a:t>Finally, our community also succeeded in establishing the </a:t>
            </a:r>
            <a:r>
              <a:rPr lang="en-AU" sz="1800" kern="100" dirty="0">
                <a:solidFill>
                  <a:srgbClr val="FF0000"/>
                </a:solidFill>
                <a:latin typeface="+mn-lt"/>
                <a:ea typeface="Calibri" panose="020F0502020204030204" pitchFamily="34" charset="0"/>
                <a:cs typeface="Times New Roman" panose="02020603050405020304" pitchFamily="18" charset="0"/>
              </a:rPr>
              <a:t>Year of Mathematics</a:t>
            </a:r>
            <a:r>
              <a:rPr lang="en-AU" sz="1800" kern="100" dirty="0">
                <a:solidFill>
                  <a:srgbClr val="FF0000"/>
                </a:solidFill>
                <a:effectLst/>
                <a:latin typeface="+mn-lt"/>
                <a:ea typeface="Calibri" panose="020F0502020204030204" pitchFamily="34" charset="0"/>
                <a:cs typeface="Times New Roman" panose="02020603050405020304" pitchFamily="18" charset="0"/>
              </a:rPr>
              <a:t> 2008</a:t>
            </a:r>
            <a:r>
              <a:rPr lang="en-AU" sz="1800" kern="100" dirty="0">
                <a:solidFill>
                  <a:schemeClr val="accent1">
                    <a:lumMod val="50000"/>
                  </a:schemeClr>
                </a:solidFill>
                <a:effectLst/>
                <a:latin typeface="+mn-lt"/>
                <a:ea typeface="Calibri" panose="020F0502020204030204" pitchFamily="34" charset="0"/>
                <a:cs typeface="Times New Roman" panose="02020603050405020304" pitchFamily="18" charset="0"/>
              </a:rPr>
              <a:t>, a very successful year that brought friends to mathematics and new students.</a:t>
            </a:r>
          </a:p>
        </p:txBody>
      </p:sp>
      <p:pic>
        <p:nvPicPr>
          <p:cNvPr id="10" name="Grafik 9">
            <a:extLst>
              <a:ext uri="{FF2B5EF4-FFF2-40B4-BE49-F238E27FC236}">
                <a16:creationId xmlns:a16="http://schemas.microsoft.com/office/drawing/2014/main" id="{16160465-66CC-754E-146E-965A8056A13B}"/>
              </a:ext>
            </a:extLst>
          </p:cNvPr>
          <p:cNvPicPr>
            <a:picLocks noChangeAspect="1"/>
          </p:cNvPicPr>
          <p:nvPr/>
        </p:nvPicPr>
        <p:blipFill>
          <a:blip r:embed="rId3"/>
          <a:stretch>
            <a:fillRect/>
          </a:stretch>
        </p:blipFill>
        <p:spPr>
          <a:xfrm>
            <a:off x="491384" y="4426055"/>
            <a:ext cx="2848959" cy="1838937"/>
          </a:xfrm>
          <a:prstGeom prst="rect">
            <a:avLst/>
          </a:prstGeom>
        </p:spPr>
      </p:pic>
    </p:spTree>
    <p:extLst>
      <p:ext uri="{BB962C8B-B14F-4D97-AF65-F5344CB8AC3E}">
        <p14:creationId xmlns:p14="http://schemas.microsoft.com/office/powerpoint/2010/main" val="12795827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1A4A3F-269F-6099-147F-AA8597A9421B}"/>
              </a:ext>
            </a:extLst>
          </p:cNvPr>
          <p:cNvSpPr>
            <a:spLocks noGrp="1"/>
          </p:cNvSpPr>
          <p:nvPr>
            <p:ph type="title"/>
          </p:nvPr>
        </p:nvSpPr>
        <p:spPr/>
        <p:txBody>
          <a:bodyPr/>
          <a:lstStyle/>
          <a:p>
            <a:r>
              <a:rPr lang="en-AU" dirty="0"/>
              <a:t>Projects run by Martin </a:t>
            </a:r>
            <a:r>
              <a:rPr lang="en-AU" dirty="0" err="1"/>
              <a:t>Groetschel</a:t>
            </a:r>
            <a:endParaRPr lang="en-AU" dirty="0"/>
          </a:p>
        </p:txBody>
      </p:sp>
      <p:sp>
        <p:nvSpPr>
          <p:cNvPr id="3" name="Inhaltsplatzhalter 2">
            <a:extLst>
              <a:ext uri="{FF2B5EF4-FFF2-40B4-BE49-F238E27FC236}">
                <a16:creationId xmlns:a16="http://schemas.microsoft.com/office/drawing/2014/main" id="{25EDE533-71D5-4955-04CD-E5E44119AB5F}"/>
              </a:ext>
            </a:extLst>
          </p:cNvPr>
          <p:cNvSpPr>
            <a:spLocks noGrp="1"/>
          </p:cNvSpPr>
          <p:nvPr>
            <p:ph idx="1"/>
          </p:nvPr>
        </p:nvSpPr>
        <p:spPr/>
        <p:txBody>
          <a:bodyPr/>
          <a:lstStyle/>
          <a:p>
            <a:pPr marL="0" indent="0">
              <a:buNone/>
            </a:pPr>
            <a:r>
              <a:rPr lang="en-AU" sz="1800" b="0" dirty="0">
                <a:latin typeface="+mn-lt"/>
              </a:rPr>
              <a:t>But research topics of interest to the general public were not neglected either. Here are some of the topics that Martin </a:t>
            </a:r>
            <a:r>
              <a:rPr lang="en-AU" sz="1800" b="0" dirty="0" err="1">
                <a:latin typeface="+mn-lt"/>
              </a:rPr>
              <a:t>Grötschel</a:t>
            </a:r>
            <a:r>
              <a:rPr lang="en-AU" sz="1800" b="0" dirty="0">
                <a:latin typeface="+mn-lt"/>
              </a:rPr>
              <a:t> and his team worked on in the 1990s.</a:t>
            </a:r>
            <a:endParaRPr lang="en-AU" sz="2000" b="0" kern="100" dirty="0">
              <a:effectLst/>
              <a:latin typeface="+mn-lt"/>
              <a:ea typeface="Calibri" panose="020F0502020204030204" pitchFamily="34" charset="0"/>
              <a:cs typeface="Times New Roman" panose="02020603050405020304" pitchFamily="18" charset="0"/>
            </a:endParaRPr>
          </a:p>
          <a:p>
            <a:pPr marL="342900" lvl="0" indent="-342900">
              <a:buFont typeface="Calibri" panose="020F0502020204030204" pitchFamily="34" charset="0"/>
              <a:buChar char="•"/>
              <a:tabLst>
                <a:tab pos="457200" algn="l"/>
              </a:tabLst>
            </a:pPr>
            <a:r>
              <a:rPr lang="en-AU" sz="2000" b="0" i="1" kern="100" dirty="0">
                <a:solidFill>
                  <a:srgbClr val="FF0000"/>
                </a:solidFill>
                <a:effectLst/>
                <a:latin typeface="+mn-lt"/>
                <a:ea typeface="Calibri" panose="020F0502020204030204" pitchFamily="34" charset="0"/>
                <a:cs typeface="Times New Roman" panose="02020603050405020304" pitchFamily="18" charset="0"/>
              </a:rPr>
              <a:t>How many buses does Berlin's local transport system need? </a:t>
            </a:r>
            <a:r>
              <a:rPr lang="en-AU" sz="2000" b="0" kern="100" dirty="0">
                <a:effectLst/>
                <a:latin typeface="+mn-lt"/>
                <a:ea typeface="Calibri" panose="020F0502020204030204" pitchFamily="34" charset="0"/>
                <a:cs typeface="Times New Roman" panose="02020603050405020304" pitchFamily="18" charset="0"/>
              </a:rPr>
              <a:t>What is the minimum number? How can the permissible working hours be incorporated in such a way that the trade unions accept the solutions?</a:t>
            </a:r>
          </a:p>
          <a:p>
            <a:pPr marL="342900" lvl="0" indent="-342900">
              <a:buFont typeface="Calibri" panose="020F0502020204030204" pitchFamily="34" charset="0"/>
              <a:buChar char="•"/>
              <a:tabLst>
                <a:tab pos="457200" algn="l"/>
              </a:tabLst>
            </a:pPr>
            <a:r>
              <a:rPr lang="en-AU" sz="1600" b="0" kern="100" dirty="0">
                <a:effectLst/>
                <a:latin typeface="+mn-lt"/>
                <a:ea typeface="Calibri" panose="020F0502020204030204" pitchFamily="34" charset="0"/>
                <a:cs typeface="Times New Roman" panose="02020603050405020304" pitchFamily="18" charset="0"/>
              </a:rPr>
              <a:t>There are a total of around</a:t>
            </a:r>
            <a:r>
              <a:rPr lang="en-AU" sz="1600" b="0" kern="100" dirty="0">
                <a:latin typeface="+mn-lt"/>
                <a:ea typeface="Calibri" panose="020F0502020204030204" pitchFamily="34" charset="0"/>
                <a:cs typeface="Times New Roman" panose="02020603050405020304" pitchFamily="18" charset="0"/>
              </a:rPr>
              <a:t> </a:t>
            </a:r>
            <a:r>
              <a:rPr lang="en-AU" sz="1600" b="0" kern="100" dirty="0">
                <a:effectLst/>
                <a:latin typeface="+mn-lt"/>
                <a:ea typeface="Calibri" panose="020F0502020204030204" pitchFamily="34" charset="0"/>
                <a:cs typeface="Times New Roman" panose="02020603050405020304" pitchFamily="18" charset="0"/>
              </a:rPr>
              <a:t>201 bus routes in Berlin. These include 163 routes that operate during the day, as well as various express bus (X) and </a:t>
            </a:r>
            <a:r>
              <a:rPr lang="en-AU" sz="1600" b="0" kern="100" dirty="0" err="1">
                <a:effectLst/>
                <a:latin typeface="+mn-lt"/>
                <a:ea typeface="Calibri" panose="020F0502020204030204" pitchFamily="34" charset="0"/>
                <a:cs typeface="Times New Roman" panose="02020603050405020304" pitchFamily="18" charset="0"/>
              </a:rPr>
              <a:t>MetroBus</a:t>
            </a:r>
            <a:r>
              <a:rPr lang="en-AU" sz="1600" b="0" kern="100" dirty="0">
                <a:effectLst/>
                <a:latin typeface="+mn-lt"/>
                <a:ea typeface="Calibri" panose="020F0502020204030204" pitchFamily="34" charset="0"/>
                <a:cs typeface="Times New Roman" panose="02020603050405020304" pitchFamily="18" charset="0"/>
              </a:rPr>
              <a:t> routes that operate around the clock. The network covers over 1,800 kilometres and serves 6,770 stops, operated by BVG.</a:t>
            </a:r>
          </a:p>
          <a:p>
            <a:pPr marL="342900" lvl="0" indent="-342900">
              <a:buFont typeface="Calibri" panose="020F0502020204030204" pitchFamily="34" charset="0"/>
              <a:buChar char="•"/>
              <a:tabLst>
                <a:tab pos="457200" algn="l"/>
              </a:tabLst>
            </a:pPr>
            <a:r>
              <a:rPr lang="en-AU" sz="2000" b="0" kern="100" dirty="0">
                <a:effectLst/>
                <a:latin typeface="+mn-lt"/>
                <a:ea typeface="Calibri" panose="020F0502020204030204" pitchFamily="34" charset="0"/>
                <a:cs typeface="Times New Roman" panose="02020603050405020304" pitchFamily="18" charset="0"/>
              </a:rPr>
              <a:t>In West Berlin, there was a taxi service for disabled people that had to be controlled. Suddenly, the Wall came down and West Berlin became Greater Berlin. </a:t>
            </a:r>
            <a:r>
              <a:rPr lang="en-AU" sz="2000" b="0" kern="100" dirty="0">
                <a:solidFill>
                  <a:srgbClr val="FF0000"/>
                </a:solidFill>
                <a:effectLst/>
                <a:latin typeface="+mn-lt"/>
                <a:ea typeface="Calibri" panose="020F0502020204030204" pitchFamily="34" charset="0"/>
                <a:cs typeface="Times New Roman" panose="02020603050405020304" pitchFamily="18" charset="0"/>
              </a:rPr>
              <a:t>How do we now have to organize the regulations so that both halves of the city are optimally served?</a:t>
            </a:r>
          </a:p>
          <a:p>
            <a:pPr marL="0" indent="0">
              <a:buNone/>
            </a:pPr>
            <a:endParaRPr lang="en-AU" sz="2400" b="0" dirty="0"/>
          </a:p>
        </p:txBody>
      </p:sp>
      <p:sp>
        <p:nvSpPr>
          <p:cNvPr id="4" name="Datumsplatzhalter 3">
            <a:extLst>
              <a:ext uri="{FF2B5EF4-FFF2-40B4-BE49-F238E27FC236}">
                <a16:creationId xmlns:a16="http://schemas.microsoft.com/office/drawing/2014/main" id="{38ECF8EA-7638-B6E2-385E-7CB9B60CFE0D}"/>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DCCFE8B8-1B6C-3A76-AEDE-A4C18DCEDCC9}"/>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173853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51EAEC-0B30-8B66-EF5D-E913E449FBCD}"/>
              </a:ext>
            </a:extLst>
          </p:cNvPr>
          <p:cNvSpPr>
            <a:spLocks noGrp="1"/>
          </p:cNvSpPr>
          <p:nvPr>
            <p:ph type="title"/>
          </p:nvPr>
        </p:nvSpPr>
        <p:spPr>
          <a:xfrm>
            <a:off x="196934" y="180000"/>
            <a:ext cx="7111370" cy="864000"/>
          </a:xfrm>
        </p:spPr>
        <p:txBody>
          <a:bodyPr/>
          <a:lstStyle/>
          <a:p>
            <a:pPr>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en-AU" sz="2200" b="1" kern="0" dirty="0">
                <a:effectLst/>
                <a:latin typeface="Calibri" panose="020F0502020204030204" pitchFamily="34" charset="0"/>
                <a:ea typeface="Times New Roman" panose="02020603050405020304" pitchFamily="18" charset="0"/>
                <a:cs typeface="Calibri" panose="020F0502020204030204" pitchFamily="34" charset="0"/>
              </a:rPr>
              <a:t>5. What consequences do these global developments have for the job market for mathematicians in Germany?</a:t>
            </a:r>
            <a:endParaRPr lang="en-AU" sz="22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Inhaltsplatzhalter 2">
            <a:extLst>
              <a:ext uri="{FF2B5EF4-FFF2-40B4-BE49-F238E27FC236}">
                <a16:creationId xmlns:a16="http://schemas.microsoft.com/office/drawing/2014/main" id="{56000022-689C-4334-6A99-40613AC33817}"/>
              </a:ext>
            </a:extLst>
          </p:cNvPr>
          <p:cNvSpPr>
            <a:spLocks noGrp="1"/>
          </p:cNvSpPr>
          <p:nvPr>
            <p:ph idx="1"/>
          </p:nvPr>
        </p:nvSpPr>
        <p:spPr/>
        <p:txBody>
          <a:bodyPr/>
          <a:lstStyle/>
          <a:p>
            <a:pPr marL="342900" lvl="0" indent="-342900">
              <a:buFont typeface="+mj-lt"/>
              <a:buAutoNum type="alphaLcPeriod"/>
              <a:tabLst>
                <a:tab pos="6398260" algn="l"/>
                <a:tab pos="6979920" algn="l"/>
                <a:tab pos="7561580" algn="l"/>
                <a:tab pos="8143240" algn="l"/>
                <a:tab pos="8724900" algn="l"/>
                <a:tab pos="9306560" algn="l"/>
              </a:tabLst>
            </a:pP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First of all</a:t>
            </a:r>
            <a:r>
              <a:rPr lang="en-AU" sz="1800" b="0"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I don't know whether these developments also apply to the job market in New Zealand,</a:t>
            </a: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 so just listen to what I have to say.</a:t>
            </a:r>
            <a:endParaRPr lang="en-AU"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LcPeriod"/>
              <a:tabLst>
                <a:tab pos="6398260" algn="l"/>
                <a:tab pos="6979920" algn="l"/>
                <a:tab pos="7561580" algn="l"/>
                <a:tab pos="8143240" algn="l"/>
                <a:tab pos="8724900" algn="l"/>
                <a:tab pos="9306560" algn="l"/>
              </a:tabLst>
            </a:pP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During my studies at university 60 years ago, I was </a:t>
            </a:r>
            <a:r>
              <a:rPr lang="en-AU" sz="2000" b="0"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never</a:t>
            </a: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 taught about the job market. People (including myself) believed that mathematicians in particular would find employment in insurance or banking; if necessary, they could probably find a job in a school. I actually embarked on my studies blindly.</a:t>
            </a:r>
            <a:endParaRPr lang="en-AU"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LcPeriod"/>
              <a:tabLst>
                <a:tab pos="6398260" algn="l"/>
                <a:tab pos="6979920" algn="l"/>
                <a:tab pos="7561580" algn="l"/>
                <a:tab pos="8143240" algn="l"/>
                <a:tab pos="8724900" algn="l"/>
                <a:tab pos="9306560" algn="l"/>
              </a:tabLst>
            </a:pPr>
            <a:r>
              <a:rPr lang="en-AU" sz="1800" b="0"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It was also assumed that the professor who supervised a successful dissertation would always have good contacts in business and industry, would call a friend there and recommend his new graduate for a job. </a:t>
            </a: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This industry figure would invite the job seeker for an interview and there would be a good chance of getting the job.</a:t>
            </a:r>
            <a:endParaRPr lang="en-AU"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lphaLcPeriod"/>
              <a:tabLst>
                <a:tab pos="6398260" algn="l"/>
                <a:tab pos="6979920" algn="l"/>
                <a:tab pos="7561580" algn="l"/>
                <a:tab pos="8143240" algn="l"/>
                <a:tab pos="8724900" algn="l"/>
                <a:tab pos="9306560" algn="l"/>
              </a:tabLst>
            </a:pP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Even if this was the case – which I doubt – </a:t>
            </a:r>
            <a:r>
              <a:rPr lang="en-AU" sz="1800" b="0" i="1"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such an approach is no longer possible today.</a:t>
            </a:r>
            <a:r>
              <a:rPr lang="en-AU" sz="1800" b="0" kern="0" dirty="0">
                <a:effectLst/>
                <a:latin typeface="Calibri" panose="020F0502020204030204" pitchFamily="34" charset="0"/>
                <a:ea typeface="Times New Roman" panose="02020603050405020304" pitchFamily="18" charset="0"/>
                <a:cs typeface="Calibri" panose="020F0502020204030204" pitchFamily="34" charset="0"/>
              </a:rPr>
              <a:t> When companies need mathematicians, the positions are advertised; small committees are formed and it is the psychologists – not the mathematicians – who decide whether the potential candidate could be imagined as a future employee in the company, whether he or she would fit into the company.</a:t>
            </a:r>
            <a:endParaRPr lang="en-AU" sz="18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umsplatzhalter 3">
            <a:extLst>
              <a:ext uri="{FF2B5EF4-FFF2-40B4-BE49-F238E27FC236}">
                <a16:creationId xmlns:a16="http://schemas.microsoft.com/office/drawing/2014/main" id="{860F2449-6412-DC7B-32BB-5CAE07E66082}"/>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C72F813B-DD17-B0C1-DE14-D397AF1C3EC3}"/>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23029266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B26FBB-228B-118E-C2D5-D06D8483B7C3}"/>
              </a:ext>
            </a:extLst>
          </p:cNvPr>
          <p:cNvSpPr>
            <a:spLocks noGrp="1"/>
          </p:cNvSpPr>
          <p:nvPr>
            <p:ph type="title"/>
          </p:nvPr>
        </p:nvSpPr>
        <p:spPr/>
        <p:txBody>
          <a:bodyPr/>
          <a:lstStyle/>
          <a:p>
            <a:r>
              <a:rPr lang="en-AU" sz="2400" dirty="0">
                <a:latin typeface="+mn-lt"/>
              </a:rPr>
              <a:t>Publications about the job market</a:t>
            </a:r>
          </a:p>
        </p:txBody>
      </p:sp>
      <p:sp>
        <p:nvSpPr>
          <p:cNvPr id="3" name="Inhaltsplatzhalter 2">
            <a:extLst>
              <a:ext uri="{FF2B5EF4-FFF2-40B4-BE49-F238E27FC236}">
                <a16:creationId xmlns:a16="http://schemas.microsoft.com/office/drawing/2014/main" id="{9F947DD8-8A7F-D0ED-DF05-B9CC5E3DFDE6}"/>
              </a:ext>
            </a:extLst>
          </p:cNvPr>
          <p:cNvSpPr>
            <a:spLocks noGrp="1"/>
          </p:cNvSpPr>
          <p:nvPr>
            <p:ph idx="1"/>
          </p:nvPr>
        </p:nvSpPr>
        <p:spPr/>
        <p:txBody>
          <a:bodyPr/>
          <a:lstStyle/>
          <a:p>
            <a:pPr marL="0" indent="0">
              <a:buNone/>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Over the past twenty years, I have written </a:t>
            </a:r>
            <a:r>
              <a:rPr lang="en-US" sz="24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four papers </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on the job market.</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Information about the job market for mathematicians: Lots of light, but also some shadows.  </a:t>
            </a:r>
            <a:r>
              <a:rPr lang="en-US" sz="2000" b="0" i="1" kern="100" dirty="0">
                <a:latin typeface="Calibri" panose="020F0502020204030204" pitchFamily="34" charset="0"/>
                <a:ea typeface="Calibri" panose="020F0502020204030204" pitchFamily="34" charset="0"/>
                <a:cs typeface="Times New Roman" panose="02020603050405020304" pitchFamily="18" charset="0"/>
              </a:rPr>
              <a:t>Notices of </a:t>
            </a:r>
            <a:r>
              <a:rPr lang="en-US" sz="2000" b="0" i="1" kern="100" dirty="0">
                <a:effectLst/>
                <a:latin typeface="Calibri" panose="020F0502020204030204" pitchFamily="34" charset="0"/>
                <a:ea typeface="Calibri" panose="020F0502020204030204" pitchFamily="34" charset="0"/>
                <a:cs typeface="Times New Roman" panose="02020603050405020304" pitchFamily="18" charset="0"/>
              </a:rPr>
              <a:t>DMV </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31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2023</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2, 84–93.</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Job market for mathematicians.  </a:t>
            </a:r>
            <a:r>
              <a:rPr lang="en-US" sz="2000" b="0" i="1" kern="100" dirty="0">
                <a:latin typeface="Calibri" panose="020F0502020204030204" pitchFamily="34" charset="0"/>
                <a:ea typeface="Calibri" panose="020F0502020204030204" pitchFamily="34" charset="0"/>
                <a:cs typeface="Times New Roman" panose="02020603050405020304" pitchFamily="18" charset="0"/>
              </a:rPr>
              <a:t>Notices of </a:t>
            </a:r>
            <a:r>
              <a:rPr lang="en-US" sz="2000" b="0" i="1" kern="100" dirty="0">
                <a:effectLst/>
                <a:latin typeface="Calibri" panose="020F0502020204030204" pitchFamily="34" charset="0"/>
                <a:ea typeface="Calibri" panose="020F0502020204030204" pitchFamily="34" charset="0"/>
                <a:cs typeface="Times New Roman" panose="02020603050405020304" pitchFamily="18" charset="0"/>
              </a:rPr>
              <a:t>DMV </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27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2019</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2, 26–31</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The job market for mathematicians -- Part 1: </a:t>
            </a:r>
            <a:r>
              <a:rPr lang="en-US" sz="2000" b="0" i="1" kern="100" dirty="0">
                <a:latin typeface="Calibri" panose="020F0502020204030204" pitchFamily="34" charset="0"/>
                <a:ea typeface="Calibri" panose="020F0502020204030204" pitchFamily="34" charset="0"/>
                <a:cs typeface="Times New Roman" panose="02020603050405020304" pitchFamily="18" charset="0"/>
              </a:rPr>
              <a:t>Notices </a:t>
            </a:r>
            <a:r>
              <a:rPr lang="en-US" sz="2000" b="0" i="1" kern="100" dirty="0">
                <a:effectLst/>
                <a:latin typeface="Calibri" panose="020F0502020204030204" pitchFamily="34" charset="0"/>
                <a:ea typeface="Calibri" panose="020F0502020204030204" pitchFamily="34" charset="0"/>
                <a:cs typeface="Times New Roman" panose="02020603050405020304" pitchFamily="18" charset="0"/>
              </a:rPr>
              <a:t>DMV</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22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2014</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154--157. </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Figures relating to mathematics studies -- Part 6: The job market for mathematicians. </a:t>
            </a:r>
            <a:r>
              <a:rPr lang="en-US" sz="2000" b="0" i="1" kern="100" dirty="0">
                <a:latin typeface="Calibri" panose="020F0502020204030204" pitchFamily="34" charset="0"/>
                <a:ea typeface="Calibri" panose="020F0502020204030204" pitchFamily="34" charset="0"/>
                <a:cs typeface="Times New Roman" panose="02020603050405020304" pitchFamily="18" charset="0"/>
              </a:rPr>
              <a:t>Notices </a:t>
            </a:r>
            <a:r>
              <a:rPr lang="en-US" sz="2000" b="0" i="1" kern="100" dirty="0">
                <a:effectLst/>
                <a:latin typeface="Calibri" panose="020F0502020204030204" pitchFamily="34" charset="0"/>
                <a:ea typeface="Calibri" panose="020F0502020204030204" pitchFamily="34" charset="0"/>
                <a:cs typeface="Times New Roman" panose="02020603050405020304" pitchFamily="18" charset="0"/>
              </a:rPr>
              <a:t>DMV</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17 (</a:t>
            </a:r>
            <a:r>
              <a:rPr lang="en-US" sz="2000" kern="100" dirty="0">
                <a:effectLst/>
                <a:latin typeface="Calibri" panose="020F0502020204030204" pitchFamily="34" charset="0"/>
                <a:ea typeface="Calibri" panose="020F0502020204030204" pitchFamily="34" charset="0"/>
                <a:cs typeface="Times New Roman" panose="02020603050405020304" pitchFamily="18" charset="0"/>
              </a:rPr>
              <a:t>2009</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4, 247--252. </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Mathematicians </a:t>
            </a: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generally have good career prospects</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Twenty years ago, people said that </a:t>
            </a: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mathematics was a subject with a job guarantee</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but now there are a few caveats to mention. After all, the economic situation in Germany also affects the job market for mathematicians, so it inevitably takes longer to find a position. </a:t>
            </a:r>
            <a:endParaRPr lang="en-AU" dirty="0"/>
          </a:p>
        </p:txBody>
      </p:sp>
      <p:sp>
        <p:nvSpPr>
          <p:cNvPr id="4" name="Datumsplatzhalter 3">
            <a:extLst>
              <a:ext uri="{FF2B5EF4-FFF2-40B4-BE49-F238E27FC236}">
                <a16:creationId xmlns:a16="http://schemas.microsoft.com/office/drawing/2014/main" id="{AF0655AB-8F1E-29D7-FC6C-D90240B754A0}"/>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523F48D6-42EC-DBBB-41E5-02F74B1A5F5B}"/>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3357032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38EA8B-2FE6-20A7-370A-39F6D2FF0987}"/>
              </a:ext>
            </a:extLst>
          </p:cNvPr>
          <p:cNvSpPr>
            <a:spLocks noGrp="1"/>
          </p:cNvSpPr>
          <p:nvPr>
            <p:ph type="title"/>
          </p:nvPr>
        </p:nvSpPr>
        <p:spPr/>
        <p:txBody>
          <a:bodyPr/>
          <a:lstStyle/>
          <a:p>
            <a:r>
              <a:rPr lang="en-AU" sz="2000" dirty="0">
                <a:latin typeface="+mn-lt"/>
              </a:rPr>
              <a:t>Some figures about the job market 1</a:t>
            </a:r>
            <a:endParaRPr lang="en-AU" dirty="0"/>
          </a:p>
        </p:txBody>
      </p:sp>
      <p:sp>
        <p:nvSpPr>
          <p:cNvPr id="3" name="Inhaltsplatzhalter 2">
            <a:extLst>
              <a:ext uri="{FF2B5EF4-FFF2-40B4-BE49-F238E27FC236}">
                <a16:creationId xmlns:a16="http://schemas.microsoft.com/office/drawing/2014/main" id="{5B15AA03-7858-825F-AC4D-F704566CF02E}"/>
              </a:ext>
            </a:extLst>
          </p:cNvPr>
          <p:cNvSpPr>
            <a:spLocks noGrp="1"/>
          </p:cNvSpPr>
          <p:nvPr>
            <p:ph idx="1"/>
          </p:nvPr>
        </p:nvSpPr>
        <p:spPr/>
        <p:txBody>
          <a:bodyPr/>
          <a:lstStyle/>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I should limit myself to one area: the job market for academics with mathematical qualifications. As in your country, our education system is two-tiered; you can obtain a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bachelor's degree after three years</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most people add on a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two-year master's degree</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and you can actually complete your studies in ten semesters. </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As in other countries, the Federal Statistical Office (DESTATIS) is responsible for this in Germany.  With regard to academic education, we refer to fields of study. The field of mathematics is divided </a:t>
            </a:r>
            <a:r>
              <a:rPr lang="en-US" sz="18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into four degree </a:t>
            </a:r>
            <a:r>
              <a:rPr lang="en-US" sz="1800" b="0"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programmes</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Mathematics (75%)</a:t>
            </a:r>
            <a:endParaRPr lang="de-DE"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Techno-Mathematics (3%)</a:t>
            </a:r>
            <a:endParaRPr lang="de-DE"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Business mathematics (17%)</a:t>
            </a:r>
            <a:r>
              <a:rPr lang="en-US" sz="1800" b="0" i="1"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and </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Statistics (5%)</a:t>
            </a:r>
            <a:endParaRPr lang="de-DE"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Techno-Mathematics is an interdisciplinary key science that combines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modern applied mathematics, computer science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and </a:t>
            </a:r>
            <a:r>
              <a:rPr lang="en-US" sz="1800" b="0" i="1" kern="100" dirty="0">
                <a:effectLst/>
                <a:latin typeface="Calibri" panose="020F0502020204030204" pitchFamily="34" charset="0"/>
                <a:ea typeface="Calibri" panose="020F0502020204030204" pitchFamily="34" charset="0"/>
                <a:cs typeface="Times New Roman" panose="02020603050405020304" pitchFamily="18" charset="0"/>
              </a:rPr>
              <a:t>engineering</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Not all universities offer all four courses of study. </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AU" dirty="0"/>
          </a:p>
        </p:txBody>
      </p:sp>
      <p:sp>
        <p:nvSpPr>
          <p:cNvPr id="4" name="Datumsplatzhalter 3">
            <a:extLst>
              <a:ext uri="{FF2B5EF4-FFF2-40B4-BE49-F238E27FC236}">
                <a16:creationId xmlns:a16="http://schemas.microsoft.com/office/drawing/2014/main" id="{FE86AB76-B68F-E461-85AC-39B0097F6073}"/>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D932050D-D2CC-EB91-ED64-80EB1217D016}"/>
              </a:ext>
            </a:extLst>
          </p:cNvPr>
          <p:cNvSpPr>
            <a:spLocks noGrp="1"/>
          </p:cNvSpPr>
          <p:nvPr>
            <p:ph type="ftr" sz="quarter" idx="11"/>
          </p:nvPr>
        </p:nvSpPr>
        <p:spPr/>
        <p:txBody>
          <a:bodyPr/>
          <a:lstStyle/>
          <a:p>
            <a:pPr>
              <a:defRPr/>
            </a:pPr>
            <a:r>
              <a:rPr lang="de-DE"/>
              <a:t>www.uni-due.de</a:t>
            </a:r>
          </a:p>
        </p:txBody>
      </p:sp>
      <p:pic>
        <p:nvPicPr>
          <p:cNvPr id="7" name="Grafik 6">
            <a:extLst>
              <a:ext uri="{FF2B5EF4-FFF2-40B4-BE49-F238E27FC236}">
                <a16:creationId xmlns:a16="http://schemas.microsoft.com/office/drawing/2014/main" id="{1325A649-1F5F-0CA5-F24D-A6226D8DE824}"/>
              </a:ext>
            </a:extLst>
          </p:cNvPr>
          <p:cNvPicPr>
            <a:picLocks noChangeAspect="1"/>
          </p:cNvPicPr>
          <p:nvPr/>
        </p:nvPicPr>
        <p:blipFill>
          <a:blip r:embed="rId2"/>
          <a:stretch>
            <a:fillRect/>
          </a:stretch>
        </p:blipFill>
        <p:spPr>
          <a:xfrm>
            <a:off x="5868144" y="3356992"/>
            <a:ext cx="2706289" cy="1807220"/>
          </a:xfrm>
          <a:prstGeom prst="rect">
            <a:avLst/>
          </a:prstGeom>
        </p:spPr>
      </p:pic>
    </p:spTree>
    <p:extLst>
      <p:ext uri="{BB962C8B-B14F-4D97-AF65-F5344CB8AC3E}">
        <p14:creationId xmlns:p14="http://schemas.microsoft.com/office/powerpoint/2010/main" val="27299124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51EAEC-0B30-8B66-EF5D-E913E449FBCD}"/>
              </a:ext>
            </a:extLst>
          </p:cNvPr>
          <p:cNvSpPr>
            <a:spLocks noGrp="1"/>
          </p:cNvSpPr>
          <p:nvPr>
            <p:ph type="title"/>
          </p:nvPr>
        </p:nvSpPr>
        <p:spPr/>
        <p:txBody>
          <a:bodyPr/>
          <a:lstStyle/>
          <a:p>
            <a:r>
              <a:rPr lang="en-AU" sz="2400" dirty="0">
                <a:latin typeface="+mn-lt"/>
              </a:rPr>
              <a:t>Some figures about the job market 2</a:t>
            </a:r>
          </a:p>
        </p:txBody>
      </p:sp>
      <p:sp>
        <p:nvSpPr>
          <p:cNvPr id="3" name="Inhaltsplatzhalter 2">
            <a:extLst>
              <a:ext uri="{FF2B5EF4-FFF2-40B4-BE49-F238E27FC236}">
                <a16:creationId xmlns:a16="http://schemas.microsoft.com/office/drawing/2014/main" id="{56000022-689C-4334-6A99-40613AC33817}"/>
              </a:ext>
            </a:extLst>
          </p:cNvPr>
          <p:cNvSpPr>
            <a:spLocks noGrp="1"/>
          </p:cNvSpPr>
          <p:nvPr>
            <p:ph idx="1"/>
          </p:nvPr>
        </p:nvSpPr>
        <p:spPr>
          <a:xfrm>
            <a:off x="180000" y="1080331"/>
            <a:ext cx="8784000" cy="5040000"/>
          </a:xfrm>
        </p:spPr>
        <p:txBody>
          <a:bodyPr/>
          <a:lstStyle/>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Let me start with a figure</a:t>
            </a:r>
            <a:r>
              <a:rPr lang="en-US" sz="1800" b="0" kern="100" dirty="0">
                <a:latin typeface="Calibri" panose="020F0502020204030204" pitchFamily="34" charset="0"/>
                <a:ea typeface="Calibri" panose="020F0502020204030204" pitchFamily="34" charset="0"/>
                <a:cs typeface="Times New Roman" panose="02020603050405020304" pitchFamily="18" charset="0"/>
              </a:rPr>
              <a:t>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in Germany</a:t>
            </a:r>
            <a:r>
              <a:rPr lang="en-US" sz="1800" b="0" kern="100" dirty="0">
                <a:latin typeface="Calibri" panose="020F0502020204030204" pitchFamily="34" charset="0"/>
                <a:ea typeface="Calibri" panose="020F0502020204030204" pitchFamily="34" charset="0"/>
                <a:cs typeface="Times New Roman" panose="02020603050405020304" pitchFamily="18" charset="0"/>
              </a:rPr>
              <a:t>: T</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here are around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110,000 people of working age who have a university degree in mathematics</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However, our society only has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5,500 members</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However, other companies are more successful in retaining university graduates because they have more money. Among the members of our professional societies are, in particular, university employees who are members of the German Mathematical Society (DMV). </a:t>
            </a: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Nearly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2.500 -- 3,000 mathematics students graduate from universities each year and enter the job market.</a:t>
            </a:r>
          </a:p>
          <a:p>
            <a:r>
              <a:rPr lang="en-US" sz="1800" b="0" i="1" kern="100" dirty="0">
                <a:solidFill>
                  <a:srgbClr val="FF0000"/>
                </a:solidFill>
                <a:latin typeface="Calibri" panose="020F0502020204030204" pitchFamily="34" charset="0"/>
                <a:ea typeface="Calibri" panose="020F0502020204030204" pitchFamily="34" charset="0"/>
                <a:cs typeface="Times New Roman" panose="02020603050405020304" pitchFamily="18" charset="0"/>
              </a:rPr>
              <a:t>Gender quote: At about 40 %.</a:t>
            </a:r>
            <a:endParaRPr lang="de-DE"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One simply has to accept that </a:t>
            </a:r>
            <a:r>
              <a:rPr lang="en-US" sz="1800" b="0" kern="100" dirty="0" err="1">
                <a:effectLst/>
                <a:latin typeface="Calibri" panose="020F0502020204030204" pitchFamily="34" charset="0"/>
                <a:ea typeface="Calibri" panose="020F0502020204030204" pitchFamily="34" charset="0"/>
                <a:cs typeface="Times New Roman" panose="02020603050405020304" pitchFamily="18" charset="0"/>
              </a:rPr>
              <a:t>practizing</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mathematicians hardly have time to attend long annual meetings which normally last four days. </a:t>
            </a:r>
            <a:r>
              <a:rPr lang="en-US" sz="18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They have a different view of today's working world.</a:t>
            </a:r>
          </a:p>
          <a:p>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It should also be borne in mind that in practice it is not always about finding the best solution to a problem, but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rather the most cost-effective one in line with the framework conditions</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de-D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umsplatzhalter 3">
            <a:extLst>
              <a:ext uri="{FF2B5EF4-FFF2-40B4-BE49-F238E27FC236}">
                <a16:creationId xmlns:a16="http://schemas.microsoft.com/office/drawing/2014/main" id="{860F2449-6412-DC7B-32BB-5CAE07E66082}"/>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C72F813B-DD17-B0C1-DE14-D397AF1C3EC3}"/>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38772718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38A1C6-1552-9017-D917-54390D1C6018}"/>
              </a:ext>
            </a:extLst>
          </p:cNvPr>
          <p:cNvSpPr>
            <a:spLocks noGrp="1"/>
          </p:cNvSpPr>
          <p:nvPr>
            <p:ph type="title"/>
          </p:nvPr>
        </p:nvSpPr>
        <p:spPr/>
        <p:txBody>
          <a:bodyPr/>
          <a:lstStyle/>
          <a:p>
            <a:r>
              <a:rPr lang="en-AU" sz="2400" dirty="0">
                <a:latin typeface="+mn-lt"/>
              </a:rPr>
              <a:t>Mathematics and the job market – final remarks</a:t>
            </a:r>
          </a:p>
        </p:txBody>
      </p:sp>
      <p:sp>
        <p:nvSpPr>
          <p:cNvPr id="3" name="Inhaltsplatzhalter 2">
            <a:extLst>
              <a:ext uri="{FF2B5EF4-FFF2-40B4-BE49-F238E27FC236}">
                <a16:creationId xmlns:a16="http://schemas.microsoft.com/office/drawing/2014/main" id="{5AA398CA-EEAF-CBFC-B270-BEB973C98886}"/>
              </a:ext>
            </a:extLst>
          </p:cNvPr>
          <p:cNvSpPr>
            <a:spLocks noGrp="1"/>
          </p:cNvSpPr>
          <p:nvPr>
            <p:ph idx="1"/>
          </p:nvPr>
        </p:nvSpPr>
        <p:spPr/>
        <p:txBody>
          <a:bodyPr/>
          <a:lstStyle/>
          <a:p>
            <a:pPr marL="0" indent="0">
              <a:buNone/>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Let me present a few facts and then report on a few trends at the end.</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Mathematics is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no longer an auxiliary science</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mathematicians are conquering new industries.</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Stereotypical job profiles are outdated</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jobs will be done be AI; </a:t>
            </a:r>
            <a:r>
              <a:rPr lang="en-US" sz="1800" b="0" kern="100" dirty="0">
                <a:latin typeface="Calibri" panose="020F0502020204030204" pitchFamily="34" charset="0"/>
                <a:ea typeface="Calibri" panose="020F0502020204030204" pitchFamily="34" charset="0"/>
                <a:cs typeface="Times New Roman" panose="02020603050405020304" pitchFamily="18" charset="0"/>
              </a:rPr>
              <a:t>but</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we know that mathematicians are increasingly in demand in almost all industries. </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Symbol" pitchFamily="2" charset="2"/>
              <a:buChar char=""/>
            </a:pPr>
            <a:r>
              <a:rPr lang="en-US" sz="18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Only very large companies can afford mathematicians</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which will then continue to bear the name -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mathematician</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a:t>
            </a:r>
            <a:r>
              <a:rPr lang="en-US" sz="1800" b="0" kern="100" dirty="0">
                <a:latin typeface="Calibri" panose="020F0502020204030204" pitchFamily="34" charset="0"/>
                <a:ea typeface="Calibri" panose="020F0502020204030204" pitchFamily="34" charset="0"/>
                <a:cs typeface="Times New Roman" panose="02020603050405020304" pitchFamily="18" charset="0"/>
              </a:rPr>
              <a:t>Since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mathematics is needed almost everywhere these days</a:t>
            </a:r>
            <a:r>
              <a:rPr lang="en-US" sz="1800" b="0" kern="100" dirty="0">
                <a:latin typeface="Calibri" panose="020F0502020204030204" pitchFamily="34" charset="0"/>
                <a:ea typeface="Calibri" panose="020F0502020204030204" pitchFamily="34" charset="0"/>
                <a:cs typeface="Times New Roman" panose="02020603050405020304" pitchFamily="18" charset="0"/>
              </a:rPr>
              <a:t>, </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companies give mathematically qualified people </a:t>
            </a:r>
            <a:r>
              <a:rPr lang="en-US" sz="1800" b="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different name</a:t>
            </a: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 In Germany, it is difficult to find 10,000 people who can still be called mathematicians.</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What should not be forgotten: there are also other talented and highly qualified graduates, e.g. physicists, </a:t>
            </a:r>
            <a:r>
              <a:rPr lang="en-US"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who are equally qualified as mathematicians.</a:t>
            </a:r>
            <a:endParaRPr lang="de-DE" sz="18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umsplatzhalter 3">
            <a:extLst>
              <a:ext uri="{FF2B5EF4-FFF2-40B4-BE49-F238E27FC236}">
                <a16:creationId xmlns:a16="http://schemas.microsoft.com/office/drawing/2014/main" id="{E022F40E-ECBD-A4E8-602B-5F7188DE9426}"/>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3B09E2AE-629B-4896-444E-8E9AA97B7540}"/>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14943528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BA483F6-F5A2-297A-7CFD-95AD63245DF5}"/>
              </a:ext>
            </a:extLst>
          </p:cNvPr>
          <p:cNvSpPr>
            <a:spLocks noGrp="1"/>
          </p:cNvSpPr>
          <p:nvPr>
            <p:ph type="title"/>
          </p:nvPr>
        </p:nvSpPr>
        <p:spPr/>
        <p:txBody>
          <a:bodyPr/>
          <a:lstStyle/>
          <a:p>
            <a:endParaRPr lang="en-AU"/>
          </a:p>
        </p:txBody>
      </p:sp>
      <p:pic>
        <p:nvPicPr>
          <p:cNvPr id="7" name="Inhaltsplatzhalter 6">
            <a:extLst>
              <a:ext uri="{FF2B5EF4-FFF2-40B4-BE49-F238E27FC236}">
                <a16:creationId xmlns:a16="http://schemas.microsoft.com/office/drawing/2014/main" id="{676F7CEF-E518-5250-4E29-682C9AC908F8}"/>
              </a:ext>
            </a:extLst>
          </p:cNvPr>
          <p:cNvPicPr>
            <a:picLocks noGrp="1" noChangeAspect="1"/>
          </p:cNvPicPr>
          <p:nvPr>
            <p:ph idx="1"/>
          </p:nvPr>
        </p:nvPicPr>
        <p:blipFill>
          <a:blip r:embed="rId2"/>
          <a:stretch>
            <a:fillRect/>
          </a:stretch>
        </p:blipFill>
        <p:spPr>
          <a:xfrm>
            <a:off x="2679211" y="1490870"/>
            <a:ext cx="3081141" cy="4601172"/>
          </a:xfrm>
        </p:spPr>
      </p:pic>
      <p:sp>
        <p:nvSpPr>
          <p:cNvPr id="4" name="Datumsplatzhalter 3">
            <a:extLst>
              <a:ext uri="{FF2B5EF4-FFF2-40B4-BE49-F238E27FC236}">
                <a16:creationId xmlns:a16="http://schemas.microsoft.com/office/drawing/2014/main" id="{6F446106-6D5C-2488-F417-5C7CA7BF2822}"/>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139597BC-D5D5-2CC2-B347-6261D93584D0}"/>
              </a:ext>
            </a:extLst>
          </p:cNvPr>
          <p:cNvSpPr>
            <a:spLocks noGrp="1"/>
          </p:cNvSpPr>
          <p:nvPr>
            <p:ph type="ftr" sz="quarter" idx="11"/>
          </p:nvPr>
        </p:nvSpPr>
        <p:spPr/>
        <p:txBody>
          <a:bodyPr/>
          <a:lstStyle/>
          <a:p>
            <a:pPr>
              <a:defRPr/>
            </a:pPr>
            <a:r>
              <a:rPr lang="de-DE"/>
              <a:t>www.uni-due.de</a:t>
            </a:r>
          </a:p>
        </p:txBody>
      </p:sp>
      <p:pic>
        <p:nvPicPr>
          <p:cNvPr id="9" name="Grafik 8">
            <a:extLst>
              <a:ext uri="{FF2B5EF4-FFF2-40B4-BE49-F238E27FC236}">
                <a16:creationId xmlns:a16="http://schemas.microsoft.com/office/drawing/2014/main" id="{A5433D2B-FED8-4464-E449-A0863C749691}"/>
              </a:ext>
            </a:extLst>
          </p:cNvPr>
          <p:cNvPicPr>
            <a:picLocks noChangeAspect="1"/>
          </p:cNvPicPr>
          <p:nvPr/>
        </p:nvPicPr>
        <p:blipFill>
          <a:blip r:embed="rId3"/>
          <a:stretch>
            <a:fillRect/>
          </a:stretch>
        </p:blipFill>
        <p:spPr>
          <a:xfrm>
            <a:off x="5868144" y="1372698"/>
            <a:ext cx="3176492" cy="4837514"/>
          </a:xfrm>
          <a:prstGeom prst="rect">
            <a:avLst/>
          </a:prstGeom>
        </p:spPr>
      </p:pic>
      <p:pic>
        <p:nvPicPr>
          <p:cNvPr id="3" name="Inhaltsplatzhalter 6">
            <a:extLst>
              <a:ext uri="{FF2B5EF4-FFF2-40B4-BE49-F238E27FC236}">
                <a16:creationId xmlns:a16="http://schemas.microsoft.com/office/drawing/2014/main" id="{82B201FD-5FB0-768D-EA64-FDA28BE79C5B}"/>
              </a:ext>
            </a:extLst>
          </p:cNvPr>
          <p:cNvPicPr>
            <a:picLocks noChangeAspect="1"/>
          </p:cNvPicPr>
          <p:nvPr/>
        </p:nvPicPr>
        <p:blipFill>
          <a:blip r:embed="rId4"/>
          <a:stretch>
            <a:fillRect/>
          </a:stretch>
        </p:blipFill>
        <p:spPr bwMode="auto">
          <a:xfrm>
            <a:off x="196934" y="1596347"/>
            <a:ext cx="2699071" cy="439021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18974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741C06-C372-58DC-7311-7E5FC9D7D04A}"/>
              </a:ext>
            </a:extLst>
          </p:cNvPr>
          <p:cNvSpPr>
            <a:spLocks noGrp="1"/>
          </p:cNvSpPr>
          <p:nvPr>
            <p:ph type="title"/>
          </p:nvPr>
        </p:nvSpPr>
        <p:spPr/>
        <p:txBody>
          <a:bodyPr/>
          <a:lstStyle/>
          <a:p>
            <a:r>
              <a:rPr lang="en-AU" dirty="0">
                <a:latin typeface="+mn-lt"/>
              </a:rPr>
              <a:t>Ruhr-Region, the area that has been Günter's home since 1979</a:t>
            </a:r>
          </a:p>
        </p:txBody>
      </p:sp>
      <p:pic>
        <p:nvPicPr>
          <p:cNvPr id="7" name="Inhaltsplatzhalter 6">
            <a:extLst>
              <a:ext uri="{FF2B5EF4-FFF2-40B4-BE49-F238E27FC236}">
                <a16:creationId xmlns:a16="http://schemas.microsoft.com/office/drawing/2014/main" id="{156C260A-BAF5-1874-0A16-9B3220B15362}"/>
              </a:ext>
            </a:extLst>
          </p:cNvPr>
          <p:cNvPicPr>
            <a:picLocks noGrp="1" noChangeAspect="1"/>
          </p:cNvPicPr>
          <p:nvPr>
            <p:ph idx="1"/>
          </p:nvPr>
        </p:nvPicPr>
        <p:blipFill>
          <a:blip r:embed="rId2"/>
          <a:stretch>
            <a:fillRect/>
          </a:stretch>
        </p:blipFill>
        <p:spPr>
          <a:xfrm>
            <a:off x="1032176" y="1196752"/>
            <a:ext cx="6984776" cy="4630358"/>
          </a:xfrm>
        </p:spPr>
      </p:pic>
      <p:sp>
        <p:nvSpPr>
          <p:cNvPr id="4" name="Datumsplatzhalter 3">
            <a:extLst>
              <a:ext uri="{FF2B5EF4-FFF2-40B4-BE49-F238E27FC236}">
                <a16:creationId xmlns:a16="http://schemas.microsoft.com/office/drawing/2014/main" id="{6743EF77-0051-3DD0-DE68-5D626BF7A132}"/>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404DE689-34EB-D03A-DB80-F5813A22AB8B}"/>
              </a:ext>
            </a:extLst>
          </p:cNvPr>
          <p:cNvSpPr>
            <a:spLocks noGrp="1"/>
          </p:cNvSpPr>
          <p:nvPr>
            <p:ph type="ftr" sz="quarter" idx="11"/>
          </p:nvPr>
        </p:nvSpPr>
        <p:spPr/>
        <p:txBody>
          <a:bodyPr/>
          <a:lstStyle/>
          <a:p>
            <a:pPr>
              <a:defRPr/>
            </a:pPr>
            <a:r>
              <a:rPr lang="de-DE"/>
              <a:t>www.uni-due.de</a:t>
            </a:r>
          </a:p>
        </p:txBody>
      </p:sp>
      <p:sp>
        <p:nvSpPr>
          <p:cNvPr id="8" name="Textfeld 7">
            <a:extLst>
              <a:ext uri="{FF2B5EF4-FFF2-40B4-BE49-F238E27FC236}">
                <a16:creationId xmlns:a16="http://schemas.microsoft.com/office/drawing/2014/main" id="{5B334A27-8E89-3FAC-DAB9-22657457DC37}"/>
              </a:ext>
            </a:extLst>
          </p:cNvPr>
          <p:cNvSpPr txBox="1"/>
          <p:nvPr/>
        </p:nvSpPr>
        <p:spPr>
          <a:xfrm>
            <a:off x="918448" y="5948756"/>
            <a:ext cx="7253952" cy="646331"/>
          </a:xfrm>
          <a:prstGeom prst="rect">
            <a:avLst/>
          </a:prstGeom>
          <a:noFill/>
        </p:spPr>
        <p:txBody>
          <a:bodyPr wrap="square" rtlCol="0">
            <a:spAutoFit/>
          </a:bodyPr>
          <a:lstStyle/>
          <a:p>
            <a:pPr algn="ctr"/>
            <a:r>
              <a:rPr lang="en-AU" sz="1800" dirty="0">
                <a:solidFill>
                  <a:schemeClr val="accent1">
                    <a:lumMod val="50000"/>
                  </a:schemeClr>
                </a:solidFill>
                <a:latin typeface="+mn-lt"/>
              </a:rPr>
              <a:t>115 km  East to West, 67 km North to South, 5,1 Million inhabitants, </a:t>
            </a:r>
          </a:p>
          <a:p>
            <a:pPr algn="ctr"/>
            <a:r>
              <a:rPr lang="en-AU" sz="1800" dirty="0">
                <a:solidFill>
                  <a:schemeClr val="accent1">
                    <a:lumMod val="50000"/>
                  </a:schemeClr>
                </a:solidFill>
                <a:latin typeface="+mn-lt"/>
              </a:rPr>
              <a:t>Ruhr-Region 4.500 km</a:t>
            </a:r>
            <a:r>
              <a:rPr lang="en-AU" sz="1800" baseline="30000" dirty="0">
                <a:solidFill>
                  <a:schemeClr val="accent1">
                    <a:lumMod val="50000"/>
                  </a:schemeClr>
                </a:solidFill>
                <a:latin typeface="+mn-lt"/>
              </a:rPr>
              <a:t>2</a:t>
            </a:r>
            <a:r>
              <a:rPr lang="en-AU" sz="1800" dirty="0">
                <a:solidFill>
                  <a:schemeClr val="accent1">
                    <a:lumMod val="50000"/>
                  </a:schemeClr>
                </a:solidFill>
                <a:latin typeface="+mn-lt"/>
              </a:rPr>
              <a:t>; NZ: 250.000 km</a:t>
            </a:r>
            <a:r>
              <a:rPr lang="en-AU" sz="1800" baseline="30000" dirty="0">
                <a:solidFill>
                  <a:schemeClr val="accent1">
                    <a:lumMod val="50000"/>
                  </a:schemeClr>
                </a:solidFill>
                <a:latin typeface="+mn-lt"/>
              </a:rPr>
              <a:t>2</a:t>
            </a:r>
            <a:r>
              <a:rPr lang="en-AU" sz="1800" dirty="0">
                <a:solidFill>
                  <a:schemeClr val="accent1">
                    <a:lumMod val="50000"/>
                  </a:schemeClr>
                </a:solidFill>
                <a:latin typeface="+mn-lt"/>
              </a:rPr>
              <a:t> </a:t>
            </a:r>
          </a:p>
        </p:txBody>
      </p:sp>
    </p:spTree>
    <p:extLst>
      <p:ext uri="{BB962C8B-B14F-4D97-AF65-F5344CB8AC3E}">
        <p14:creationId xmlns:p14="http://schemas.microsoft.com/office/powerpoint/2010/main" val="29887558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818CDEA-9C98-7931-9B4C-2185BE6ABB7F}"/>
              </a:ext>
            </a:extLst>
          </p:cNvPr>
          <p:cNvSpPr>
            <a:spLocks noGrp="1"/>
          </p:cNvSpPr>
          <p:nvPr>
            <p:ph type="title"/>
          </p:nvPr>
        </p:nvSpPr>
        <p:spPr/>
        <p:txBody>
          <a:bodyPr/>
          <a:lstStyle/>
          <a:p>
            <a:br>
              <a:rPr lang="en-US" sz="2400" kern="100" dirty="0">
                <a:effectLst/>
                <a:latin typeface="Calibri" panose="020F0502020204030204" pitchFamily="34" charset="0"/>
                <a:ea typeface="Calibri" panose="020F0502020204030204" pitchFamily="34" charset="0"/>
                <a:cs typeface="Times New Roman" panose="02020603050405020304" pitchFamily="18" charset="0"/>
              </a:rPr>
            </a:br>
            <a:r>
              <a:rPr lang="en-US" sz="2800" kern="100" dirty="0">
                <a:effectLst/>
                <a:latin typeface="Calibri" panose="020F0502020204030204" pitchFamily="34" charset="0"/>
                <a:ea typeface="Calibri" panose="020F0502020204030204" pitchFamily="34" charset="0"/>
                <a:cs typeface="Times New Roman" panose="02020603050405020304" pitchFamily="18" charset="0"/>
              </a:rPr>
              <a:t>Review of studies and recommendations 1</a:t>
            </a:r>
            <a:br>
              <a:rPr lang="de-DE" sz="1800" kern="100" dirty="0">
                <a:effectLst/>
                <a:latin typeface="Calibri" panose="020F0502020204030204" pitchFamily="34" charset="0"/>
                <a:ea typeface="Calibri" panose="020F0502020204030204" pitchFamily="34" charset="0"/>
                <a:cs typeface="Times New Roman" panose="02020603050405020304" pitchFamily="18" charset="0"/>
              </a:rPr>
            </a:br>
            <a:br>
              <a:rPr lang="en-AU" sz="2400" b="0" i="1" dirty="0">
                <a:solidFill>
                  <a:srgbClr val="FF0000"/>
                </a:solidFill>
                <a:latin typeface="+mn-lt"/>
              </a:rPr>
            </a:br>
            <a:endParaRPr lang="en-AU" sz="2400" dirty="0">
              <a:latin typeface="+mn-lt"/>
            </a:endParaRPr>
          </a:p>
        </p:txBody>
      </p:sp>
      <p:sp>
        <p:nvSpPr>
          <p:cNvPr id="3" name="Inhaltsplatzhalter 2">
            <a:extLst>
              <a:ext uri="{FF2B5EF4-FFF2-40B4-BE49-F238E27FC236}">
                <a16:creationId xmlns:a16="http://schemas.microsoft.com/office/drawing/2014/main" id="{CF478BF0-82F6-F593-2C92-C29F86E5BE21}"/>
              </a:ext>
            </a:extLst>
          </p:cNvPr>
          <p:cNvSpPr>
            <a:spLocks noGrp="1"/>
          </p:cNvSpPr>
          <p:nvPr>
            <p:ph idx="1"/>
          </p:nvPr>
        </p:nvSpPr>
        <p:spPr/>
        <p:txBody>
          <a:bodyPr/>
          <a:lstStyle/>
          <a:p>
            <a:pPr marL="342900" lvl="0" indent="-342900">
              <a:buFont typeface="Symbol" pitchFamily="2" charset="2"/>
              <a:buChar char=""/>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Mathematics is not an easy subject, and many problems are difficult; but mathematics must definitely have </a:t>
            </a: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positive emotional connotations</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Be open to applications. In everyday working life, </a:t>
            </a: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mathematicians are rarely lone wolves working in isolation in their rooms</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 no matter how much they love their research. In the professional world, mathematicians are often left to their own devices. </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Communication is very important. </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In mathematics, the results are often held in very high regard, but what is also important and often forgotten is that these results must also be presented in a coherent and generally understandable way.</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Willingness and ability to work in a team are essential</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Studying literature </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is essential, even if you will not find the solution to your problem written down anywhere in full. In application problems, it usually starts with </a:t>
            </a: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 </a:t>
            </a:r>
            <a:r>
              <a:rPr lang="en-US" sz="2000" b="0" i="1"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mathematisation</a:t>
            </a:r>
            <a:r>
              <a:rPr lang="en-US" sz="2000" b="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task</a:t>
            </a:r>
            <a:r>
              <a:rPr lang="en-US" sz="2000" b="0" kern="100" dirty="0">
                <a:effectLst/>
                <a:latin typeface="Calibri" panose="020F0502020204030204" pitchFamily="34" charset="0"/>
                <a:ea typeface="Calibri" panose="020F0502020204030204" pitchFamily="34" charset="0"/>
                <a:cs typeface="Times New Roman" panose="02020603050405020304" pitchFamily="18" charset="0"/>
              </a:rPr>
              <a:t>.</a:t>
            </a:r>
            <a:endParaRPr lang="de-DE" sz="20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AU" dirty="0"/>
          </a:p>
        </p:txBody>
      </p:sp>
      <p:sp>
        <p:nvSpPr>
          <p:cNvPr id="4" name="Datumsplatzhalter 3">
            <a:extLst>
              <a:ext uri="{FF2B5EF4-FFF2-40B4-BE49-F238E27FC236}">
                <a16:creationId xmlns:a16="http://schemas.microsoft.com/office/drawing/2014/main" id="{012425B1-AFFE-EC98-7A3A-34172B148073}"/>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C33B0FE6-3F54-4B27-19AF-CFCB4E372596}"/>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2896292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1812672-CAD1-9F87-F9F2-E13E761F76EB}"/>
              </a:ext>
            </a:extLst>
          </p:cNvPr>
          <p:cNvSpPr>
            <a:spLocks noGrp="1"/>
          </p:cNvSpPr>
          <p:nvPr>
            <p:ph type="title"/>
          </p:nvPr>
        </p:nvSpPr>
        <p:spPr/>
        <p:txBody>
          <a:bodyPr/>
          <a:lstStyle/>
          <a:p>
            <a:r>
              <a:rPr lang="en-AU" dirty="0"/>
              <a:t>You should know every paper in your research field…</a:t>
            </a:r>
          </a:p>
        </p:txBody>
      </p:sp>
      <p:sp>
        <p:nvSpPr>
          <p:cNvPr id="3" name="Inhaltsplatzhalter 2">
            <a:extLst>
              <a:ext uri="{FF2B5EF4-FFF2-40B4-BE49-F238E27FC236}">
                <a16:creationId xmlns:a16="http://schemas.microsoft.com/office/drawing/2014/main" id="{43540432-397C-8BEE-B895-7E9A131F087B}"/>
              </a:ext>
            </a:extLst>
          </p:cNvPr>
          <p:cNvSpPr>
            <a:spLocks noGrp="1"/>
          </p:cNvSpPr>
          <p:nvPr>
            <p:ph idx="1"/>
          </p:nvPr>
        </p:nvSpPr>
        <p:spPr/>
        <p:txBody>
          <a:bodyPr/>
          <a:lstStyle/>
          <a:p>
            <a:pPr marL="0" indent="0">
              <a:buNone/>
            </a:pPr>
            <a:r>
              <a:rPr lang="en-US" sz="2400" b="0" kern="100" dirty="0">
                <a:effectLst/>
                <a:latin typeface="Calibri" panose="020F0502020204030204" pitchFamily="34" charset="0"/>
                <a:ea typeface="Calibri" panose="020F0502020204030204" pitchFamily="34" charset="0"/>
                <a:cs typeface="Times New Roman" panose="02020603050405020304" pitchFamily="18" charset="0"/>
              </a:rPr>
              <a:t>The leading international mathematical databases include </a:t>
            </a:r>
            <a:endParaRPr lang="de-DE" sz="24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i="1"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zbMATH</a:t>
            </a:r>
            <a:r>
              <a:rPr lang="en-US"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Open (formerly </a:t>
            </a:r>
            <a:r>
              <a:rPr lang="en-US" sz="1800" i="1"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Zentralblatt</a:t>
            </a:r>
            <a:r>
              <a:rPr lang="en-US"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endParaRPr lang="de-DE"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i="1"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MathSciNet</a:t>
            </a:r>
            <a:r>
              <a:rPr lang="en-US"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(from the American Mathematical Society) and </a:t>
            </a:r>
            <a:endParaRPr lang="de-DE"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r>
              <a:rPr lang="en-US"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the preprint archive </a:t>
            </a:r>
            <a:r>
              <a:rPr lang="en-US" sz="1800" i="1" kern="10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arXiv</a:t>
            </a:r>
            <a:r>
              <a:rPr lang="en-US" sz="1800" i="1"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r>
              <a:rPr lang="en-US" sz="1800" b="0" kern="100" dirty="0">
                <a:effectLst/>
                <a:latin typeface="Calibri" panose="020F0502020204030204" pitchFamily="34" charset="0"/>
                <a:ea typeface="Calibri" panose="020F0502020204030204" pitchFamily="34" charset="0"/>
                <a:cs typeface="Times New Roman" panose="02020603050405020304" pitchFamily="18" charset="0"/>
              </a:rPr>
              <a:t>They offer comprehensive literature searches, reviews, citation analyses and access to scientific publications.</a:t>
            </a: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Symbol" pitchFamily="2" charset="2"/>
              <a:buChar char=""/>
            </a:pPr>
            <a:endParaRPr lang="de-DE" sz="1800" b="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Datumsplatzhalter 3">
            <a:extLst>
              <a:ext uri="{FF2B5EF4-FFF2-40B4-BE49-F238E27FC236}">
                <a16:creationId xmlns:a16="http://schemas.microsoft.com/office/drawing/2014/main" id="{9F5C9572-4884-4C1D-560D-E5DD55434D08}"/>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7809A737-977D-B695-AC2C-29E7C2F4A91B}"/>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7943862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E16A3EA-8DF3-9BED-A836-ACDB1DB94099}"/>
              </a:ext>
            </a:extLst>
          </p:cNvPr>
          <p:cNvSpPr>
            <a:spLocks noGrp="1"/>
          </p:cNvSpPr>
          <p:nvPr>
            <p:ph type="title"/>
          </p:nvPr>
        </p:nvSpPr>
        <p:spPr/>
        <p:txBody>
          <a:bodyPr/>
          <a:lstStyle/>
          <a:p>
            <a:r>
              <a:rPr lang="en-AU" dirty="0"/>
              <a:t>Done …</a:t>
            </a:r>
          </a:p>
        </p:txBody>
      </p:sp>
      <p:sp>
        <p:nvSpPr>
          <p:cNvPr id="3" name="Inhaltsplatzhalter 2">
            <a:extLst>
              <a:ext uri="{FF2B5EF4-FFF2-40B4-BE49-F238E27FC236}">
                <a16:creationId xmlns:a16="http://schemas.microsoft.com/office/drawing/2014/main" id="{5F4E4A2A-101F-72D8-C0D6-4CBF94E9C74F}"/>
              </a:ext>
            </a:extLst>
          </p:cNvPr>
          <p:cNvSpPr>
            <a:spLocks noGrp="1"/>
          </p:cNvSpPr>
          <p:nvPr>
            <p:ph idx="1"/>
          </p:nvPr>
        </p:nvSpPr>
        <p:spPr/>
        <p:txBody>
          <a:bodyPr/>
          <a:lstStyle/>
          <a:p>
            <a:r>
              <a:rPr lang="en-AU" dirty="0"/>
              <a:t>Last slide…</a:t>
            </a:r>
          </a:p>
        </p:txBody>
      </p:sp>
      <p:sp>
        <p:nvSpPr>
          <p:cNvPr id="4" name="Datumsplatzhalter 3">
            <a:extLst>
              <a:ext uri="{FF2B5EF4-FFF2-40B4-BE49-F238E27FC236}">
                <a16:creationId xmlns:a16="http://schemas.microsoft.com/office/drawing/2014/main" id="{8C050C9C-2E94-FE62-8E93-8C85E3BA218F}"/>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6BF0C999-25F3-8D19-4AD7-B3F433948F81}"/>
              </a:ext>
            </a:extLst>
          </p:cNvPr>
          <p:cNvSpPr>
            <a:spLocks noGrp="1"/>
          </p:cNvSpPr>
          <p:nvPr>
            <p:ph type="ftr" sz="quarter" idx="11"/>
          </p:nvPr>
        </p:nvSpPr>
        <p:spPr/>
        <p:txBody>
          <a:bodyPr/>
          <a:lstStyle/>
          <a:p>
            <a:pPr>
              <a:defRPr/>
            </a:pPr>
            <a:r>
              <a:rPr lang="de-DE"/>
              <a:t>www.uni-due.de</a:t>
            </a:r>
          </a:p>
        </p:txBody>
      </p:sp>
      <p:sp>
        <p:nvSpPr>
          <p:cNvPr id="8" name="Textfeld 7">
            <a:extLst>
              <a:ext uri="{FF2B5EF4-FFF2-40B4-BE49-F238E27FC236}">
                <a16:creationId xmlns:a16="http://schemas.microsoft.com/office/drawing/2014/main" id="{4D31485D-F46B-F9F3-CF1E-756596D3F9BE}"/>
              </a:ext>
            </a:extLst>
          </p:cNvPr>
          <p:cNvSpPr txBox="1"/>
          <p:nvPr/>
        </p:nvSpPr>
        <p:spPr>
          <a:xfrm>
            <a:off x="48648" y="1966136"/>
            <a:ext cx="5299963" cy="4339650"/>
          </a:xfrm>
          <a:prstGeom prst="rect">
            <a:avLst/>
          </a:prstGeom>
          <a:noFill/>
        </p:spPr>
        <p:txBody>
          <a:bodyPr wrap="square">
            <a:spAutoFit/>
          </a:bodyPr>
          <a:lstStyle/>
          <a:p>
            <a:pPr>
              <a:defRPr/>
            </a:pPr>
            <a:endParaRPr lang="de-DE" sz="2000" dirty="0">
              <a:solidFill>
                <a:schemeClr val="accent1">
                  <a:lumMod val="50000"/>
                </a:schemeClr>
              </a:solidFill>
            </a:endParaRPr>
          </a:p>
          <a:p>
            <a:pPr marL="285750" indent="-285750">
              <a:buFont typeface="Arial" panose="020B0604020202020204" pitchFamily="34" charset="0"/>
              <a:buChar char="•"/>
              <a:tabLst>
                <a:tab pos="7011988" algn="l"/>
              </a:tabLst>
              <a:defRPr/>
            </a:pPr>
            <a:r>
              <a:rPr lang="en-US" sz="1600" dirty="0">
                <a:solidFill>
                  <a:schemeClr val="accent1">
                    <a:lumMod val="50000"/>
                  </a:schemeClr>
                </a:solidFill>
              </a:rPr>
              <a:t>Good luck with your </a:t>
            </a:r>
            <a:r>
              <a:rPr lang="en-US" sz="1600" i="1" dirty="0">
                <a:solidFill>
                  <a:srgbClr val="FF0000"/>
                </a:solidFill>
              </a:rPr>
              <a:t>mathematical research</a:t>
            </a:r>
            <a:r>
              <a:rPr lang="en-US" sz="1600" dirty="0">
                <a:solidFill>
                  <a:schemeClr val="accent1">
                    <a:lumMod val="50000"/>
                  </a:schemeClr>
                </a:solidFill>
              </a:rPr>
              <a:t>, but also in your </a:t>
            </a:r>
            <a:r>
              <a:rPr lang="en-US" sz="1600" dirty="0">
                <a:solidFill>
                  <a:srgbClr val="FF0000"/>
                </a:solidFill>
              </a:rPr>
              <a:t>choice of scientific friends and partners</a:t>
            </a:r>
            <a:r>
              <a:rPr lang="en-US" sz="1600" dirty="0">
                <a:solidFill>
                  <a:schemeClr val="accent1">
                    <a:lumMod val="50000"/>
                  </a:schemeClr>
                </a:solidFill>
              </a:rPr>
              <a:t>.</a:t>
            </a:r>
          </a:p>
          <a:p>
            <a:pPr marL="285750" indent="-285750">
              <a:buFont typeface="Arial" panose="020B0604020202020204" pitchFamily="34" charset="0"/>
              <a:buChar char="•"/>
              <a:tabLst>
                <a:tab pos="7011988" algn="l"/>
              </a:tabLst>
              <a:defRPr/>
            </a:pPr>
            <a:endParaRPr lang="en-US" sz="1600" dirty="0">
              <a:solidFill>
                <a:schemeClr val="accent1">
                  <a:lumMod val="50000"/>
                </a:schemeClr>
              </a:solidFill>
            </a:endParaRPr>
          </a:p>
          <a:p>
            <a:pPr marL="285750" indent="-285750">
              <a:buFont typeface="Arial" panose="020B0604020202020204" pitchFamily="34" charset="0"/>
              <a:buChar char="•"/>
              <a:tabLst>
                <a:tab pos="7011988" algn="l"/>
              </a:tabLst>
              <a:defRPr/>
            </a:pPr>
            <a:r>
              <a:rPr lang="en-US" sz="1600" i="1" dirty="0">
                <a:solidFill>
                  <a:srgbClr val="FF0000"/>
                </a:solidFill>
              </a:rPr>
              <a:t>Don't remain a lone fighter and join productive networks, </a:t>
            </a:r>
            <a:r>
              <a:rPr lang="en-US" sz="1600" dirty="0">
                <a:solidFill>
                  <a:schemeClr val="accent1">
                    <a:lumMod val="50000"/>
                  </a:schemeClr>
                </a:solidFill>
              </a:rPr>
              <a:t>perhaps even in an international context </a:t>
            </a:r>
          </a:p>
          <a:p>
            <a:pPr marL="285750" indent="-285750">
              <a:buFont typeface="Arial" panose="020B0604020202020204" pitchFamily="34" charset="0"/>
              <a:buChar char="•"/>
              <a:tabLst>
                <a:tab pos="7011988" algn="l"/>
              </a:tabLst>
              <a:defRPr/>
            </a:pPr>
            <a:endParaRPr lang="en-US" sz="1600" dirty="0">
              <a:solidFill>
                <a:schemeClr val="accent1">
                  <a:lumMod val="50000"/>
                </a:schemeClr>
              </a:solidFill>
            </a:endParaRPr>
          </a:p>
          <a:p>
            <a:pPr marL="285750" indent="-285750">
              <a:buFont typeface="Arial" panose="020B0604020202020204" pitchFamily="34" charset="0"/>
              <a:buChar char="•"/>
              <a:tabLst>
                <a:tab pos="7011988" algn="l"/>
              </a:tabLst>
              <a:defRPr/>
            </a:pPr>
            <a:r>
              <a:rPr lang="en-US" sz="1600" dirty="0">
                <a:solidFill>
                  <a:schemeClr val="accent1">
                    <a:lumMod val="50000"/>
                  </a:schemeClr>
                </a:solidFill>
              </a:rPr>
              <a:t>Work on getting </a:t>
            </a:r>
            <a:r>
              <a:rPr lang="en-US" sz="1600" i="1" dirty="0">
                <a:solidFill>
                  <a:srgbClr val="FF0000"/>
                </a:solidFill>
              </a:rPr>
              <a:t>your name known and your work read.</a:t>
            </a:r>
          </a:p>
          <a:p>
            <a:pPr marL="285750" indent="-285750">
              <a:buFont typeface="Arial" panose="020B0604020202020204" pitchFamily="34" charset="0"/>
              <a:buChar char="•"/>
              <a:tabLst>
                <a:tab pos="7011988" algn="l"/>
              </a:tabLst>
              <a:defRPr/>
            </a:pPr>
            <a:endParaRPr lang="en-US" sz="1600" i="1" dirty="0">
              <a:solidFill>
                <a:schemeClr val="accent1">
                  <a:lumMod val="50000"/>
                </a:schemeClr>
              </a:solidFill>
            </a:endParaRPr>
          </a:p>
          <a:p>
            <a:pPr marL="285750" indent="-285750">
              <a:buFont typeface="Arial" panose="020B0604020202020204" pitchFamily="34" charset="0"/>
              <a:buChar char="•"/>
              <a:tabLst>
                <a:tab pos="7011988" algn="l"/>
              </a:tabLst>
              <a:defRPr/>
            </a:pPr>
            <a:r>
              <a:rPr lang="en-US" sz="1600" dirty="0">
                <a:solidFill>
                  <a:schemeClr val="accent1">
                    <a:lumMod val="50000"/>
                  </a:schemeClr>
                </a:solidFill>
              </a:rPr>
              <a:t>If you think your research questions might interest me, </a:t>
            </a:r>
            <a:r>
              <a:rPr lang="en-US" sz="1600" i="1" dirty="0">
                <a:solidFill>
                  <a:srgbClr val="FF0000"/>
                </a:solidFill>
              </a:rPr>
              <a:t>just write me a not too long email</a:t>
            </a:r>
          </a:p>
          <a:p>
            <a:pPr>
              <a:tabLst>
                <a:tab pos="7011988" algn="l"/>
              </a:tabLst>
              <a:defRPr/>
            </a:pPr>
            <a:endParaRPr lang="en-US" sz="1600" dirty="0">
              <a:solidFill>
                <a:schemeClr val="accent1">
                  <a:lumMod val="50000"/>
                </a:schemeClr>
              </a:solidFill>
            </a:endParaRPr>
          </a:p>
          <a:p>
            <a:pPr marL="0" indent="0" algn="ctr">
              <a:buNone/>
            </a:pPr>
            <a:r>
              <a:rPr lang="en-AU" sz="2000" dirty="0">
                <a:solidFill>
                  <a:schemeClr val="accent1">
                    <a:lumMod val="50000"/>
                  </a:schemeClr>
                </a:solidFill>
                <a:hlinkClick r:id="rId2">
                  <a:extLst>
                    <a:ext uri="{A12FA001-AC4F-418D-AE19-62706E023703}">
                      <ahyp:hlinkClr xmlns:ahyp="http://schemas.microsoft.com/office/drawing/2018/hyperlinkcolor" val="tx"/>
                    </a:ext>
                  </a:extLst>
                </a:hlinkClick>
              </a:rPr>
              <a:t>guenter.toerner@uni-due.de</a:t>
            </a:r>
            <a:endParaRPr lang="en-AU" sz="2000" dirty="0">
              <a:solidFill>
                <a:schemeClr val="accent1">
                  <a:lumMod val="50000"/>
                </a:schemeClr>
              </a:solidFill>
            </a:endParaRPr>
          </a:p>
          <a:p>
            <a:pPr marL="0" indent="0" algn="ctr">
              <a:buNone/>
            </a:pPr>
            <a:endParaRPr lang="en-AU" sz="2000" dirty="0">
              <a:solidFill>
                <a:schemeClr val="accent1">
                  <a:lumMod val="50000"/>
                </a:schemeClr>
              </a:solidFill>
            </a:endParaRPr>
          </a:p>
          <a:p>
            <a:pPr marL="0" indent="0" algn="ctr">
              <a:buNone/>
            </a:pPr>
            <a:r>
              <a:rPr lang="de-DE" b="1" i="1" dirty="0">
                <a:solidFill>
                  <a:srgbClr val="FF0000"/>
                </a:solidFill>
              </a:rPr>
              <a:t>"Kia </a:t>
            </a:r>
            <a:r>
              <a:rPr lang="de-DE" b="1" i="1" dirty="0" err="1">
                <a:solidFill>
                  <a:srgbClr val="FF0000"/>
                </a:solidFill>
              </a:rPr>
              <a:t>ora</a:t>
            </a:r>
            <a:r>
              <a:rPr lang="de-DE" b="1" i="1" dirty="0">
                <a:solidFill>
                  <a:srgbClr val="FF0000"/>
                </a:solidFill>
              </a:rPr>
              <a:t> </a:t>
            </a:r>
            <a:r>
              <a:rPr lang="de-DE" b="1" i="1" dirty="0" err="1">
                <a:solidFill>
                  <a:srgbClr val="FF0000"/>
                </a:solidFill>
              </a:rPr>
              <a:t>rawa</a:t>
            </a:r>
            <a:r>
              <a:rPr lang="de-DE" b="1" i="1" dirty="0">
                <a:solidFill>
                  <a:srgbClr val="FF0000"/>
                </a:solidFill>
              </a:rPr>
              <a:t> </a:t>
            </a:r>
            <a:r>
              <a:rPr lang="de-DE" b="1" i="1" dirty="0" err="1">
                <a:solidFill>
                  <a:srgbClr val="FF0000"/>
                </a:solidFill>
              </a:rPr>
              <a:t>atu</a:t>
            </a:r>
            <a:r>
              <a:rPr lang="de-DE" b="1" i="1" dirty="0">
                <a:solidFill>
                  <a:srgbClr val="FF0000"/>
                </a:solidFill>
              </a:rPr>
              <a:t>"</a:t>
            </a:r>
            <a:endParaRPr lang="en-AU" i="1" dirty="0">
              <a:solidFill>
                <a:srgbClr val="FF0000"/>
              </a:solidFill>
            </a:endParaRPr>
          </a:p>
        </p:txBody>
      </p:sp>
      <p:pic>
        <p:nvPicPr>
          <p:cNvPr id="9" name="Grafik 8">
            <a:extLst>
              <a:ext uri="{FF2B5EF4-FFF2-40B4-BE49-F238E27FC236}">
                <a16:creationId xmlns:a16="http://schemas.microsoft.com/office/drawing/2014/main" id="{3AC73C46-EFAA-A060-3A02-8A671317D315}"/>
              </a:ext>
            </a:extLst>
          </p:cNvPr>
          <p:cNvPicPr>
            <a:picLocks noChangeAspect="1"/>
          </p:cNvPicPr>
          <p:nvPr/>
        </p:nvPicPr>
        <p:blipFill>
          <a:blip r:embed="rId3"/>
          <a:stretch>
            <a:fillRect/>
          </a:stretch>
        </p:blipFill>
        <p:spPr>
          <a:xfrm>
            <a:off x="5217258" y="1052736"/>
            <a:ext cx="3903078" cy="2808312"/>
          </a:xfrm>
          <a:prstGeom prst="rect">
            <a:avLst/>
          </a:prstGeom>
        </p:spPr>
      </p:pic>
    </p:spTree>
    <p:extLst>
      <p:ext uri="{BB962C8B-B14F-4D97-AF65-F5344CB8AC3E}">
        <p14:creationId xmlns:p14="http://schemas.microsoft.com/office/powerpoint/2010/main" val="31483378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Text Box 2">
            <a:extLst>
              <a:ext uri="{FF2B5EF4-FFF2-40B4-BE49-F238E27FC236}">
                <a16:creationId xmlns:a16="http://schemas.microsoft.com/office/drawing/2014/main" id="{EB636BE7-14B8-F249-BB53-5F7B2716434F}"/>
              </a:ext>
            </a:extLst>
          </p:cNvPr>
          <p:cNvSpPr txBox="1">
            <a:spLocks noChangeArrowheads="1"/>
          </p:cNvSpPr>
          <p:nvPr/>
        </p:nvSpPr>
        <p:spPr bwMode="auto">
          <a:xfrm>
            <a:off x="111125" y="6520259"/>
            <a:ext cx="1423988" cy="365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ヒラギノ角ゴ Pro W3" panose="020B0300000000000000" pitchFamily="34" charset="-128"/>
              </a:defRPr>
            </a:lvl9pPr>
          </a:lstStyle>
          <a:p>
            <a:pPr eaLnBrk="1" hangingPunct="1">
              <a:buSzPct val="100000"/>
            </a:pPr>
            <a:r>
              <a:rPr lang="de-DE" altLang="de-DE" sz="1200">
                <a:solidFill>
                  <a:srgbClr val="004C93"/>
                </a:solidFill>
                <a:latin typeface="Calibri" panose="020F0502020204030204" pitchFamily="34" charset="0"/>
              </a:rPr>
              <a:t>www.uni-due.de</a:t>
            </a:r>
          </a:p>
        </p:txBody>
      </p:sp>
      <p:sp>
        <p:nvSpPr>
          <p:cNvPr id="8" name="Inhaltsplatzhalter 7">
            <a:extLst>
              <a:ext uri="{FF2B5EF4-FFF2-40B4-BE49-F238E27FC236}">
                <a16:creationId xmlns:a16="http://schemas.microsoft.com/office/drawing/2014/main" id="{D625056F-13F9-5D42-8D4C-845E9E6FF908}"/>
              </a:ext>
            </a:extLst>
          </p:cNvPr>
          <p:cNvSpPr>
            <a:spLocks noGrp="1"/>
          </p:cNvSpPr>
          <p:nvPr>
            <p:ph idx="1"/>
          </p:nvPr>
        </p:nvSpPr>
        <p:spPr>
          <a:xfrm>
            <a:off x="251520" y="1208698"/>
            <a:ext cx="8568952" cy="5302699"/>
          </a:xfrm>
        </p:spPr>
        <p:txBody>
          <a:bodyPr/>
          <a:lstStyle/>
          <a:p>
            <a:pPr marL="342900" lvl="1" indent="-342900">
              <a:buAutoNum type="arabicPeriod"/>
            </a:pPr>
            <a:r>
              <a:rPr lang="en-AU" sz="2400" dirty="0">
                <a:solidFill>
                  <a:schemeClr val="accent1">
                    <a:lumMod val="50000"/>
                  </a:schemeClr>
                </a:solidFill>
              </a:rPr>
              <a:t>How </a:t>
            </a:r>
            <a:r>
              <a:rPr lang="en-AU" sz="2400" i="1" dirty="0">
                <a:solidFill>
                  <a:srgbClr val="FF0000"/>
                </a:solidFill>
              </a:rPr>
              <a:t>mathematical landscapes have changed </a:t>
            </a:r>
            <a:endParaRPr lang="en-AU" sz="2400" i="1" dirty="0">
              <a:solidFill>
                <a:srgbClr val="FF0000"/>
              </a:solidFill>
              <a:latin typeface="+mn-lt"/>
            </a:endParaRPr>
          </a:p>
          <a:p>
            <a:pPr marL="342900" lvl="1" indent="-342900">
              <a:buAutoNum type="arabicPeriod"/>
            </a:pPr>
            <a:r>
              <a:rPr lang="en-AU" sz="2400" dirty="0">
                <a:solidFill>
                  <a:schemeClr val="accent1">
                    <a:lumMod val="50000"/>
                  </a:schemeClr>
                </a:solidFill>
                <a:latin typeface="+mn-lt"/>
              </a:rPr>
              <a:t>Why and how </a:t>
            </a:r>
            <a:r>
              <a:rPr lang="en-AU" sz="2400" i="1" dirty="0">
                <a:solidFill>
                  <a:srgbClr val="FF0000"/>
                </a:solidFill>
                <a:latin typeface="+mn-lt"/>
              </a:rPr>
              <a:t>my personal orientation </a:t>
            </a:r>
            <a:r>
              <a:rPr lang="en-AU" sz="2400" dirty="0">
                <a:solidFill>
                  <a:schemeClr val="accent1">
                    <a:lumMod val="50000"/>
                  </a:schemeClr>
                </a:solidFill>
                <a:latin typeface="+mn-lt"/>
              </a:rPr>
              <a:t>changed</a:t>
            </a:r>
          </a:p>
          <a:p>
            <a:pPr marL="0" indent="0">
              <a:buNone/>
            </a:pPr>
            <a:r>
              <a:rPr lang="en-AU" sz="2400" b="0" dirty="0"/>
              <a:t>3. Mathematics requires </a:t>
            </a:r>
            <a:r>
              <a:rPr lang="en-AU" sz="2400" b="0" i="1" dirty="0">
                <a:solidFill>
                  <a:srgbClr val="FF0000"/>
                </a:solidFill>
              </a:rPr>
              <a:t>communication</a:t>
            </a:r>
            <a:r>
              <a:rPr lang="en-AU" sz="2400" b="0" dirty="0"/>
              <a:t>, working groups, discussion groups and small conferences in the regional neighbourhood</a:t>
            </a:r>
          </a:p>
          <a:p>
            <a:pPr marL="0" indent="0">
              <a:buNone/>
            </a:pPr>
            <a:r>
              <a:rPr lang="en-AU" sz="2400" b="0" dirty="0"/>
              <a:t>4. Mathematics </a:t>
            </a:r>
            <a:r>
              <a:rPr lang="en-AU" sz="2400" b="0" i="1" dirty="0">
                <a:solidFill>
                  <a:srgbClr val="FF0000"/>
                </a:solidFill>
              </a:rPr>
              <a:t>needs friends and supporters </a:t>
            </a:r>
            <a:r>
              <a:rPr lang="en-AU" sz="2400" b="0" dirty="0"/>
              <a:t>who believe in mathematicians and put their faith in them</a:t>
            </a:r>
          </a:p>
          <a:p>
            <a:pPr marL="0" indent="0">
              <a:buNone/>
            </a:pPr>
            <a:r>
              <a:rPr lang="en-AU" sz="2400" b="0" dirty="0"/>
              <a:t>5. What consequences do these global international developments have for the </a:t>
            </a:r>
            <a:r>
              <a:rPr lang="en-AU" sz="2400" b="0" i="1" dirty="0">
                <a:solidFill>
                  <a:srgbClr val="FF0000"/>
                </a:solidFill>
              </a:rPr>
              <a:t>job market for mathematicians in Germany</a:t>
            </a:r>
            <a:r>
              <a:rPr lang="en-AU" sz="2400" b="0" dirty="0"/>
              <a:t>? How can graduates prepared by university?</a:t>
            </a:r>
            <a:endParaRPr lang="en-AU" sz="2800" dirty="0">
              <a:solidFill>
                <a:schemeClr val="accent1">
                  <a:lumMod val="50000"/>
                </a:schemeClr>
              </a:solidFill>
              <a:latin typeface="+mn-lt"/>
            </a:endParaRPr>
          </a:p>
          <a:p>
            <a:pPr marL="0" indent="0" defTabSz="449263">
              <a:lnSpc>
                <a:spcPct val="150000"/>
              </a:lnSpc>
              <a:spcBef>
                <a:spcPct val="0"/>
              </a:spcBef>
              <a:spcAft>
                <a:spcPct val="0"/>
              </a:spcAft>
              <a:buNone/>
              <a:defRPr/>
            </a:pPr>
            <a:endParaRPr lang="en-US" sz="1600" b="0" dirty="0">
              <a:solidFill>
                <a:srgbClr val="0070C0"/>
              </a:solidFill>
              <a:latin typeface="Arial" panose="020B0604020202020204" pitchFamily="34" charset="0"/>
              <a:ea typeface="ヒラギノ角ゴ Pro W3" panose="020B0300000000000000" pitchFamily="34" charset="-128"/>
              <a:cs typeface="+mn-cs"/>
            </a:endParaRPr>
          </a:p>
          <a:p>
            <a:pPr marL="0" indent="0">
              <a:buFont typeface="Arial" panose="020B0604020202020204" pitchFamily="34" charset="0"/>
              <a:buNone/>
              <a:defRPr/>
            </a:pPr>
            <a:endParaRPr lang="en-US" dirty="0"/>
          </a:p>
        </p:txBody>
      </p:sp>
      <p:sp>
        <p:nvSpPr>
          <p:cNvPr id="4" name="Textfeld 3">
            <a:extLst>
              <a:ext uri="{FF2B5EF4-FFF2-40B4-BE49-F238E27FC236}">
                <a16:creationId xmlns:a16="http://schemas.microsoft.com/office/drawing/2014/main" id="{104EA0FC-5831-2A71-11A7-B329CF3210E2}"/>
              </a:ext>
            </a:extLst>
          </p:cNvPr>
          <p:cNvSpPr txBox="1"/>
          <p:nvPr/>
        </p:nvSpPr>
        <p:spPr>
          <a:xfrm>
            <a:off x="611560" y="346603"/>
            <a:ext cx="4572000" cy="523220"/>
          </a:xfrm>
          <a:prstGeom prst="rect">
            <a:avLst/>
          </a:prstGeom>
          <a:noFill/>
        </p:spPr>
        <p:txBody>
          <a:bodyPr wrap="square">
            <a:spAutoFit/>
          </a:bodyPr>
          <a:lstStyle/>
          <a:p>
            <a:r>
              <a:rPr lang="de-DE" sz="2800" dirty="0">
                <a:latin typeface="+mn-lt"/>
              </a:rPr>
              <a:t>Contents</a:t>
            </a:r>
          </a:p>
        </p:txBody>
      </p:sp>
      <p:sp>
        <p:nvSpPr>
          <p:cNvPr id="5" name="Datumsplatzhalter 3">
            <a:extLst>
              <a:ext uri="{FF2B5EF4-FFF2-40B4-BE49-F238E27FC236}">
                <a16:creationId xmlns:a16="http://schemas.microsoft.com/office/drawing/2014/main" id="{5DE57C32-72E6-0A7B-6A36-70D5DE411B5E}"/>
              </a:ext>
            </a:extLst>
          </p:cNvPr>
          <p:cNvSpPr>
            <a:spLocks noGrp="1"/>
          </p:cNvSpPr>
          <p:nvPr>
            <p:ph type="dt" sz="half" idx="10"/>
          </p:nvPr>
        </p:nvSpPr>
        <p:spPr>
          <a:xfrm>
            <a:off x="3495675" y="6548438"/>
            <a:ext cx="2133600" cy="358775"/>
          </a:xfrm>
        </p:spPr>
        <p:txBody>
          <a:bodyPr/>
          <a:lstStyle/>
          <a:p>
            <a:pPr>
              <a:defRPr/>
            </a:pPr>
            <a:r>
              <a:rPr lang="de-DE" dirty="0"/>
              <a:t>March 09, 2026</a:t>
            </a:r>
          </a:p>
          <a:p>
            <a:pPr>
              <a:defRPr/>
            </a:pPr>
            <a:endParaRPr lang="de-DE" dirty="0"/>
          </a:p>
        </p:txBody>
      </p:sp>
    </p:spTree>
  </p:cSld>
  <p:clrMapOvr>
    <a:masterClrMapping/>
  </p:clrMapOvr>
  <p:transition spd="med" advTm="51492"/>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C2D6DF7-3CF4-09E1-EB28-4EBB58C0FDF7}"/>
              </a:ext>
            </a:extLst>
          </p:cNvPr>
          <p:cNvSpPr>
            <a:spLocks noGrp="1"/>
          </p:cNvSpPr>
          <p:nvPr>
            <p:ph type="title"/>
          </p:nvPr>
        </p:nvSpPr>
        <p:spPr/>
        <p:txBody>
          <a:bodyPr/>
          <a:lstStyle/>
          <a:p>
            <a:r>
              <a:rPr lang="en-AU" dirty="0"/>
              <a:t>University of Duisburg-Essen – Campus Essen</a:t>
            </a:r>
          </a:p>
        </p:txBody>
      </p:sp>
      <p:pic>
        <p:nvPicPr>
          <p:cNvPr id="7" name="Inhaltsplatzhalter 6">
            <a:extLst>
              <a:ext uri="{FF2B5EF4-FFF2-40B4-BE49-F238E27FC236}">
                <a16:creationId xmlns:a16="http://schemas.microsoft.com/office/drawing/2014/main" id="{F636CB29-3CBB-168D-A151-DF4854289FC8}"/>
              </a:ext>
            </a:extLst>
          </p:cNvPr>
          <p:cNvPicPr>
            <a:picLocks noGrp="1" noChangeAspect="1"/>
          </p:cNvPicPr>
          <p:nvPr>
            <p:ph idx="1"/>
          </p:nvPr>
        </p:nvPicPr>
        <p:blipFill>
          <a:blip r:embed="rId2"/>
          <a:stretch>
            <a:fillRect/>
          </a:stretch>
        </p:blipFill>
        <p:spPr>
          <a:xfrm>
            <a:off x="194246" y="1196752"/>
            <a:ext cx="8785225" cy="3705686"/>
          </a:xfrm>
        </p:spPr>
      </p:pic>
      <p:sp>
        <p:nvSpPr>
          <p:cNvPr id="4" name="Datumsplatzhalter 3">
            <a:extLst>
              <a:ext uri="{FF2B5EF4-FFF2-40B4-BE49-F238E27FC236}">
                <a16:creationId xmlns:a16="http://schemas.microsoft.com/office/drawing/2014/main" id="{1CEA2ABB-D6FC-A84D-AF83-545E23CD3969}"/>
              </a:ext>
            </a:extLst>
          </p:cNvPr>
          <p:cNvSpPr>
            <a:spLocks noGrp="1"/>
          </p:cNvSpPr>
          <p:nvPr>
            <p:ph type="dt" sz="half" idx="10"/>
          </p:nvPr>
        </p:nvSpPr>
        <p:spPr/>
        <p:txBody>
          <a:bodyPr/>
          <a:lstStyle/>
          <a:p>
            <a:pPr>
              <a:defRPr/>
            </a:pPr>
            <a:r>
              <a:rPr lang="de-DE" dirty="0"/>
              <a:t>March 09, 2026</a:t>
            </a:r>
          </a:p>
          <a:p>
            <a:pPr>
              <a:defRPr/>
            </a:pPr>
            <a:endParaRPr lang="de-DE" dirty="0"/>
          </a:p>
        </p:txBody>
      </p:sp>
      <p:sp>
        <p:nvSpPr>
          <p:cNvPr id="5" name="Fußzeilenplatzhalter 4">
            <a:extLst>
              <a:ext uri="{FF2B5EF4-FFF2-40B4-BE49-F238E27FC236}">
                <a16:creationId xmlns:a16="http://schemas.microsoft.com/office/drawing/2014/main" id="{65613305-FAE6-37B2-99AD-826E9C34FE02}"/>
              </a:ext>
            </a:extLst>
          </p:cNvPr>
          <p:cNvSpPr>
            <a:spLocks noGrp="1"/>
          </p:cNvSpPr>
          <p:nvPr>
            <p:ph type="ftr" sz="quarter" idx="11"/>
          </p:nvPr>
        </p:nvSpPr>
        <p:spPr/>
        <p:txBody>
          <a:bodyPr/>
          <a:lstStyle/>
          <a:p>
            <a:pPr>
              <a:defRPr/>
            </a:pPr>
            <a:r>
              <a:rPr lang="de-DE"/>
              <a:t>www.uni-due.de</a:t>
            </a:r>
          </a:p>
        </p:txBody>
      </p:sp>
      <p:sp>
        <p:nvSpPr>
          <p:cNvPr id="8" name="Textfeld 7">
            <a:extLst>
              <a:ext uri="{FF2B5EF4-FFF2-40B4-BE49-F238E27FC236}">
                <a16:creationId xmlns:a16="http://schemas.microsoft.com/office/drawing/2014/main" id="{ED516EE1-79AB-8E14-1B49-5B590923304C}"/>
              </a:ext>
            </a:extLst>
          </p:cNvPr>
          <p:cNvSpPr txBox="1"/>
          <p:nvPr/>
        </p:nvSpPr>
        <p:spPr>
          <a:xfrm>
            <a:off x="93663" y="5055190"/>
            <a:ext cx="8885808" cy="1200329"/>
          </a:xfrm>
          <a:prstGeom prst="rect">
            <a:avLst/>
          </a:prstGeom>
          <a:noFill/>
        </p:spPr>
        <p:txBody>
          <a:bodyPr wrap="square" rtlCol="0">
            <a:spAutoFit/>
          </a:bodyPr>
          <a:lstStyle/>
          <a:p>
            <a:r>
              <a:rPr lang="en-AU" sz="1800" dirty="0">
                <a:solidFill>
                  <a:schemeClr val="accent1">
                    <a:lumMod val="50000"/>
                  </a:schemeClr>
                </a:solidFill>
                <a:latin typeface="+mn-lt"/>
              </a:rPr>
              <a:t>The old university of Duisburg founded in 1655 (by Gerhard Mercator, cosmographer), closed 1818; reopened as an engineering school in 1891, 1968 turned into an university; merged together with the neighbouring university  of Essen to </a:t>
            </a:r>
            <a:r>
              <a:rPr lang="en-AU" sz="1800" i="1" dirty="0">
                <a:solidFill>
                  <a:srgbClr val="FF0000"/>
                </a:solidFill>
                <a:latin typeface="+mn-lt"/>
              </a:rPr>
              <a:t>University of Duisburg-Essen, </a:t>
            </a:r>
            <a:r>
              <a:rPr lang="en-AU" sz="1800" dirty="0">
                <a:solidFill>
                  <a:schemeClr val="accent1">
                    <a:lumMod val="50000"/>
                  </a:schemeClr>
                </a:solidFill>
                <a:latin typeface="+mn-lt"/>
              </a:rPr>
              <a:t>238 courses of study, 2 campus (Duisburg &amp; Essen, distance 15 km), more than </a:t>
            </a:r>
            <a:r>
              <a:rPr lang="en-AU" sz="1800" i="1" dirty="0">
                <a:solidFill>
                  <a:srgbClr val="FF0000"/>
                </a:solidFill>
                <a:latin typeface="+mn-lt"/>
              </a:rPr>
              <a:t>40.000 students</a:t>
            </a:r>
          </a:p>
        </p:txBody>
      </p:sp>
    </p:spTree>
    <p:extLst>
      <p:ext uri="{BB962C8B-B14F-4D97-AF65-F5344CB8AC3E}">
        <p14:creationId xmlns:p14="http://schemas.microsoft.com/office/powerpoint/2010/main" val="33774130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498AEA4-FBEB-EE28-A1FB-03CA52B5E3A7}"/>
              </a:ext>
            </a:extLst>
          </p:cNvPr>
          <p:cNvSpPr>
            <a:spLocks noGrp="1"/>
          </p:cNvSpPr>
          <p:nvPr>
            <p:ph type="title"/>
          </p:nvPr>
        </p:nvSpPr>
        <p:spPr>
          <a:xfrm>
            <a:off x="196934" y="180000"/>
            <a:ext cx="6840000" cy="864000"/>
          </a:xfrm>
        </p:spPr>
        <p:txBody>
          <a:bodyPr/>
          <a:lstStyle/>
          <a:p>
            <a:r>
              <a:rPr lang="en-AU" sz="2400" dirty="0">
                <a:latin typeface="+mn-lt"/>
              </a:rPr>
              <a:t>Günter Törner (born 1947) - his subjectivity</a:t>
            </a:r>
          </a:p>
        </p:txBody>
      </p:sp>
      <p:sp>
        <p:nvSpPr>
          <p:cNvPr id="3" name="Inhaltsplatzhalter 2">
            <a:extLst>
              <a:ext uri="{FF2B5EF4-FFF2-40B4-BE49-F238E27FC236}">
                <a16:creationId xmlns:a16="http://schemas.microsoft.com/office/drawing/2014/main" id="{AE0DC3D3-F971-1FFE-525B-2BAE1B317C88}"/>
              </a:ext>
            </a:extLst>
          </p:cNvPr>
          <p:cNvSpPr>
            <a:spLocks noGrp="1"/>
          </p:cNvSpPr>
          <p:nvPr>
            <p:ph idx="1"/>
          </p:nvPr>
        </p:nvSpPr>
        <p:spPr>
          <a:xfrm>
            <a:off x="196850" y="1124744"/>
            <a:ext cx="8767763" cy="5328592"/>
          </a:xfrm>
        </p:spPr>
        <p:txBody>
          <a:bodyPr/>
          <a:lstStyle/>
          <a:p>
            <a:pPr lvl="2">
              <a:buFont typeface="Wingdings" pitchFamily="2" charset="2"/>
              <a:buChar char="§"/>
            </a:pPr>
            <a:r>
              <a:rPr lang="en-AU" sz="2000" dirty="0">
                <a:solidFill>
                  <a:schemeClr val="accent1">
                    <a:lumMod val="50000"/>
                  </a:schemeClr>
                </a:solidFill>
                <a:latin typeface="+mn-lt"/>
              </a:rPr>
              <a:t>A </a:t>
            </a:r>
            <a:r>
              <a:rPr lang="en-AU" sz="2000" i="1" dirty="0">
                <a:solidFill>
                  <a:srgbClr val="FF0000"/>
                </a:solidFill>
                <a:latin typeface="+mn-lt"/>
              </a:rPr>
              <a:t>research mathematician </a:t>
            </a:r>
            <a:r>
              <a:rPr lang="en-AU" sz="2000" dirty="0">
                <a:solidFill>
                  <a:schemeClr val="accent1">
                    <a:lumMod val="50000"/>
                  </a:schemeClr>
                </a:solidFill>
                <a:latin typeface="+mn-lt"/>
              </a:rPr>
              <a:t>in the fields of noncommutative algebra, discrete mathematics and scheduling theory; today highly interested in mathematics for economy and industry</a:t>
            </a:r>
          </a:p>
          <a:p>
            <a:pPr lvl="2">
              <a:buFont typeface="Wingdings" pitchFamily="2" charset="2"/>
              <a:buChar char="§"/>
            </a:pPr>
            <a:r>
              <a:rPr lang="en-AU" sz="2000" i="1" dirty="0">
                <a:solidFill>
                  <a:srgbClr val="FF0000"/>
                </a:solidFill>
                <a:latin typeface="+mn-lt"/>
              </a:rPr>
              <a:t>Research  in mathematics education </a:t>
            </a:r>
            <a:r>
              <a:rPr lang="en-AU" sz="2000" dirty="0">
                <a:solidFill>
                  <a:schemeClr val="accent1">
                    <a:lumMod val="50000"/>
                  </a:schemeClr>
                </a:solidFill>
                <a:latin typeface="+mn-lt"/>
              </a:rPr>
              <a:t>for school relevant topics: Calculus, linear algebra, probability theory &amp; statistics…</a:t>
            </a:r>
          </a:p>
          <a:p>
            <a:pPr lvl="2">
              <a:buFont typeface="Wingdings" pitchFamily="2" charset="2"/>
              <a:buChar char="§"/>
            </a:pPr>
            <a:r>
              <a:rPr lang="en-AU" sz="2000" dirty="0">
                <a:solidFill>
                  <a:schemeClr val="accent1">
                    <a:lumMod val="50000"/>
                  </a:schemeClr>
                </a:solidFill>
                <a:latin typeface="+mn-lt"/>
              </a:rPr>
              <a:t>Further </a:t>
            </a:r>
            <a:r>
              <a:rPr lang="en-AU" sz="2000" i="1" dirty="0">
                <a:solidFill>
                  <a:srgbClr val="FF0000"/>
                </a:solidFill>
                <a:latin typeface="+mn-lt"/>
              </a:rPr>
              <a:t>(non-standard) areas of research</a:t>
            </a:r>
            <a:r>
              <a:rPr lang="en-AU" sz="2000" dirty="0">
                <a:solidFill>
                  <a:schemeClr val="accent1">
                    <a:lumMod val="50000"/>
                  </a:schemeClr>
                </a:solidFill>
                <a:latin typeface="+mn-lt"/>
              </a:rPr>
              <a:t>: </a:t>
            </a:r>
            <a:r>
              <a:rPr lang="en-AU" sz="2000" i="1" dirty="0">
                <a:solidFill>
                  <a:schemeClr val="accent1">
                    <a:lumMod val="50000"/>
                  </a:schemeClr>
                </a:solidFill>
                <a:latin typeface="+mn-lt"/>
              </a:rPr>
              <a:t>Problem solving and beliefs theory, Research in continuous professional development, initiating  teachers‘ change, Adult education in mathematics..., The teaching of out-of-field mathematics teachers</a:t>
            </a:r>
          </a:p>
          <a:p>
            <a:pPr lvl="2">
              <a:buFont typeface="Wingdings" pitchFamily="2" charset="2"/>
              <a:buChar char="§"/>
            </a:pPr>
            <a:r>
              <a:rPr lang="en-AU" sz="2000" b="0" dirty="0">
                <a:solidFill>
                  <a:schemeClr val="accent1">
                    <a:lumMod val="50000"/>
                  </a:schemeClr>
                </a:solidFill>
                <a:latin typeface="+mn-lt"/>
              </a:rPr>
              <a:t>Many of my colleagues in the mathematics department </a:t>
            </a:r>
            <a:r>
              <a:rPr lang="en-AU" sz="2000" b="0" i="1" dirty="0">
                <a:solidFill>
                  <a:srgbClr val="FF0000"/>
                </a:solidFill>
                <a:latin typeface="+mn-lt"/>
              </a:rPr>
              <a:t>know little about figures relating to mathematics</a:t>
            </a:r>
            <a:r>
              <a:rPr lang="en-AU" sz="2000" b="0" dirty="0">
                <a:solidFill>
                  <a:schemeClr val="accent1">
                    <a:lumMod val="50000"/>
                  </a:schemeClr>
                </a:solidFill>
                <a:latin typeface="+mn-lt"/>
              </a:rPr>
              <a:t>; the same applies to the job market; ask Guenter...</a:t>
            </a:r>
          </a:p>
          <a:p>
            <a:pPr lvl="2">
              <a:buFont typeface="Wingdings" pitchFamily="2" charset="2"/>
              <a:buChar char="§"/>
            </a:pPr>
            <a:r>
              <a:rPr lang="en-AU" sz="2000" b="0" dirty="0">
                <a:solidFill>
                  <a:schemeClr val="accent1">
                    <a:lumMod val="50000"/>
                  </a:schemeClr>
                </a:solidFill>
                <a:latin typeface="+mn-lt"/>
              </a:rPr>
              <a:t>Looking back: Communication between mathematics educators and mathematicians – not an easy job; my advantage: I was always </a:t>
            </a:r>
            <a:r>
              <a:rPr lang="en-AU" sz="2000" b="0" i="1" dirty="0">
                <a:solidFill>
                  <a:srgbClr val="FF0000"/>
                </a:solidFill>
                <a:latin typeface="+mn-lt"/>
              </a:rPr>
              <a:t>accepted as a mathematician...</a:t>
            </a:r>
          </a:p>
          <a:p>
            <a:pPr lvl="2"/>
            <a:endParaRPr lang="en-AU" sz="1800" i="1" dirty="0">
              <a:solidFill>
                <a:schemeClr val="accent1">
                  <a:lumMod val="50000"/>
                </a:schemeClr>
              </a:solidFill>
              <a:latin typeface="+mn-lt"/>
            </a:endParaRPr>
          </a:p>
        </p:txBody>
      </p:sp>
      <p:sp>
        <p:nvSpPr>
          <p:cNvPr id="4" name="Datumsplatzhalter 3">
            <a:extLst>
              <a:ext uri="{FF2B5EF4-FFF2-40B4-BE49-F238E27FC236}">
                <a16:creationId xmlns:a16="http://schemas.microsoft.com/office/drawing/2014/main" id="{B3F8DAF4-250C-906F-00F5-88D4E61E0414}"/>
              </a:ext>
            </a:extLst>
          </p:cNvPr>
          <p:cNvSpPr>
            <a:spLocks noGrp="1"/>
          </p:cNvSpPr>
          <p:nvPr>
            <p:ph type="dt" sz="half" idx="10"/>
          </p:nvPr>
        </p:nvSpPr>
        <p:spPr>
          <a:xfrm>
            <a:off x="3495675" y="6548438"/>
            <a:ext cx="2133600" cy="358775"/>
          </a:xfrm>
        </p:spPr>
        <p:txBody>
          <a:bodyPr/>
          <a:lstStyle/>
          <a:p>
            <a:r>
              <a:rPr lang="de-DE" dirty="0"/>
              <a:t>March 09, 2026</a:t>
            </a:r>
          </a:p>
          <a:p>
            <a:endParaRPr lang="de-DE" dirty="0"/>
          </a:p>
        </p:txBody>
      </p:sp>
      <p:sp>
        <p:nvSpPr>
          <p:cNvPr id="5" name="Fußzeilenplatzhalter 4">
            <a:extLst>
              <a:ext uri="{FF2B5EF4-FFF2-40B4-BE49-F238E27FC236}">
                <a16:creationId xmlns:a16="http://schemas.microsoft.com/office/drawing/2014/main" id="{A1433A2C-B1E0-28E2-D47E-B6E99D30963B}"/>
              </a:ext>
            </a:extLst>
          </p:cNvPr>
          <p:cNvSpPr>
            <a:spLocks noGrp="1"/>
          </p:cNvSpPr>
          <p:nvPr>
            <p:ph type="ftr" sz="quarter" idx="11"/>
          </p:nvPr>
        </p:nvSpPr>
        <p:spPr>
          <a:xfrm>
            <a:off x="93663" y="6538913"/>
            <a:ext cx="1906587" cy="365125"/>
          </a:xfrm>
        </p:spPr>
        <p:txBody>
          <a:bodyPr/>
          <a:lstStyle/>
          <a:p>
            <a:r>
              <a:rPr lang="de-DE"/>
              <a:t>www.uni-due.de</a:t>
            </a:r>
          </a:p>
        </p:txBody>
      </p:sp>
    </p:spTree>
    <p:extLst>
      <p:ext uri="{BB962C8B-B14F-4D97-AF65-F5344CB8AC3E}">
        <p14:creationId xmlns:p14="http://schemas.microsoft.com/office/powerpoint/2010/main" val="1596200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649B06-886B-F790-29C9-BA8BAA7DB312}"/>
              </a:ext>
            </a:extLst>
          </p:cNvPr>
          <p:cNvSpPr>
            <a:spLocks noGrp="1"/>
          </p:cNvSpPr>
          <p:nvPr>
            <p:ph type="title"/>
          </p:nvPr>
        </p:nvSpPr>
        <p:spPr/>
        <p:txBody>
          <a:bodyPr/>
          <a:lstStyle/>
          <a:p>
            <a:r>
              <a:rPr lang="en-AU" sz="2400" dirty="0">
                <a:latin typeface="+mn-lt"/>
              </a:rPr>
              <a:t>How mathematical landscapes changed</a:t>
            </a:r>
          </a:p>
        </p:txBody>
      </p:sp>
      <p:sp>
        <p:nvSpPr>
          <p:cNvPr id="3" name="Inhaltsplatzhalter 2">
            <a:extLst>
              <a:ext uri="{FF2B5EF4-FFF2-40B4-BE49-F238E27FC236}">
                <a16:creationId xmlns:a16="http://schemas.microsoft.com/office/drawing/2014/main" id="{E68D963A-46D3-6B80-E6E3-7E976B35C2DA}"/>
              </a:ext>
            </a:extLst>
          </p:cNvPr>
          <p:cNvSpPr>
            <a:spLocks noGrp="1"/>
          </p:cNvSpPr>
          <p:nvPr>
            <p:ph idx="1"/>
          </p:nvPr>
        </p:nvSpPr>
        <p:spPr/>
        <p:txBody>
          <a:bodyPr/>
          <a:lstStyle/>
          <a:p>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The </a:t>
            </a:r>
            <a:r>
              <a:rPr lang="en-AU" sz="2000" b="0" i="1" spc="-15" dirty="0">
                <a:solidFill>
                  <a:srgbClr val="FF0000"/>
                </a:solidFill>
                <a:latin typeface="+mn-lt"/>
                <a:ea typeface="Times New Roman" panose="02020603050405020304" pitchFamily="18" charset="0"/>
                <a:cs typeface="Arial" panose="020B0604020202020204" pitchFamily="34" charset="0"/>
              </a:rPr>
              <a:t>field of mathematics</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 with its results, is </a:t>
            </a:r>
            <a:r>
              <a:rPr lang="en-AU" sz="2000" b="0" i="1" spc="-15" dirty="0">
                <a:solidFill>
                  <a:srgbClr val="FF0000"/>
                </a:solidFill>
                <a:latin typeface="+mn-lt"/>
                <a:ea typeface="Times New Roman" panose="02020603050405020304" pitchFamily="18" charset="0"/>
                <a:cs typeface="Arial" panose="020B0604020202020204" pitchFamily="34" charset="0"/>
              </a:rPr>
              <a:t>a time-independent constant</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 but where humans exert influence, there are </a:t>
            </a:r>
            <a:r>
              <a:rPr lang="en-AU" sz="2400" b="0" i="1" spc="-15" dirty="0">
                <a:solidFill>
                  <a:srgbClr val="FF0000"/>
                </a:solidFill>
                <a:latin typeface="+mn-lt"/>
                <a:ea typeface="Times New Roman" panose="02020603050405020304" pitchFamily="18" charset="0"/>
                <a:cs typeface="Arial" panose="020B0604020202020204" pitchFamily="34" charset="0"/>
              </a:rPr>
              <a:t>always changes; that's life</a:t>
            </a:r>
            <a:r>
              <a:rPr lang="en-AU" sz="2400" b="0" spc="-15" dirty="0">
                <a:solidFill>
                  <a:schemeClr val="accent1">
                    <a:lumMod val="50000"/>
                  </a:schemeClr>
                </a:solidFill>
                <a:latin typeface="+mn-lt"/>
                <a:ea typeface="Times New Roman" panose="02020603050405020304" pitchFamily="18" charset="0"/>
                <a:cs typeface="Arial" panose="020B0604020202020204" pitchFamily="34" charset="0"/>
              </a:rPr>
              <a:t>...</a:t>
            </a:r>
          </a:p>
          <a:p>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rankings for </a:t>
            </a:r>
            <a:r>
              <a:rPr lang="en-AU" sz="2000" b="0" i="1" spc="-15" dirty="0">
                <a:solidFill>
                  <a:srgbClr val="FF0000"/>
                </a:solidFill>
                <a:latin typeface="+mn-lt"/>
                <a:ea typeface="Times New Roman" panose="02020603050405020304" pitchFamily="18" charset="0"/>
                <a:cs typeface="Arial" panose="020B0604020202020204" pitchFamily="34" charset="0"/>
              </a:rPr>
              <a:t>mathematical research fields</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 </a:t>
            </a:r>
          </a:p>
          <a:p>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the influence </a:t>
            </a:r>
            <a:r>
              <a:rPr lang="en-AU" sz="2000" b="0" i="1" spc="-15" dirty="0">
                <a:solidFill>
                  <a:srgbClr val="FF0000"/>
                </a:solidFill>
                <a:latin typeface="+mn-lt"/>
                <a:ea typeface="Times New Roman" panose="02020603050405020304" pitchFamily="18" charset="0"/>
                <a:cs typeface="Arial" panose="020B0604020202020204" pitchFamily="34" charset="0"/>
              </a:rPr>
              <a:t>through the retirement process of professors</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 the name of working groups are changing.</a:t>
            </a:r>
          </a:p>
          <a:p>
            <a:r>
              <a:rPr lang="en-AU" sz="2000" b="0" i="1" spc="-15" dirty="0">
                <a:solidFill>
                  <a:srgbClr val="FF0000"/>
                </a:solidFill>
                <a:latin typeface="+mn-lt"/>
                <a:ea typeface="Times New Roman" panose="02020603050405020304" pitchFamily="18" charset="0"/>
                <a:cs typeface="Arial" panose="020B0604020202020204" pitchFamily="34" charset="0"/>
              </a:rPr>
              <a:t>editorial boards of journals </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and the determination of their publication areas, </a:t>
            </a:r>
          </a:p>
          <a:p>
            <a:r>
              <a:rPr lang="en-AU" sz="2000" b="0" i="1" spc="-15" dirty="0">
                <a:solidFill>
                  <a:srgbClr val="FF0000"/>
                </a:solidFill>
                <a:latin typeface="+mn-lt"/>
                <a:ea typeface="Times New Roman" panose="02020603050405020304" pitchFamily="18" charset="0"/>
                <a:cs typeface="Arial" panose="020B0604020202020204" pitchFamily="34" charset="0"/>
              </a:rPr>
              <a:t>society's expectations of mathematics</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 </a:t>
            </a:r>
          </a:p>
          <a:p>
            <a:r>
              <a:rPr lang="en-AU" sz="2000" b="0" i="1" spc="-15" dirty="0">
                <a:solidFill>
                  <a:srgbClr val="FF0000"/>
                </a:solidFill>
                <a:latin typeface="+mn-lt"/>
                <a:ea typeface="Times New Roman" panose="02020603050405020304" pitchFamily="18" charset="0"/>
                <a:cs typeface="Arial" panose="020B0604020202020204" pitchFamily="34" charset="0"/>
              </a:rPr>
              <a:t>influences of industry and business</a:t>
            </a:r>
            <a:r>
              <a:rPr lang="en-AU" sz="2000" b="0" spc="-15" dirty="0">
                <a:solidFill>
                  <a:schemeClr val="accent1">
                    <a:lumMod val="50000"/>
                  </a:schemeClr>
                </a:solidFill>
                <a:latin typeface="+mn-lt"/>
                <a:ea typeface="Times New Roman" panose="02020603050405020304" pitchFamily="18" charset="0"/>
                <a:cs typeface="Arial" panose="020B0604020202020204" pitchFamily="34" charset="0"/>
              </a:rPr>
              <a:t>,</a:t>
            </a:r>
          </a:p>
          <a:p>
            <a:r>
              <a:rPr lang="en-AU" sz="2000" b="0" spc="-15" dirty="0">
                <a:solidFill>
                  <a:schemeClr val="accent1">
                    <a:lumMod val="50000"/>
                  </a:schemeClr>
                </a:solidFill>
                <a:latin typeface="+mn-lt"/>
                <a:cs typeface="Arial" panose="020B0604020202020204" pitchFamily="34" charset="0"/>
              </a:rPr>
              <a:t>friends and research partner suddenly disappear and their important support is suddenly no longer available, </a:t>
            </a:r>
            <a:r>
              <a:rPr lang="en-AU" sz="2000" b="0" spc="-15" dirty="0">
                <a:solidFill>
                  <a:srgbClr val="FF0000"/>
                </a:solidFill>
                <a:latin typeface="+mn-lt"/>
                <a:cs typeface="Arial" panose="020B0604020202020204" pitchFamily="34" charset="0"/>
              </a:rPr>
              <a:t>everything in life is </a:t>
            </a:r>
            <a:r>
              <a:rPr lang="en-AU" sz="2400" b="0" i="1" spc="-15" dirty="0">
                <a:solidFill>
                  <a:srgbClr val="FF0000"/>
                </a:solidFill>
                <a:latin typeface="+mn-lt"/>
                <a:cs typeface="Arial" panose="020B0604020202020204" pitchFamily="34" charset="0"/>
              </a:rPr>
              <a:t>finite</a:t>
            </a:r>
            <a:r>
              <a:rPr lang="en-AU" sz="2400" b="0" spc="-15" dirty="0">
                <a:solidFill>
                  <a:schemeClr val="accent1">
                    <a:lumMod val="50000"/>
                  </a:schemeClr>
                </a:solidFill>
                <a:latin typeface="+mn-lt"/>
                <a:cs typeface="Arial" panose="020B0604020202020204" pitchFamily="34" charset="0"/>
              </a:rPr>
              <a:t>. </a:t>
            </a:r>
            <a:r>
              <a:rPr lang="en-AU" sz="2000" b="0" spc="-15" dirty="0">
                <a:solidFill>
                  <a:schemeClr val="accent1">
                    <a:lumMod val="50000"/>
                  </a:schemeClr>
                </a:solidFill>
                <a:latin typeface="+mn-lt"/>
                <a:cs typeface="Arial" panose="020B0604020202020204" pitchFamily="34" charset="0"/>
              </a:rPr>
              <a:t>Mathematicians should know to handle this term.</a:t>
            </a:r>
          </a:p>
          <a:p>
            <a:r>
              <a:rPr lang="en-AU" sz="2000" b="0" spc="-15" dirty="0">
                <a:solidFill>
                  <a:schemeClr val="accent1">
                    <a:lumMod val="50000"/>
                  </a:schemeClr>
                </a:solidFill>
                <a:latin typeface="+mn-lt"/>
                <a:cs typeface="Arial" panose="020B0604020202020204" pitchFamily="34" charset="0"/>
              </a:rPr>
              <a:t>…</a:t>
            </a:r>
            <a:endParaRPr lang="de-DE" sz="2000" dirty="0">
              <a:solidFill>
                <a:schemeClr val="accent1">
                  <a:lumMod val="50000"/>
                </a:schemeClr>
              </a:solidFill>
            </a:endParaRPr>
          </a:p>
        </p:txBody>
      </p:sp>
      <p:sp>
        <p:nvSpPr>
          <p:cNvPr id="4" name="Datumsplatzhalter 3">
            <a:extLst>
              <a:ext uri="{FF2B5EF4-FFF2-40B4-BE49-F238E27FC236}">
                <a16:creationId xmlns:a16="http://schemas.microsoft.com/office/drawing/2014/main" id="{4B34BB3D-B592-1FF6-EDC4-FCC1D949DE66}"/>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F360B164-F7C9-534E-3770-76FDC7CA9B52}"/>
              </a:ext>
            </a:extLst>
          </p:cNvPr>
          <p:cNvSpPr>
            <a:spLocks noGrp="1"/>
          </p:cNvSpPr>
          <p:nvPr>
            <p:ph type="ftr" sz="quarter" idx="11"/>
          </p:nvPr>
        </p:nvSpPr>
        <p:spPr/>
        <p:txBody>
          <a:bodyPr/>
          <a:lstStyle/>
          <a:p>
            <a:pPr>
              <a:defRPr/>
            </a:pPr>
            <a:r>
              <a:rPr lang="de-DE"/>
              <a:t>www.uni-due.de</a:t>
            </a:r>
          </a:p>
        </p:txBody>
      </p:sp>
    </p:spTree>
    <p:extLst>
      <p:ext uri="{BB962C8B-B14F-4D97-AF65-F5344CB8AC3E}">
        <p14:creationId xmlns:p14="http://schemas.microsoft.com/office/powerpoint/2010/main" val="1215392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4336A2A-D42C-7782-3564-C63A39DCE4E7}"/>
              </a:ext>
            </a:extLst>
          </p:cNvPr>
          <p:cNvSpPr>
            <a:spLocks noGrp="1"/>
          </p:cNvSpPr>
          <p:nvPr>
            <p:ph type="title"/>
          </p:nvPr>
        </p:nvSpPr>
        <p:spPr/>
        <p:txBody>
          <a:bodyPr/>
          <a:lstStyle/>
          <a:p>
            <a:r>
              <a:rPr lang="en-AU" dirty="0"/>
              <a:t>Situation in Germany anno 1980</a:t>
            </a:r>
          </a:p>
        </p:txBody>
      </p:sp>
      <p:sp>
        <p:nvSpPr>
          <p:cNvPr id="3" name="Inhaltsplatzhalter 2">
            <a:extLst>
              <a:ext uri="{FF2B5EF4-FFF2-40B4-BE49-F238E27FC236}">
                <a16:creationId xmlns:a16="http://schemas.microsoft.com/office/drawing/2014/main" id="{FE6796E8-E633-29A4-BD07-0963CB3E485E}"/>
              </a:ext>
            </a:extLst>
          </p:cNvPr>
          <p:cNvSpPr>
            <a:spLocks noGrp="1"/>
          </p:cNvSpPr>
          <p:nvPr>
            <p:ph idx="1"/>
          </p:nvPr>
        </p:nvSpPr>
        <p:spPr/>
        <p:txBody>
          <a:bodyPr/>
          <a:lstStyle/>
          <a:p>
            <a:r>
              <a:rPr lang="en-AU" sz="2000" b="0" dirty="0">
                <a:latin typeface="+mn-lt"/>
              </a:rPr>
              <a:t>Geometry was no longer in vogue in Germany.</a:t>
            </a:r>
          </a:p>
          <a:p>
            <a:r>
              <a:rPr lang="en-AU" sz="2000" b="0" dirty="0">
                <a:latin typeface="+mn-lt"/>
              </a:rPr>
              <a:t>The leading and prominent figures in this field (</a:t>
            </a:r>
            <a:r>
              <a:rPr lang="en-AU" sz="2000" b="0" dirty="0" err="1">
                <a:latin typeface="+mn-lt"/>
              </a:rPr>
              <a:t>Sperner</a:t>
            </a:r>
            <a:r>
              <a:rPr lang="en-AU" sz="2000" b="0" dirty="0">
                <a:latin typeface="+mn-lt"/>
              </a:rPr>
              <a:t>, </a:t>
            </a:r>
            <a:r>
              <a:rPr lang="en-AU" sz="2000" b="0" dirty="0" err="1">
                <a:latin typeface="+mn-lt"/>
              </a:rPr>
              <a:t>Pickert</a:t>
            </a:r>
            <a:r>
              <a:rPr lang="en-AU" sz="2000" b="0" dirty="0">
                <a:latin typeface="+mn-lt"/>
              </a:rPr>
              <a:t>, Bachmann, Salzmann…) had left the stage.</a:t>
            </a:r>
          </a:p>
          <a:p>
            <a:r>
              <a:rPr lang="en-AU" sz="2000" b="0" dirty="0">
                <a:latin typeface="+mn-lt"/>
              </a:rPr>
              <a:t>The regular conferences at the venerable </a:t>
            </a:r>
            <a:r>
              <a:rPr lang="en-AU" sz="2000" b="0" dirty="0" err="1">
                <a:latin typeface="+mn-lt"/>
              </a:rPr>
              <a:t>Oberwolfach</a:t>
            </a:r>
            <a:r>
              <a:rPr lang="en-AU" sz="2000" b="0" dirty="0">
                <a:latin typeface="+mn-lt"/>
              </a:rPr>
              <a:t> Centre became increasingly rare. The conference topics changed.</a:t>
            </a:r>
          </a:p>
          <a:p>
            <a:r>
              <a:rPr lang="en-AU" sz="2000" b="0" dirty="0">
                <a:latin typeface="+mn-lt"/>
              </a:rPr>
              <a:t>Thus, I became interested in noncommutative algebra – in particular, I could rely on scientifically strong partners</a:t>
            </a:r>
          </a:p>
        </p:txBody>
      </p:sp>
      <p:sp>
        <p:nvSpPr>
          <p:cNvPr id="4" name="Datumsplatzhalter 3">
            <a:extLst>
              <a:ext uri="{FF2B5EF4-FFF2-40B4-BE49-F238E27FC236}">
                <a16:creationId xmlns:a16="http://schemas.microsoft.com/office/drawing/2014/main" id="{AA6D78F9-7177-5A13-8E5F-34D8D6BD396E}"/>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FC0C9F57-D693-DC50-EAB3-0C1E3D2B2C01}"/>
              </a:ext>
            </a:extLst>
          </p:cNvPr>
          <p:cNvSpPr>
            <a:spLocks noGrp="1"/>
          </p:cNvSpPr>
          <p:nvPr>
            <p:ph type="ftr" sz="quarter" idx="11"/>
          </p:nvPr>
        </p:nvSpPr>
        <p:spPr/>
        <p:txBody>
          <a:bodyPr/>
          <a:lstStyle/>
          <a:p>
            <a:pPr>
              <a:defRPr/>
            </a:pPr>
            <a:r>
              <a:rPr lang="de-DE"/>
              <a:t>www.uni-due.de</a:t>
            </a:r>
          </a:p>
        </p:txBody>
      </p:sp>
      <p:pic>
        <p:nvPicPr>
          <p:cNvPr id="7" name="Grafik 6">
            <a:extLst>
              <a:ext uri="{FF2B5EF4-FFF2-40B4-BE49-F238E27FC236}">
                <a16:creationId xmlns:a16="http://schemas.microsoft.com/office/drawing/2014/main" id="{3007F9BD-D181-7E28-8537-227549C6389C}"/>
              </a:ext>
            </a:extLst>
          </p:cNvPr>
          <p:cNvPicPr>
            <a:picLocks noChangeAspect="1"/>
          </p:cNvPicPr>
          <p:nvPr/>
        </p:nvPicPr>
        <p:blipFill>
          <a:blip r:embed="rId2"/>
          <a:stretch>
            <a:fillRect/>
          </a:stretch>
        </p:blipFill>
        <p:spPr>
          <a:xfrm>
            <a:off x="4355976" y="3941913"/>
            <a:ext cx="4411450" cy="2459544"/>
          </a:xfrm>
          <a:prstGeom prst="rect">
            <a:avLst/>
          </a:prstGeom>
        </p:spPr>
      </p:pic>
    </p:spTree>
    <p:extLst>
      <p:ext uri="{BB962C8B-B14F-4D97-AF65-F5344CB8AC3E}">
        <p14:creationId xmlns:p14="http://schemas.microsoft.com/office/powerpoint/2010/main" val="16926936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0174F6-CF01-01F6-83EC-D952EBB781DD}"/>
              </a:ext>
            </a:extLst>
          </p:cNvPr>
          <p:cNvSpPr>
            <a:spLocks noGrp="1"/>
          </p:cNvSpPr>
          <p:nvPr>
            <p:ph type="title"/>
          </p:nvPr>
        </p:nvSpPr>
        <p:spPr/>
        <p:txBody>
          <a:bodyPr/>
          <a:lstStyle/>
          <a:p>
            <a:r>
              <a:rPr lang="en-AU" dirty="0">
                <a:latin typeface="+mn-lt"/>
              </a:rPr>
              <a:t>Why and how the orientations gradually changed</a:t>
            </a:r>
          </a:p>
        </p:txBody>
      </p:sp>
      <p:sp>
        <p:nvSpPr>
          <p:cNvPr id="3" name="Inhaltsplatzhalter 2">
            <a:extLst>
              <a:ext uri="{FF2B5EF4-FFF2-40B4-BE49-F238E27FC236}">
                <a16:creationId xmlns:a16="http://schemas.microsoft.com/office/drawing/2014/main" id="{0E198152-E4B7-DE72-A8CF-832EB2649616}"/>
              </a:ext>
            </a:extLst>
          </p:cNvPr>
          <p:cNvSpPr>
            <a:spLocks noGrp="1"/>
          </p:cNvSpPr>
          <p:nvPr>
            <p:ph idx="1"/>
          </p:nvPr>
        </p:nvSpPr>
        <p:spPr>
          <a:xfrm>
            <a:off x="180000" y="1224000"/>
            <a:ext cx="8640472" cy="5040000"/>
          </a:xfrm>
        </p:spPr>
        <p:txBody>
          <a:bodyPr/>
          <a:lstStyle/>
          <a:p>
            <a:r>
              <a:rPr lang="en-AU" sz="2000" b="0" dirty="0">
                <a:solidFill>
                  <a:schemeClr val="accent1">
                    <a:lumMod val="50000"/>
                  </a:schemeClr>
                </a:solidFill>
              </a:rPr>
              <a:t>My university is/was located in a densely industrialised area, which was coal-mining area and the main place for producing high quality steel</a:t>
            </a:r>
          </a:p>
          <a:p>
            <a:r>
              <a:rPr lang="en-AU" sz="2000" b="0" dirty="0">
                <a:solidFill>
                  <a:schemeClr val="accent1">
                    <a:lumMod val="50000"/>
                  </a:schemeClr>
                </a:solidFill>
              </a:rPr>
              <a:t>The field of study Techno-Mathematics was to be developed:  applied mathematics with elements of engineering. It was in the university's interest to establish partnerships with industrial companies.</a:t>
            </a:r>
          </a:p>
          <a:p>
            <a:r>
              <a:rPr lang="en-AU" sz="2000" b="0" dirty="0">
                <a:solidFill>
                  <a:schemeClr val="accent1">
                    <a:lumMod val="50000"/>
                  </a:schemeClr>
                </a:solidFill>
                <a:latin typeface="+mj-lt"/>
              </a:rPr>
              <a:t>With few exceptions, universities in Germany must increasingly see themselves as </a:t>
            </a:r>
            <a:r>
              <a:rPr lang="en-AU" sz="2000" b="0" i="1" dirty="0">
                <a:solidFill>
                  <a:schemeClr val="accent1">
                    <a:lumMod val="50000"/>
                  </a:schemeClr>
                </a:solidFill>
                <a:latin typeface="+mj-lt"/>
              </a:rPr>
              <a:t>‘open stores’</a:t>
            </a:r>
            <a:r>
              <a:rPr lang="en-AU" sz="2400" b="0" i="1" dirty="0">
                <a:solidFill>
                  <a:schemeClr val="accent1">
                    <a:lumMod val="50000"/>
                  </a:schemeClr>
                </a:solidFill>
                <a:latin typeface="+mj-lt"/>
              </a:rPr>
              <a:t> </a:t>
            </a:r>
            <a:r>
              <a:rPr lang="en-AU" sz="2000" b="0" dirty="0">
                <a:solidFill>
                  <a:schemeClr val="accent1">
                    <a:lumMod val="50000"/>
                  </a:schemeClr>
                </a:solidFill>
                <a:latin typeface="+mj-lt"/>
              </a:rPr>
              <a:t>whose success is determined by their </a:t>
            </a:r>
            <a:r>
              <a:rPr lang="en-AU" sz="2000" b="0" i="1" dirty="0">
                <a:solidFill>
                  <a:schemeClr val="accent1">
                    <a:lumMod val="50000"/>
                  </a:schemeClr>
                </a:solidFill>
                <a:latin typeface="+mj-lt"/>
              </a:rPr>
              <a:t>‘customers</a:t>
            </a:r>
            <a:r>
              <a:rPr lang="en-AU" sz="2400" b="0" dirty="0">
                <a:solidFill>
                  <a:schemeClr val="accent1">
                    <a:lumMod val="50000"/>
                  </a:schemeClr>
                </a:solidFill>
                <a:latin typeface="+mj-lt"/>
              </a:rPr>
              <a:t>’. </a:t>
            </a:r>
            <a:r>
              <a:rPr lang="en-AU" sz="2000" b="0" dirty="0">
                <a:solidFill>
                  <a:schemeClr val="accent1">
                    <a:lumMod val="50000"/>
                  </a:schemeClr>
                </a:solidFill>
                <a:latin typeface="+mj-lt"/>
              </a:rPr>
              <a:t>These customers also have expectations of the respective educational and research institutions. </a:t>
            </a:r>
          </a:p>
          <a:p>
            <a:endParaRPr lang="en-AU" sz="2000" b="0" dirty="0"/>
          </a:p>
        </p:txBody>
      </p:sp>
      <p:sp>
        <p:nvSpPr>
          <p:cNvPr id="4" name="Datumsplatzhalter 3">
            <a:extLst>
              <a:ext uri="{FF2B5EF4-FFF2-40B4-BE49-F238E27FC236}">
                <a16:creationId xmlns:a16="http://schemas.microsoft.com/office/drawing/2014/main" id="{9878D903-F9F2-7D15-2B61-556669727D28}"/>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3972ECF9-E1FD-4691-400B-56BCBD75705A}"/>
              </a:ext>
            </a:extLst>
          </p:cNvPr>
          <p:cNvSpPr>
            <a:spLocks noGrp="1"/>
          </p:cNvSpPr>
          <p:nvPr>
            <p:ph type="ftr" sz="quarter" idx="11"/>
          </p:nvPr>
        </p:nvSpPr>
        <p:spPr/>
        <p:txBody>
          <a:bodyPr/>
          <a:lstStyle/>
          <a:p>
            <a:pPr>
              <a:defRPr/>
            </a:pPr>
            <a:r>
              <a:rPr lang="de-DE"/>
              <a:t>www.uni-due.de</a:t>
            </a:r>
          </a:p>
        </p:txBody>
      </p:sp>
      <p:pic>
        <p:nvPicPr>
          <p:cNvPr id="7" name="Grafik 6">
            <a:extLst>
              <a:ext uri="{FF2B5EF4-FFF2-40B4-BE49-F238E27FC236}">
                <a16:creationId xmlns:a16="http://schemas.microsoft.com/office/drawing/2014/main" id="{B5467C80-A1BD-B3AF-42BE-9A748E62104B}"/>
              </a:ext>
            </a:extLst>
          </p:cNvPr>
          <p:cNvPicPr>
            <a:picLocks noChangeAspect="1"/>
          </p:cNvPicPr>
          <p:nvPr/>
        </p:nvPicPr>
        <p:blipFill>
          <a:blip r:embed="rId2"/>
          <a:stretch>
            <a:fillRect/>
          </a:stretch>
        </p:blipFill>
        <p:spPr>
          <a:xfrm>
            <a:off x="614036" y="5166892"/>
            <a:ext cx="7772400" cy="1099538"/>
          </a:xfrm>
          <a:prstGeom prst="rect">
            <a:avLst/>
          </a:prstGeom>
        </p:spPr>
      </p:pic>
    </p:spTree>
    <p:extLst>
      <p:ext uri="{BB962C8B-B14F-4D97-AF65-F5344CB8AC3E}">
        <p14:creationId xmlns:p14="http://schemas.microsoft.com/office/powerpoint/2010/main" val="3202389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95E6017-410B-2C7A-B993-BC0D30003E2A}"/>
              </a:ext>
            </a:extLst>
          </p:cNvPr>
          <p:cNvSpPr>
            <a:spLocks noGrp="1"/>
          </p:cNvSpPr>
          <p:nvPr>
            <p:ph type="title"/>
          </p:nvPr>
        </p:nvSpPr>
        <p:spPr/>
        <p:txBody>
          <a:bodyPr/>
          <a:lstStyle/>
          <a:p>
            <a:r>
              <a:rPr lang="en-AU" dirty="0"/>
              <a:t>Our department in succeeding contributions</a:t>
            </a:r>
          </a:p>
        </p:txBody>
      </p:sp>
      <p:sp>
        <p:nvSpPr>
          <p:cNvPr id="3" name="Inhaltsplatzhalter 2">
            <a:extLst>
              <a:ext uri="{FF2B5EF4-FFF2-40B4-BE49-F238E27FC236}">
                <a16:creationId xmlns:a16="http://schemas.microsoft.com/office/drawing/2014/main" id="{6D537298-DB55-75DA-A0D7-CAC93C11F78B}"/>
              </a:ext>
            </a:extLst>
          </p:cNvPr>
          <p:cNvSpPr>
            <a:spLocks noGrp="1"/>
          </p:cNvSpPr>
          <p:nvPr>
            <p:ph idx="1"/>
          </p:nvPr>
        </p:nvSpPr>
        <p:spPr/>
        <p:txBody>
          <a:bodyPr/>
          <a:lstStyle/>
          <a:p>
            <a:pPr marL="0" indent="0">
              <a:buNone/>
            </a:pPr>
            <a:r>
              <a:rPr lang="en-AU" sz="2000" b="0" dirty="0">
                <a:solidFill>
                  <a:schemeClr val="accent1">
                    <a:lumMod val="50000"/>
                  </a:schemeClr>
                </a:solidFill>
                <a:latin typeface="+mn-lt"/>
              </a:rPr>
              <a:t>Mathematics requires communication, working groups, discussion groups and small conferences in the regional neighbourhood.</a:t>
            </a:r>
          </a:p>
        </p:txBody>
      </p:sp>
      <p:sp>
        <p:nvSpPr>
          <p:cNvPr id="4" name="Datumsplatzhalter 3">
            <a:extLst>
              <a:ext uri="{FF2B5EF4-FFF2-40B4-BE49-F238E27FC236}">
                <a16:creationId xmlns:a16="http://schemas.microsoft.com/office/drawing/2014/main" id="{AF735E52-55C7-93CE-6CFB-D5ECA7311C2A}"/>
              </a:ext>
            </a:extLst>
          </p:cNvPr>
          <p:cNvSpPr>
            <a:spLocks noGrp="1"/>
          </p:cNvSpPr>
          <p:nvPr>
            <p:ph type="dt" sz="half" idx="10"/>
          </p:nvPr>
        </p:nvSpPr>
        <p:spPr/>
        <p:txBody>
          <a:bodyPr/>
          <a:lstStyle/>
          <a:p>
            <a:pPr>
              <a:defRPr/>
            </a:pPr>
            <a:r>
              <a:rPr lang="de-DE" dirty="0"/>
              <a:t>March 09, 2026</a:t>
            </a:r>
          </a:p>
        </p:txBody>
      </p:sp>
      <p:sp>
        <p:nvSpPr>
          <p:cNvPr id="5" name="Fußzeilenplatzhalter 4">
            <a:extLst>
              <a:ext uri="{FF2B5EF4-FFF2-40B4-BE49-F238E27FC236}">
                <a16:creationId xmlns:a16="http://schemas.microsoft.com/office/drawing/2014/main" id="{21333A92-6F76-199A-FFA3-624DFDA13C4C}"/>
              </a:ext>
            </a:extLst>
          </p:cNvPr>
          <p:cNvSpPr>
            <a:spLocks noGrp="1"/>
          </p:cNvSpPr>
          <p:nvPr>
            <p:ph type="ftr" sz="quarter" idx="11"/>
          </p:nvPr>
        </p:nvSpPr>
        <p:spPr/>
        <p:txBody>
          <a:bodyPr/>
          <a:lstStyle/>
          <a:p>
            <a:pPr>
              <a:defRPr/>
            </a:pPr>
            <a:r>
              <a:rPr lang="de-DE"/>
              <a:t>www.uni-due.de</a:t>
            </a:r>
          </a:p>
        </p:txBody>
      </p:sp>
      <p:sp>
        <p:nvSpPr>
          <p:cNvPr id="7" name="Textfeld 6">
            <a:extLst>
              <a:ext uri="{FF2B5EF4-FFF2-40B4-BE49-F238E27FC236}">
                <a16:creationId xmlns:a16="http://schemas.microsoft.com/office/drawing/2014/main" id="{30B8F8A8-0469-5BF4-BC6B-B47F760B5EC0}"/>
              </a:ext>
            </a:extLst>
          </p:cNvPr>
          <p:cNvSpPr txBox="1"/>
          <p:nvPr/>
        </p:nvSpPr>
        <p:spPr>
          <a:xfrm>
            <a:off x="315645" y="3217620"/>
            <a:ext cx="4269751" cy="1323439"/>
          </a:xfrm>
          <a:prstGeom prst="rect">
            <a:avLst/>
          </a:prstGeom>
          <a:noFill/>
        </p:spPr>
        <p:txBody>
          <a:bodyPr wrap="square">
            <a:spAutoFit/>
          </a:bodyPr>
          <a:lstStyle/>
          <a:p>
            <a:r>
              <a:rPr lang="en-AU" sz="2000" b="0" dirty="0">
                <a:solidFill>
                  <a:schemeClr val="accent1">
                    <a:lumMod val="50000"/>
                  </a:schemeClr>
                </a:solidFill>
                <a:latin typeface="+mn-lt"/>
              </a:rPr>
              <a:t>We were also able to launch a series of conferences (twice a year). We were also able to launch a series of conferences (twice a year).</a:t>
            </a:r>
          </a:p>
        </p:txBody>
      </p:sp>
      <p:pic>
        <p:nvPicPr>
          <p:cNvPr id="11" name="Grafik 10">
            <a:extLst>
              <a:ext uri="{FF2B5EF4-FFF2-40B4-BE49-F238E27FC236}">
                <a16:creationId xmlns:a16="http://schemas.microsoft.com/office/drawing/2014/main" id="{DFF89A8E-D424-2753-E480-9CEC0F7814EB}"/>
              </a:ext>
            </a:extLst>
          </p:cNvPr>
          <p:cNvPicPr>
            <a:picLocks noChangeAspect="1"/>
          </p:cNvPicPr>
          <p:nvPr/>
        </p:nvPicPr>
        <p:blipFill>
          <a:blip r:embed="rId2"/>
          <a:stretch>
            <a:fillRect/>
          </a:stretch>
        </p:blipFill>
        <p:spPr>
          <a:xfrm>
            <a:off x="4655686" y="2979222"/>
            <a:ext cx="4172669" cy="3123674"/>
          </a:xfrm>
          <a:prstGeom prst="rect">
            <a:avLst/>
          </a:prstGeom>
        </p:spPr>
      </p:pic>
    </p:spTree>
    <p:extLst>
      <p:ext uri="{BB962C8B-B14F-4D97-AF65-F5344CB8AC3E}">
        <p14:creationId xmlns:p14="http://schemas.microsoft.com/office/powerpoint/2010/main" val="3116238902"/>
      </p:ext>
    </p:extLst>
  </p:cSld>
  <p:clrMapOvr>
    <a:masterClrMapping/>
  </p:clrMapOvr>
</p:sld>
</file>

<file path=ppt/theme/theme1.xml><?xml version="1.0" encoding="utf-8"?>
<a:theme xmlns:a="http://schemas.openxmlformats.org/drawingml/2006/main" name="Einfach englisch">
  <a:themeElements>
    <a:clrScheme name="UDE">
      <a:dk1>
        <a:sysClr val="windowText" lastClr="000000"/>
      </a:dk1>
      <a:lt1>
        <a:sysClr val="window" lastClr="FFFFFF"/>
      </a:lt1>
      <a:dk2>
        <a:srgbClr val="004C93"/>
      </a:dk2>
      <a:lt2>
        <a:srgbClr val="EFE4BF"/>
      </a:lt2>
      <a:accent1>
        <a:srgbClr val="DFE4F2"/>
      </a:accent1>
      <a:accent2>
        <a:srgbClr val="3B5988"/>
      </a:accent2>
      <a:accent3>
        <a:srgbClr val="4F75B1"/>
      </a:accent3>
      <a:accent4>
        <a:srgbClr val="758FC3"/>
      </a:accent4>
      <a:accent5>
        <a:srgbClr val="A1B0D2"/>
      </a:accent5>
      <a:accent6>
        <a:srgbClr val="C1CAD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2955</Words>
  <Application>Microsoft Macintosh PowerPoint</Application>
  <PresentationFormat>Bildschirmpräsentation (4:3)</PresentationFormat>
  <Paragraphs>178</Paragraphs>
  <Slides>22</Slides>
  <Notes>2</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22</vt:i4>
      </vt:variant>
    </vt:vector>
  </HeadingPairs>
  <TitlesOfParts>
    <vt:vector size="29" baseType="lpstr">
      <vt:lpstr>Arial</vt:lpstr>
      <vt:lpstr>Calibri</vt:lpstr>
      <vt:lpstr>Lucida Grande</vt:lpstr>
      <vt:lpstr>Symbol</vt:lpstr>
      <vt:lpstr>Times New Roman</vt:lpstr>
      <vt:lpstr>Wingdings</vt:lpstr>
      <vt:lpstr>Einfach englisch</vt:lpstr>
      <vt:lpstr>PowerPoint-Präsentation</vt:lpstr>
      <vt:lpstr>Ruhr-Region, the area that has been Günter's home since 1979</vt:lpstr>
      <vt:lpstr>PowerPoint-Präsentation</vt:lpstr>
      <vt:lpstr>University of Duisburg-Essen – Campus Essen</vt:lpstr>
      <vt:lpstr>Günter Törner (born 1947) - his subjectivity</vt:lpstr>
      <vt:lpstr>How mathematical landscapes changed</vt:lpstr>
      <vt:lpstr>Situation in Germany anno 1980</vt:lpstr>
      <vt:lpstr>Why and how the orientations gradually changed</vt:lpstr>
      <vt:lpstr>Our department in succeeding contributions</vt:lpstr>
      <vt:lpstr>The era of Prof. Dr. Martin Groetschel (Berlin)</vt:lpstr>
      <vt:lpstr>Establishing a mathematical research Fraunhofer institute partly financed by government money</vt:lpstr>
      <vt:lpstr>Magnus-Enzensberger: The Number Devil</vt:lpstr>
      <vt:lpstr>Projects run by Martin Groetschel</vt:lpstr>
      <vt:lpstr>5. What consequences do these global developments have for the job market for mathematicians in Germany?</vt:lpstr>
      <vt:lpstr>Publications about the job market</vt:lpstr>
      <vt:lpstr>Some figures about the job market 1</vt:lpstr>
      <vt:lpstr>Some figures about the job market 2</vt:lpstr>
      <vt:lpstr>Mathematics and the job market – final remarks</vt:lpstr>
      <vt:lpstr>PowerPoint-Präsentation</vt:lpstr>
      <vt:lpstr> Review of studies and recommendations 1  </vt:lpstr>
      <vt:lpstr>You should know every paper in your research field…</vt:lpstr>
      <vt:lpstr>Done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subject/>
  <dc:creator>Markus Lacum</dc:creator>
  <cp:keywords/>
  <dc:description/>
  <cp:lastModifiedBy>Microsoft Office User</cp:lastModifiedBy>
  <cp:revision>368</cp:revision>
  <cp:lastPrinted>2024-09-16T11:51:19Z</cp:lastPrinted>
  <dcterms:created xsi:type="dcterms:W3CDTF">2012-08-27T10:28:54Z</dcterms:created>
  <dcterms:modified xsi:type="dcterms:W3CDTF">2026-02-16T16:42:57Z</dcterms:modified>
</cp:coreProperties>
</file>