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0" r:id="rId5"/>
    <p:sldId id="271" r:id="rId6"/>
    <p:sldId id="289" r:id="rId7"/>
    <p:sldId id="262" r:id="rId8"/>
    <p:sldId id="272" r:id="rId9"/>
    <p:sldId id="264" r:id="rId10"/>
    <p:sldId id="265" r:id="rId11"/>
    <p:sldId id="274" r:id="rId12"/>
    <p:sldId id="266" r:id="rId13"/>
    <p:sldId id="285" r:id="rId14"/>
    <p:sldId id="286" r:id="rId15"/>
    <p:sldId id="275" r:id="rId16"/>
    <p:sldId id="279" r:id="rId17"/>
    <p:sldId id="267" r:id="rId18"/>
    <p:sldId id="278" r:id="rId19"/>
    <p:sldId id="276" r:id="rId20"/>
    <p:sldId id="282" r:id="rId21"/>
    <p:sldId id="287" r:id="rId22"/>
    <p:sldId id="288" r:id="rId23"/>
    <p:sldId id="290" r:id="rId24"/>
    <p:sldId id="268" r:id="rId25"/>
    <p:sldId id="277" r:id="rId26"/>
    <p:sldId id="281" r:id="rId27"/>
    <p:sldId id="283" r:id="rId28"/>
    <p:sldId id="284" r:id="rId29"/>
    <p:sldId id="28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1139198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175102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3247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1269467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3217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126060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486000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221543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169658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4216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44494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72365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76403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01448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119098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C0DB1-728C-423D-AFB5-C1827B1F4B38}" type="datetimeFigureOut">
              <a:rPr lang="en-NZ" smtClean="0"/>
              <a:t>28/03/2019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58A7D97-CC41-4D9E-9115-0153D50283F4}" type="slidenum">
              <a:rPr lang="en-NZ" smtClean="0"/>
              <a:t>‹#›</a:t>
            </a:fld>
            <a:endParaRPr lang="en-NZ" dirty="0"/>
          </a:p>
        </p:txBody>
      </p:sp>
    </p:spTree>
    <p:extLst>
      <p:ext uri="{BB962C8B-B14F-4D97-AF65-F5344CB8AC3E}">
        <p14:creationId xmlns:p14="http://schemas.microsoft.com/office/powerpoint/2010/main" val="397244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0C0DB1-728C-423D-AFB5-C1827B1F4B38}" type="datetimeFigureOut">
              <a:rPr lang="en-NZ" smtClean="0"/>
              <a:t>28/03/2019</a:t>
            </a:fld>
            <a:endParaRPr lang="en-NZ"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8A7D97-CC41-4D9E-9115-0153D50283F4}" type="slidenum">
              <a:rPr lang="en-NZ" smtClean="0"/>
              <a:t>‹#›</a:t>
            </a:fld>
            <a:endParaRPr lang="en-NZ" dirty="0"/>
          </a:p>
        </p:txBody>
      </p:sp>
    </p:spTree>
    <p:extLst>
      <p:ext uri="{BB962C8B-B14F-4D97-AF65-F5344CB8AC3E}">
        <p14:creationId xmlns:p14="http://schemas.microsoft.com/office/powerpoint/2010/main" val="1181856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murray.black@aut.ac.n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b="1" i="1" dirty="0" smtClean="0"/>
              <a:t/>
            </a:r>
            <a:br>
              <a:rPr lang="en-NZ" b="1" i="1" dirty="0" smtClean="0"/>
            </a:br>
            <a:r>
              <a:rPr lang="en-NZ" b="1" i="1" dirty="0"/>
              <a:t/>
            </a:r>
            <a:br>
              <a:rPr lang="en-NZ" b="1" i="1" dirty="0"/>
            </a:br>
            <a:r>
              <a:rPr lang="en-AU" dirty="0"/>
              <a:t> </a:t>
            </a:r>
            <a:r>
              <a:rPr lang="en-NZ" b="1" dirty="0"/>
              <a:t/>
            </a:r>
            <a:br>
              <a:rPr lang="en-NZ" b="1" dirty="0"/>
            </a:br>
            <a:r>
              <a:rPr lang="en-NZ" b="1" i="1" dirty="0" smtClean="0"/>
              <a:t>Using Structured Inquiry</a:t>
            </a:r>
            <a:br>
              <a:rPr lang="en-NZ" b="1" i="1" dirty="0" smtClean="0"/>
            </a:br>
            <a:r>
              <a:rPr lang="en-NZ" b="1" i="1" dirty="0" smtClean="0"/>
              <a:t>Based Assessments in a Quality Assurance Course</a:t>
            </a:r>
            <a:r>
              <a:rPr lang="en-NZ" dirty="0" smtClean="0"/>
              <a:t/>
            </a:r>
            <a:br>
              <a:rPr lang="en-NZ" dirty="0" smtClean="0"/>
            </a:br>
            <a:endParaRPr lang="en-NZ" dirty="0"/>
          </a:p>
        </p:txBody>
      </p:sp>
      <p:sp>
        <p:nvSpPr>
          <p:cNvPr id="3" name="Subtitle 2"/>
          <p:cNvSpPr>
            <a:spLocks noGrp="1"/>
          </p:cNvSpPr>
          <p:nvPr>
            <p:ph type="subTitle" idx="1"/>
          </p:nvPr>
        </p:nvSpPr>
        <p:spPr>
          <a:xfrm>
            <a:off x="1507067" y="4065378"/>
            <a:ext cx="7766936" cy="1096899"/>
          </a:xfrm>
        </p:spPr>
        <p:txBody>
          <a:bodyPr>
            <a:normAutofit lnSpcReduction="10000"/>
          </a:bodyPr>
          <a:lstStyle/>
          <a:p>
            <a:pPr algn="ctr"/>
            <a:r>
              <a:rPr lang="en-NZ" dirty="0" smtClean="0"/>
              <a:t>Assessing Connected Knowledge</a:t>
            </a:r>
          </a:p>
          <a:p>
            <a:pPr algn="ctr"/>
            <a:r>
              <a:rPr lang="en-NZ" dirty="0" smtClean="0"/>
              <a:t>Murray Black</a:t>
            </a:r>
          </a:p>
          <a:p>
            <a:pPr algn="ctr"/>
            <a:r>
              <a:rPr lang="en-NZ" dirty="0" smtClean="0"/>
              <a:t>Auckland University of Technology</a:t>
            </a:r>
            <a:endParaRPr lang="en-NZ" dirty="0"/>
          </a:p>
        </p:txBody>
      </p:sp>
    </p:spTree>
    <p:extLst>
      <p:ext uri="{BB962C8B-B14F-4D97-AF65-F5344CB8AC3E}">
        <p14:creationId xmlns:p14="http://schemas.microsoft.com/office/powerpoint/2010/main" val="3717020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Assessment Process</a:t>
            </a:r>
            <a:br>
              <a:rPr lang="en-NZ" dirty="0" smtClean="0"/>
            </a:br>
            <a:r>
              <a:rPr lang="en-NZ" dirty="0" smtClean="0"/>
              <a:t>Independent using Concept</a:t>
            </a:r>
            <a:endParaRPr lang="en-NZ" dirty="0"/>
          </a:p>
        </p:txBody>
      </p:sp>
      <p:sp>
        <p:nvSpPr>
          <p:cNvPr id="3" name="Content Placeholder 2"/>
          <p:cNvSpPr>
            <a:spLocks noGrp="1"/>
          </p:cNvSpPr>
          <p:nvPr>
            <p:ph idx="1"/>
          </p:nvPr>
        </p:nvSpPr>
        <p:spPr>
          <a:xfrm>
            <a:off x="677334" y="2105171"/>
            <a:ext cx="8596668" cy="3880773"/>
          </a:xfrm>
        </p:spPr>
        <p:txBody>
          <a:bodyPr/>
          <a:lstStyle/>
          <a:p>
            <a:pPr marL="0" indent="0">
              <a:buNone/>
            </a:pPr>
            <a:r>
              <a:rPr lang="en-NZ" dirty="0" smtClean="0"/>
              <a:t>                                            Knowledge Use                          </a:t>
            </a:r>
          </a:p>
          <a:p>
            <a:endParaRPr lang="en-NZ" dirty="0"/>
          </a:p>
          <a:p>
            <a:endParaRPr lang="en-NZ" dirty="0" smtClean="0"/>
          </a:p>
          <a:p>
            <a:pPr marL="0" indent="0">
              <a:buNone/>
            </a:pPr>
            <a:r>
              <a:rPr lang="en-NZ" dirty="0" smtClean="0"/>
              <a:t> </a:t>
            </a:r>
          </a:p>
          <a:p>
            <a:pPr marL="0" indent="0">
              <a:buNone/>
            </a:pPr>
            <a:endParaRPr lang="en-NZ" dirty="0"/>
          </a:p>
          <a:p>
            <a:pPr marL="0" indent="0">
              <a:buNone/>
            </a:pPr>
            <a:r>
              <a:rPr lang="en-NZ" dirty="0" smtClean="0"/>
              <a:t>                              Objectives                          Choice of Method              </a:t>
            </a:r>
          </a:p>
          <a:p>
            <a:pPr marL="0" indent="0">
              <a:buNone/>
            </a:pPr>
            <a:endParaRPr lang="en-NZ" dirty="0"/>
          </a:p>
          <a:p>
            <a:pPr marL="0" indent="0">
              <a:buNone/>
            </a:pPr>
            <a:r>
              <a:rPr lang="en-NZ" dirty="0" smtClean="0"/>
              <a:t>Example: </a:t>
            </a:r>
          </a:p>
          <a:p>
            <a:pPr marL="0" indent="0">
              <a:buNone/>
            </a:pPr>
            <a:r>
              <a:rPr lang="en-NZ" dirty="0" smtClean="0"/>
              <a:t>Calculate the mean turn-around time (TAT) of the following times (all in hours) of 2,5,6,7 and 8? Interpret your answer.                                                                                                           </a:t>
            </a:r>
            <a:endParaRPr lang="en-NZ" dirty="0"/>
          </a:p>
        </p:txBody>
      </p:sp>
      <p:sp>
        <p:nvSpPr>
          <p:cNvPr id="11" name="Left-Right Arrow 10"/>
          <p:cNvSpPr/>
          <p:nvPr/>
        </p:nvSpPr>
        <p:spPr>
          <a:xfrm>
            <a:off x="4165600" y="4045557"/>
            <a:ext cx="138545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2" name="Curved Left Arrow 11"/>
          <p:cNvSpPr/>
          <p:nvPr/>
        </p:nvSpPr>
        <p:spPr>
          <a:xfrm>
            <a:off x="7795491" y="2355272"/>
            <a:ext cx="731520" cy="210589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sp>
        <p:nvSpPr>
          <p:cNvPr id="13" name="Curved Right Arrow 12"/>
          <p:cNvSpPr/>
          <p:nvPr/>
        </p:nvSpPr>
        <p:spPr>
          <a:xfrm>
            <a:off x="1200727" y="2355271"/>
            <a:ext cx="731520" cy="21058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spTree>
    <p:extLst>
      <p:ext uri="{BB962C8B-B14F-4D97-AF65-F5344CB8AC3E}">
        <p14:creationId xmlns:p14="http://schemas.microsoft.com/office/powerpoint/2010/main" val="2499502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Assessment Process</a:t>
            </a:r>
            <a:br>
              <a:rPr lang="en-NZ" dirty="0" smtClean="0"/>
            </a:br>
            <a:r>
              <a:rPr lang="en-NZ" dirty="0" smtClean="0"/>
              <a:t>Integrated using Context</a:t>
            </a:r>
            <a:endParaRPr lang="en-NZ" dirty="0"/>
          </a:p>
        </p:txBody>
      </p:sp>
      <p:sp>
        <p:nvSpPr>
          <p:cNvPr id="3" name="Content Placeholder 2"/>
          <p:cNvSpPr>
            <a:spLocks noGrp="1"/>
          </p:cNvSpPr>
          <p:nvPr>
            <p:ph idx="1"/>
          </p:nvPr>
        </p:nvSpPr>
        <p:spPr>
          <a:xfrm>
            <a:off x="677334" y="2105171"/>
            <a:ext cx="8596668" cy="3880773"/>
          </a:xfrm>
        </p:spPr>
        <p:txBody>
          <a:bodyPr/>
          <a:lstStyle/>
          <a:p>
            <a:pPr marL="0" indent="0">
              <a:buNone/>
            </a:pPr>
            <a:r>
              <a:rPr lang="en-NZ" dirty="0" smtClean="0"/>
              <a:t>                                                    Objectives                          </a:t>
            </a:r>
          </a:p>
          <a:p>
            <a:endParaRPr lang="en-NZ" dirty="0"/>
          </a:p>
          <a:p>
            <a:endParaRPr lang="en-NZ" dirty="0" smtClean="0"/>
          </a:p>
          <a:p>
            <a:pPr marL="0" indent="0">
              <a:buNone/>
            </a:pPr>
            <a:r>
              <a:rPr lang="en-NZ" dirty="0" smtClean="0"/>
              <a:t> </a:t>
            </a:r>
          </a:p>
          <a:p>
            <a:pPr marL="0" indent="0">
              <a:buNone/>
            </a:pPr>
            <a:endParaRPr lang="en-NZ" dirty="0"/>
          </a:p>
          <a:p>
            <a:pPr marL="0" indent="0">
              <a:buNone/>
            </a:pPr>
            <a:r>
              <a:rPr lang="en-NZ" dirty="0" smtClean="0"/>
              <a:t>                    Choice of Method                               Knowledge Use   </a:t>
            </a:r>
          </a:p>
          <a:p>
            <a:pPr marL="0" indent="0">
              <a:buNone/>
            </a:pPr>
            <a:endParaRPr lang="en-NZ" dirty="0"/>
          </a:p>
          <a:p>
            <a:pPr marL="0" indent="0">
              <a:buNone/>
            </a:pPr>
            <a:r>
              <a:rPr lang="en-NZ" dirty="0" smtClean="0"/>
              <a:t>Example: </a:t>
            </a:r>
          </a:p>
          <a:p>
            <a:pPr marL="0" indent="0">
              <a:buNone/>
            </a:pPr>
            <a:r>
              <a:rPr lang="en-NZ" dirty="0" smtClean="0"/>
              <a:t>How could we measure and interpret the typical turn-around time(TAT) for a blood sample diagnosis?                                                                                                                           </a:t>
            </a:r>
            <a:endParaRPr lang="en-NZ" dirty="0"/>
          </a:p>
        </p:txBody>
      </p:sp>
      <p:sp>
        <p:nvSpPr>
          <p:cNvPr id="11" name="Left-Right Arrow 10"/>
          <p:cNvSpPr/>
          <p:nvPr/>
        </p:nvSpPr>
        <p:spPr>
          <a:xfrm>
            <a:off x="4138863" y="4045557"/>
            <a:ext cx="1732548"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2" name="Curved Left Arrow 11"/>
          <p:cNvSpPr/>
          <p:nvPr/>
        </p:nvSpPr>
        <p:spPr>
          <a:xfrm>
            <a:off x="7795491" y="2355272"/>
            <a:ext cx="731520" cy="210589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sp>
        <p:nvSpPr>
          <p:cNvPr id="13" name="Curved Right Arrow 12"/>
          <p:cNvSpPr/>
          <p:nvPr/>
        </p:nvSpPr>
        <p:spPr>
          <a:xfrm>
            <a:off x="1200727" y="2355271"/>
            <a:ext cx="731520" cy="21058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spTree>
    <p:extLst>
      <p:ext uri="{BB962C8B-B14F-4D97-AF65-F5344CB8AC3E}">
        <p14:creationId xmlns:p14="http://schemas.microsoft.com/office/powerpoint/2010/main" val="640188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The Study – Comparative Results</a:t>
            </a:r>
            <a:endParaRPr lang="en-NZ" dirty="0"/>
          </a:p>
        </p:txBody>
      </p:sp>
      <p:sp>
        <p:nvSpPr>
          <p:cNvPr id="3" name="Content Placeholder 2"/>
          <p:cNvSpPr>
            <a:spLocks noGrp="1"/>
          </p:cNvSpPr>
          <p:nvPr>
            <p:ph idx="1"/>
          </p:nvPr>
        </p:nvSpPr>
        <p:spPr/>
        <p:txBody>
          <a:bodyPr/>
          <a:lstStyle/>
          <a:p>
            <a:pPr marL="0" indent="0">
              <a:buNone/>
            </a:pPr>
            <a:r>
              <a:rPr lang="en-NZ" dirty="0" smtClean="0"/>
              <a:t>Traditional Structure  </a:t>
            </a:r>
          </a:p>
          <a:p>
            <a:pPr marL="0" indent="0">
              <a:buNone/>
            </a:pPr>
            <a:r>
              <a:rPr lang="en-NZ" dirty="0" smtClean="0"/>
              <a:t> </a:t>
            </a:r>
          </a:p>
          <a:p>
            <a:pPr marL="0" indent="0">
              <a:buNone/>
            </a:pPr>
            <a:r>
              <a:rPr lang="en-NZ" dirty="0" smtClean="0"/>
              <a:t>Assignments 1 and 3 with an Exam </a:t>
            </a:r>
          </a:p>
          <a:p>
            <a:pPr marL="0" indent="0">
              <a:buNone/>
            </a:pPr>
            <a:r>
              <a:rPr lang="en-NZ" dirty="0" smtClean="0"/>
              <a:t>                                                               </a:t>
            </a:r>
            <a:endParaRPr lang="en-NZ" dirty="0"/>
          </a:p>
          <a:p>
            <a:pPr marL="0" indent="0">
              <a:buNone/>
            </a:pPr>
            <a:r>
              <a:rPr lang="en-NZ" dirty="0" smtClean="0"/>
              <a:t>                                                               </a:t>
            </a:r>
          </a:p>
          <a:p>
            <a:pPr marL="0" indent="0">
              <a:buNone/>
            </a:pPr>
            <a:r>
              <a:rPr lang="en-NZ" dirty="0" smtClean="0"/>
              <a:t>                                                                          Inquiry Approach</a:t>
            </a:r>
          </a:p>
          <a:p>
            <a:pPr marL="0" indent="0">
              <a:buNone/>
            </a:pPr>
            <a:r>
              <a:rPr lang="en-NZ" dirty="0" smtClean="0"/>
              <a:t>                                                                                          </a:t>
            </a:r>
            <a:endParaRPr lang="en-NZ" dirty="0"/>
          </a:p>
          <a:p>
            <a:pPr marL="0" indent="0">
              <a:buNone/>
            </a:pPr>
            <a:r>
              <a:rPr lang="en-NZ" dirty="0" smtClean="0"/>
              <a:t>                                                                           Assignment 2 and a Test</a:t>
            </a:r>
          </a:p>
          <a:p>
            <a:pPr marL="0" indent="0">
              <a:buNone/>
            </a:pPr>
            <a:r>
              <a:rPr lang="en-NZ" dirty="0"/>
              <a:t> </a:t>
            </a:r>
            <a:r>
              <a:rPr lang="en-NZ" dirty="0" smtClean="0"/>
              <a:t>                                                                               </a:t>
            </a:r>
            <a:endParaRPr lang="en-NZ" dirty="0"/>
          </a:p>
        </p:txBody>
      </p:sp>
      <p:sp>
        <p:nvSpPr>
          <p:cNvPr id="6" name="Down Arrow 5"/>
          <p:cNvSpPr/>
          <p:nvPr/>
        </p:nvSpPr>
        <p:spPr>
          <a:xfrm>
            <a:off x="2059709" y="2613891"/>
            <a:ext cx="484632" cy="443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9" name="Down Arrow 8"/>
          <p:cNvSpPr/>
          <p:nvPr/>
        </p:nvSpPr>
        <p:spPr>
          <a:xfrm>
            <a:off x="6761018" y="4572000"/>
            <a:ext cx="484632" cy="4895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cxnSp>
        <p:nvCxnSpPr>
          <p:cNvPr id="11" name="Elbow Connector 10"/>
          <p:cNvCxnSpPr/>
          <p:nvPr/>
        </p:nvCxnSpPr>
        <p:spPr>
          <a:xfrm>
            <a:off x="4518468" y="3288174"/>
            <a:ext cx="914400"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75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Levels of Inquiry</a:t>
            </a:r>
            <a:br>
              <a:rPr lang="en-NZ" dirty="0" smtClean="0"/>
            </a:br>
            <a:r>
              <a:rPr lang="en-NZ" dirty="0" smtClean="0"/>
              <a:t>Banchi and Bell (2008)</a:t>
            </a:r>
            <a:endParaRPr lang="en-NZ" dirty="0"/>
          </a:p>
        </p:txBody>
      </p:sp>
      <p:sp>
        <p:nvSpPr>
          <p:cNvPr id="3" name="Content Placeholder 2"/>
          <p:cNvSpPr>
            <a:spLocks noGrp="1"/>
          </p:cNvSpPr>
          <p:nvPr>
            <p:ph idx="1"/>
          </p:nvPr>
        </p:nvSpPr>
        <p:spPr/>
        <p:txBody>
          <a:bodyPr/>
          <a:lstStyle/>
          <a:p>
            <a:r>
              <a:rPr lang="en-NZ" dirty="0" smtClean="0"/>
              <a:t>Confirmation – Students practice a specific inquiry skill. I.e. students collect and record data.</a:t>
            </a:r>
          </a:p>
          <a:p>
            <a:endParaRPr lang="en-NZ" dirty="0"/>
          </a:p>
          <a:p>
            <a:r>
              <a:rPr lang="en-NZ" dirty="0" smtClean="0"/>
              <a:t>Structured – Teacher provides question and procedure. Students generate an explanation supported by the evidence.</a:t>
            </a:r>
          </a:p>
          <a:p>
            <a:endParaRPr lang="en-NZ" dirty="0"/>
          </a:p>
          <a:p>
            <a:r>
              <a:rPr lang="en-NZ" dirty="0" smtClean="0"/>
              <a:t>Guided – Teacher provides research question and students design the procedure (method) to test the question.</a:t>
            </a:r>
          </a:p>
          <a:p>
            <a:endParaRPr lang="en-NZ" dirty="0"/>
          </a:p>
          <a:p>
            <a:r>
              <a:rPr lang="en-NZ" dirty="0" smtClean="0"/>
              <a:t>Open – Students derive question, design and carry out investigation. Then they communicate their results.</a:t>
            </a:r>
          </a:p>
          <a:p>
            <a:endParaRPr lang="en-NZ" dirty="0"/>
          </a:p>
        </p:txBody>
      </p:sp>
    </p:spTree>
    <p:extLst>
      <p:ext uri="{BB962C8B-B14F-4D97-AF65-F5344CB8AC3E}">
        <p14:creationId xmlns:p14="http://schemas.microsoft.com/office/powerpoint/2010/main" val="265872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Types of Inquiry</a:t>
            </a:r>
            <a:endParaRPr lang="en-NZ" dirty="0"/>
          </a:p>
        </p:txBody>
      </p:sp>
      <p:sp>
        <p:nvSpPr>
          <p:cNvPr id="3" name="Content Placeholder 2"/>
          <p:cNvSpPr>
            <a:spLocks noGrp="1"/>
          </p:cNvSpPr>
          <p:nvPr>
            <p:ph idx="1"/>
          </p:nvPr>
        </p:nvSpPr>
        <p:spPr/>
        <p:txBody>
          <a:bodyPr/>
          <a:lstStyle/>
          <a:p>
            <a:r>
              <a:rPr lang="en-NZ" b="1" dirty="0" smtClean="0"/>
              <a:t>Assignment</a:t>
            </a:r>
            <a:r>
              <a:rPr lang="en-NZ" dirty="0" smtClean="0"/>
              <a:t>: Identity all the quality control at LabPlus. (Guided)</a:t>
            </a:r>
          </a:p>
          <a:p>
            <a:pPr marL="0" indent="0">
              <a:buNone/>
            </a:pPr>
            <a:r>
              <a:rPr lang="en-NZ" dirty="0" smtClean="0"/>
              <a:t>     Note: Students need to identify and describe the following:</a:t>
            </a:r>
          </a:p>
          <a:p>
            <a:r>
              <a:rPr lang="en-NZ" dirty="0" smtClean="0"/>
              <a:t>Types of quality tools</a:t>
            </a:r>
          </a:p>
          <a:p>
            <a:r>
              <a:rPr lang="en-NZ" dirty="0" smtClean="0"/>
              <a:t>Use of quality tools</a:t>
            </a:r>
          </a:p>
          <a:p>
            <a:r>
              <a:rPr lang="en-NZ" dirty="0" smtClean="0"/>
              <a:t>How are the tools used?</a:t>
            </a:r>
          </a:p>
          <a:p>
            <a:pPr marL="0" indent="0">
              <a:buNone/>
            </a:pPr>
            <a:endParaRPr lang="en-NZ" dirty="0"/>
          </a:p>
          <a:p>
            <a:r>
              <a:rPr lang="en-NZ" b="1" dirty="0" smtClean="0"/>
              <a:t>Test</a:t>
            </a:r>
            <a:r>
              <a:rPr lang="en-NZ" dirty="0" smtClean="0"/>
              <a:t>: Examine all the quality control at the packinghouse over the stages of raw materials control, in-process control and finished product inspection. (Structured)</a:t>
            </a:r>
          </a:p>
          <a:p>
            <a:pPr marL="0" indent="0">
              <a:buNone/>
            </a:pPr>
            <a:r>
              <a:rPr lang="en-NZ" dirty="0" smtClean="0"/>
              <a:t>     Note: Some evidence is provided at each stage.</a:t>
            </a:r>
            <a:endParaRPr lang="en-NZ" dirty="0"/>
          </a:p>
        </p:txBody>
      </p:sp>
    </p:spTree>
    <p:extLst>
      <p:ext uri="{BB962C8B-B14F-4D97-AF65-F5344CB8AC3E}">
        <p14:creationId xmlns:p14="http://schemas.microsoft.com/office/powerpoint/2010/main" val="95305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Assessments</a:t>
            </a:r>
            <a:br>
              <a:rPr lang="en-NZ" dirty="0" smtClean="0"/>
            </a:br>
            <a:r>
              <a:rPr lang="en-NZ" dirty="0" smtClean="0"/>
              <a:t>Comparison of Two Approaches </a:t>
            </a:r>
            <a:endParaRPr lang="en-NZ" dirty="0"/>
          </a:p>
        </p:txBody>
      </p:sp>
      <p:sp>
        <p:nvSpPr>
          <p:cNvPr id="4" name="Content Placeholder 3"/>
          <p:cNvSpPr>
            <a:spLocks noGrp="1"/>
          </p:cNvSpPr>
          <p:nvPr>
            <p:ph sz="half" idx="1"/>
          </p:nvPr>
        </p:nvSpPr>
        <p:spPr/>
        <p:txBody>
          <a:bodyPr/>
          <a:lstStyle/>
          <a:p>
            <a:pPr marL="0" indent="0" algn="ctr">
              <a:buNone/>
            </a:pPr>
            <a:r>
              <a:rPr lang="en-NZ" b="1" dirty="0" smtClean="0"/>
              <a:t>Traditional Structure</a:t>
            </a:r>
          </a:p>
          <a:p>
            <a:pPr marL="0" indent="0" algn="ctr">
              <a:buNone/>
            </a:pPr>
            <a:r>
              <a:rPr lang="en-NZ" b="1" dirty="0" smtClean="0"/>
              <a:t>Specific Testing of </a:t>
            </a:r>
            <a:r>
              <a:rPr lang="en-NZ" b="1" dirty="0" smtClean="0"/>
              <a:t>Concepts in the main areas below:</a:t>
            </a:r>
            <a:endParaRPr lang="en-NZ" b="1" dirty="0" smtClean="0"/>
          </a:p>
          <a:p>
            <a:endParaRPr lang="en-NZ" dirty="0" smtClean="0"/>
          </a:p>
          <a:p>
            <a:endParaRPr lang="en-NZ" dirty="0"/>
          </a:p>
          <a:p>
            <a:r>
              <a:rPr lang="en-NZ" dirty="0" smtClean="0"/>
              <a:t>Graphs</a:t>
            </a:r>
          </a:p>
          <a:p>
            <a:endParaRPr lang="en-NZ" dirty="0"/>
          </a:p>
          <a:p>
            <a:r>
              <a:rPr lang="en-NZ" dirty="0" smtClean="0"/>
              <a:t>Measures</a:t>
            </a:r>
          </a:p>
          <a:p>
            <a:endParaRPr lang="en-NZ" dirty="0"/>
          </a:p>
          <a:p>
            <a:r>
              <a:rPr lang="en-NZ" dirty="0" smtClean="0"/>
              <a:t>Significance Testing</a:t>
            </a:r>
          </a:p>
          <a:p>
            <a:pPr marL="0" indent="0">
              <a:buNone/>
            </a:pPr>
            <a:endParaRPr lang="en-NZ" dirty="0" smtClean="0"/>
          </a:p>
          <a:p>
            <a:endParaRPr lang="en-NZ" dirty="0"/>
          </a:p>
          <a:p>
            <a:endParaRPr lang="en-NZ" dirty="0" smtClean="0"/>
          </a:p>
          <a:p>
            <a:endParaRPr lang="en-NZ" dirty="0" smtClean="0"/>
          </a:p>
          <a:p>
            <a:endParaRPr lang="en-NZ" dirty="0"/>
          </a:p>
          <a:p>
            <a:endParaRPr lang="en-NZ" dirty="0" smtClean="0"/>
          </a:p>
          <a:p>
            <a:pPr marL="0" indent="0" algn="ctr">
              <a:buNone/>
            </a:pPr>
            <a:endParaRPr lang="en-NZ" dirty="0"/>
          </a:p>
          <a:p>
            <a:pPr marL="0" indent="0" algn="ctr">
              <a:buNone/>
            </a:pPr>
            <a:endParaRPr lang="en-NZ" dirty="0"/>
          </a:p>
        </p:txBody>
      </p:sp>
      <p:sp>
        <p:nvSpPr>
          <p:cNvPr id="5" name="Content Placeholder 4"/>
          <p:cNvSpPr>
            <a:spLocks noGrp="1"/>
          </p:cNvSpPr>
          <p:nvPr>
            <p:ph sz="half" idx="2"/>
          </p:nvPr>
        </p:nvSpPr>
        <p:spPr/>
        <p:txBody>
          <a:bodyPr/>
          <a:lstStyle/>
          <a:p>
            <a:pPr marL="0" indent="0" algn="ctr">
              <a:buNone/>
            </a:pPr>
            <a:r>
              <a:rPr lang="en-NZ" b="1" dirty="0" smtClean="0"/>
              <a:t>Inquiry Approach</a:t>
            </a:r>
          </a:p>
          <a:p>
            <a:pPr marL="0" indent="0" algn="ctr">
              <a:buNone/>
            </a:pPr>
            <a:r>
              <a:rPr lang="en-NZ" b="1" dirty="0" smtClean="0"/>
              <a:t>Testing the </a:t>
            </a:r>
            <a:r>
              <a:rPr lang="en-NZ" b="1" dirty="0"/>
              <a:t>B</a:t>
            </a:r>
            <a:r>
              <a:rPr lang="en-NZ" b="1" dirty="0" smtClean="0"/>
              <a:t>est Answer to a </a:t>
            </a:r>
            <a:r>
              <a:rPr lang="en-NZ" b="1" dirty="0" smtClean="0"/>
              <a:t>Question involving</a:t>
            </a:r>
            <a:endParaRPr lang="en-NZ" b="1" dirty="0" smtClean="0"/>
          </a:p>
          <a:p>
            <a:pPr marL="0" indent="0" algn="ctr">
              <a:buNone/>
            </a:pPr>
            <a:endParaRPr lang="en-NZ" dirty="0"/>
          </a:p>
          <a:p>
            <a:r>
              <a:rPr lang="en-NZ" dirty="0" smtClean="0"/>
              <a:t>Aspects of a Quality </a:t>
            </a:r>
            <a:r>
              <a:rPr lang="en-NZ" dirty="0" smtClean="0"/>
              <a:t>Assurance Programme</a:t>
            </a:r>
          </a:p>
          <a:p>
            <a:endParaRPr lang="en-NZ" dirty="0"/>
          </a:p>
          <a:p>
            <a:r>
              <a:rPr lang="en-NZ" dirty="0" smtClean="0"/>
              <a:t>Functioning of Lab Plus </a:t>
            </a:r>
            <a:endParaRPr lang="en-NZ" dirty="0" smtClean="0"/>
          </a:p>
          <a:p>
            <a:endParaRPr lang="en-NZ" dirty="0"/>
          </a:p>
          <a:p>
            <a:r>
              <a:rPr lang="en-NZ" dirty="0" smtClean="0"/>
              <a:t>Elements of Kiwifruit </a:t>
            </a:r>
            <a:r>
              <a:rPr lang="en-NZ" dirty="0" smtClean="0"/>
              <a:t>Packing</a:t>
            </a:r>
          </a:p>
          <a:p>
            <a:endParaRPr lang="en-NZ" dirty="0"/>
          </a:p>
        </p:txBody>
      </p:sp>
    </p:spTree>
    <p:extLst>
      <p:ext uri="{BB962C8B-B14F-4D97-AF65-F5344CB8AC3E}">
        <p14:creationId xmlns:p14="http://schemas.microsoft.com/office/powerpoint/2010/main" val="756743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Characteristics of the Sample</a:t>
            </a:r>
            <a:endParaRPr lang="en-NZ" dirty="0"/>
          </a:p>
        </p:txBody>
      </p:sp>
      <p:sp>
        <p:nvSpPr>
          <p:cNvPr id="3" name="Content Placeholder 2"/>
          <p:cNvSpPr>
            <a:spLocks noGrp="1"/>
          </p:cNvSpPr>
          <p:nvPr>
            <p:ph sz="half" idx="1"/>
          </p:nvPr>
        </p:nvSpPr>
        <p:spPr/>
        <p:txBody>
          <a:bodyPr/>
          <a:lstStyle/>
          <a:p>
            <a:pPr marL="0" indent="0" algn="ctr">
              <a:buNone/>
            </a:pPr>
            <a:r>
              <a:rPr lang="en-NZ" dirty="0" smtClean="0"/>
              <a:t>Background of Students</a:t>
            </a:r>
          </a:p>
          <a:p>
            <a:pPr marL="0" indent="0">
              <a:buNone/>
            </a:pPr>
            <a:endParaRPr lang="en-NZ" dirty="0" smtClean="0"/>
          </a:p>
          <a:p>
            <a:r>
              <a:rPr lang="en-NZ" dirty="0" smtClean="0"/>
              <a:t>Level 2 Mathematics</a:t>
            </a:r>
            <a:endParaRPr lang="en-NZ" dirty="0"/>
          </a:p>
          <a:p>
            <a:pPr marL="0" indent="0">
              <a:buNone/>
            </a:pPr>
            <a:endParaRPr lang="en-NZ" dirty="0"/>
          </a:p>
          <a:p>
            <a:r>
              <a:rPr lang="en-NZ" dirty="0" smtClean="0"/>
              <a:t>Achievement Standards</a:t>
            </a:r>
          </a:p>
          <a:p>
            <a:endParaRPr lang="en-NZ" dirty="0" smtClean="0"/>
          </a:p>
          <a:p>
            <a:r>
              <a:rPr lang="en-NZ" dirty="0" smtClean="0"/>
              <a:t>Gaps in knowledge of Statistics</a:t>
            </a:r>
            <a:endParaRPr lang="en-NZ" dirty="0"/>
          </a:p>
        </p:txBody>
      </p:sp>
      <p:sp>
        <p:nvSpPr>
          <p:cNvPr id="4" name="Content Placeholder 3"/>
          <p:cNvSpPr>
            <a:spLocks noGrp="1"/>
          </p:cNvSpPr>
          <p:nvPr>
            <p:ph sz="half" idx="2"/>
          </p:nvPr>
        </p:nvSpPr>
        <p:spPr/>
        <p:txBody>
          <a:bodyPr/>
          <a:lstStyle/>
          <a:p>
            <a:pPr marL="0" indent="0" algn="ctr">
              <a:buNone/>
            </a:pPr>
            <a:r>
              <a:rPr lang="en-NZ" dirty="0" smtClean="0"/>
              <a:t>Student Cohort</a:t>
            </a:r>
          </a:p>
          <a:p>
            <a:pPr marL="0" indent="0" algn="ctr">
              <a:buNone/>
            </a:pPr>
            <a:endParaRPr lang="en-NZ" dirty="0"/>
          </a:p>
          <a:p>
            <a:r>
              <a:rPr lang="en-NZ" dirty="0"/>
              <a:t>Science Majors in Food </a:t>
            </a:r>
            <a:r>
              <a:rPr lang="en-NZ" dirty="0" smtClean="0"/>
              <a:t>Safety of Food Science</a:t>
            </a:r>
            <a:endParaRPr lang="en-NZ" dirty="0" smtClean="0"/>
          </a:p>
          <a:p>
            <a:endParaRPr lang="en-NZ" dirty="0"/>
          </a:p>
          <a:p>
            <a:r>
              <a:rPr lang="en-NZ" dirty="0" smtClean="0"/>
              <a:t>Class in Second </a:t>
            </a:r>
            <a:r>
              <a:rPr lang="en-NZ" dirty="0" smtClean="0"/>
              <a:t>Year of BSc</a:t>
            </a:r>
            <a:endParaRPr lang="en-NZ" dirty="0" smtClean="0"/>
          </a:p>
          <a:p>
            <a:endParaRPr lang="en-NZ" dirty="0"/>
          </a:p>
          <a:p>
            <a:r>
              <a:rPr lang="en-NZ" dirty="0" smtClean="0"/>
              <a:t>Balance of Genders</a:t>
            </a:r>
            <a:endParaRPr lang="en-NZ" dirty="0"/>
          </a:p>
          <a:p>
            <a:endParaRPr lang="en-NZ" dirty="0"/>
          </a:p>
        </p:txBody>
      </p:sp>
    </p:spTree>
    <p:extLst>
      <p:ext uri="{BB962C8B-B14F-4D97-AF65-F5344CB8AC3E}">
        <p14:creationId xmlns:p14="http://schemas.microsoft.com/office/powerpoint/2010/main" val="42252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Analysis of Results</a:t>
            </a:r>
            <a:br>
              <a:rPr lang="en-NZ" dirty="0" smtClean="0"/>
            </a:br>
            <a:r>
              <a:rPr lang="en-NZ" dirty="0" smtClean="0"/>
              <a:t>Statistical Measures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3828820"/>
              </p:ext>
            </p:extLst>
          </p:nvPr>
        </p:nvGraphicFramePr>
        <p:xfrm>
          <a:off x="1967345" y="2082800"/>
          <a:ext cx="6179127" cy="3191164"/>
        </p:xfrm>
        <a:graphic>
          <a:graphicData uri="http://schemas.openxmlformats.org/drawingml/2006/table">
            <a:tbl>
              <a:tblPr firstRow="1" firstCol="1" bandRow="1">
                <a:tableStyleId>{5C22544A-7EE6-4342-B048-85BDC9FD1C3A}</a:tableStyleId>
              </a:tblPr>
              <a:tblGrid>
                <a:gridCol w="1725277">
                  <a:extLst>
                    <a:ext uri="{9D8B030D-6E8A-4147-A177-3AD203B41FA5}">
                      <a16:colId xmlns:a16="http://schemas.microsoft.com/office/drawing/2014/main" val="2213264186"/>
                    </a:ext>
                  </a:extLst>
                </a:gridCol>
                <a:gridCol w="1152082">
                  <a:extLst>
                    <a:ext uri="{9D8B030D-6E8A-4147-A177-3AD203B41FA5}">
                      <a16:colId xmlns:a16="http://schemas.microsoft.com/office/drawing/2014/main" val="2386777727"/>
                    </a:ext>
                  </a:extLst>
                </a:gridCol>
                <a:gridCol w="992726">
                  <a:extLst>
                    <a:ext uri="{9D8B030D-6E8A-4147-A177-3AD203B41FA5}">
                      <a16:colId xmlns:a16="http://schemas.microsoft.com/office/drawing/2014/main" val="1414030728"/>
                    </a:ext>
                  </a:extLst>
                </a:gridCol>
                <a:gridCol w="1154521">
                  <a:extLst>
                    <a:ext uri="{9D8B030D-6E8A-4147-A177-3AD203B41FA5}">
                      <a16:colId xmlns:a16="http://schemas.microsoft.com/office/drawing/2014/main" val="309707741"/>
                    </a:ext>
                  </a:extLst>
                </a:gridCol>
                <a:gridCol w="1154521">
                  <a:extLst>
                    <a:ext uri="{9D8B030D-6E8A-4147-A177-3AD203B41FA5}">
                      <a16:colId xmlns:a16="http://schemas.microsoft.com/office/drawing/2014/main" val="1945714149"/>
                    </a:ext>
                  </a:extLst>
                </a:gridCol>
              </a:tblGrid>
              <a:tr h="1127250">
                <a:tc>
                  <a:txBody>
                    <a:bodyPr/>
                    <a:lstStyle/>
                    <a:p>
                      <a:pPr algn="ctr">
                        <a:lnSpc>
                          <a:spcPct val="107000"/>
                        </a:lnSpc>
                        <a:spcAft>
                          <a:spcPts val="0"/>
                        </a:spcAft>
                      </a:pPr>
                      <a:r>
                        <a:rPr lang="en-NZ" sz="1600" dirty="0">
                          <a:effectLst/>
                        </a:rPr>
                        <a:t>SUMMARY </a:t>
                      </a:r>
                      <a:r>
                        <a:rPr lang="en-NZ" sz="1600" dirty="0" smtClean="0">
                          <a:effectLst/>
                        </a:rPr>
                        <a:t> of PERCENTAGE</a:t>
                      </a:r>
                    </a:p>
                    <a:p>
                      <a:pPr algn="ctr">
                        <a:lnSpc>
                          <a:spcPct val="107000"/>
                        </a:lnSpc>
                        <a:spcAft>
                          <a:spcPts val="0"/>
                        </a:spcAft>
                      </a:pPr>
                      <a:r>
                        <a:rPr lang="en-NZ" sz="1600" dirty="0" smtClean="0">
                          <a:effectLst/>
                          <a:latin typeface="Arial" panose="020B0604020202020204" pitchFamily="34" charset="0"/>
                          <a:ea typeface="Times New Roman" panose="02020603050405020304" pitchFamily="18" charset="0"/>
                          <a:cs typeface="Times New Roman" panose="02020603050405020304" pitchFamily="18" charset="0"/>
                        </a:rPr>
                        <a:t>SCORES</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600" dirty="0">
                          <a:effectLst/>
                        </a:rPr>
                        <a:t>Assigns 1 &amp; 3 </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600" dirty="0">
                          <a:effectLst/>
                        </a:rPr>
                        <a:t>Assign 2</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600" dirty="0">
                          <a:effectLst/>
                        </a:rPr>
                        <a:t>Test</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600" dirty="0">
                          <a:effectLst/>
                        </a:rPr>
                        <a:t>Exam</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70823633"/>
                  </a:ext>
                </a:extLst>
              </a:tr>
              <a:tr h="620732">
                <a:tc>
                  <a:txBody>
                    <a:bodyPr/>
                    <a:lstStyle/>
                    <a:p>
                      <a:pPr algn="ctr">
                        <a:lnSpc>
                          <a:spcPct val="107000"/>
                        </a:lnSpc>
                        <a:spcAft>
                          <a:spcPts val="0"/>
                        </a:spcAft>
                      </a:pPr>
                      <a:r>
                        <a:rPr lang="en-NZ" sz="1600" dirty="0">
                          <a:effectLst/>
                        </a:rPr>
                        <a:t>Mean</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72.4069</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86.5625</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69.1250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59.3263</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28450744"/>
                  </a:ext>
                </a:extLst>
              </a:tr>
              <a:tr h="685800">
                <a:tc>
                  <a:txBody>
                    <a:bodyPr/>
                    <a:lstStyle/>
                    <a:p>
                      <a:pPr algn="ctr">
                        <a:lnSpc>
                          <a:spcPct val="107000"/>
                        </a:lnSpc>
                        <a:spcAft>
                          <a:spcPts val="0"/>
                        </a:spcAft>
                      </a:pPr>
                      <a:r>
                        <a:rPr lang="en-NZ" sz="1600" dirty="0">
                          <a:effectLst/>
                        </a:rPr>
                        <a:t>Standard Deviation</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11.6560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8.7023</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16.9071</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17.9325</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61075521"/>
                  </a:ext>
                </a:extLst>
              </a:tr>
              <a:tr h="757382">
                <a:tc>
                  <a:txBody>
                    <a:bodyPr/>
                    <a:lstStyle/>
                    <a:p>
                      <a:pPr algn="ctr">
                        <a:lnSpc>
                          <a:spcPct val="107000"/>
                        </a:lnSpc>
                        <a:spcAft>
                          <a:spcPts val="0"/>
                        </a:spcAft>
                      </a:pPr>
                      <a:r>
                        <a:rPr lang="en-NZ" sz="1600" dirty="0">
                          <a:effectLst/>
                        </a:rPr>
                        <a:t>Median</a:t>
                      </a:r>
                      <a:endParaRPr lang="en-NZ"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70.2500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90.0000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67.0000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NZ" sz="1100" dirty="0">
                          <a:effectLst/>
                        </a:rPr>
                        <a:t>56.9200</a:t>
                      </a:r>
                      <a:endParaRPr lang="en-NZ"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90562944"/>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dirty="0"/>
          </a:p>
        </p:txBody>
      </p:sp>
    </p:spTree>
    <p:extLst>
      <p:ext uri="{BB962C8B-B14F-4D97-AF65-F5344CB8AC3E}">
        <p14:creationId xmlns:p14="http://schemas.microsoft.com/office/powerpoint/2010/main" val="1217968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Observations</a:t>
            </a:r>
            <a:endParaRPr lang="en-NZ" dirty="0"/>
          </a:p>
        </p:txBody>
      </p:sp>
      <p:sp>
        <p:nvSpPr>
          <p:cNvPr id="3" name="Content Placeholder 2"/>
          <p:cNvSpPr>
            <a:spLocks noGrp="1"/>
          </p:cNvSpPr>
          <p:nvPr>
            <p:ph idx="1"/>
          </p:nvPr>
        </p:nvSpPr>
        <p:spPr/>
        <p:txBody>
          <a:bodyPr/>
          <a:lstStyle/>
          <a:p>
            <a:r>
              <a:rPr lang="en-US" dirty="0"/>
              <a:t>T</a:t>
            </a:r>
            <a:r>
              <a:rPr lang="en-US" dirty="0" smtClean="0"/>
              <a:t>he </a:t>
            </a:r>
            <a:r>
              <a:rPr lang="en-US" dirty="0"/>
              <a:t>mean for </a:t>
            </a:r>
            <a:r>
              <a:rPr lang="en-US" dirty="0" smtClean="0"/>
              <a:t>Assignment </a:t>
            </a:r>
            <a:r>
              <a:rPr lang="en-US" dirty="0"/>
              <a:t>2 was much higher and the scores were more </a:t>
            </a:r>
            <a:r>
              <a:rPr lang="en-US" dirty="0" smtClean="0"/>
              <a:t>consistent</a:t>
            </a:r>
            <a:r>
              <a:rPr lang="en-US" dirty="0"/>
              <a:t> </a:t>
            </a:r>
            <a:r>
              <a:rPr lang="en-US" dirty="0" smtClean="0"/>
              <a:t>than for Assignments 1 and 3.</a:t>
            </a:r>
            <a:endParaRPr lang="en-NZ" dirty="0" smtClean="0"/>
          </a:p>
          <a:p>
            <a:endParaRPr lang="en-NZ" dirty="0"/>
          </a:p>
          <a:p>
            <a:r>
              <a:rPr lang="en-US" dirty="0"/>
              <a:t>T</a:t>
            </a:r>
            <a:r>
              <a:rPr lang="en-US" dirty="0" smtClean="0"/>
              <a:t>he </a:t>
            </a:r>
            <a:r>
              <a:rPr lang="en-US" dirty="0"/>
              <a:t>mean for the test was higher than the exam however the exam results were more </a:t>
            </a:r>
            <a:r>
              <a:rPr lang="en-US" dirty="0" smtClean="0"/>
              <a:t>consistent than for the test.</a:t>
            </a:r>
          </a:p>
          <a:p>
            <a:endParaRPr lang="en-US" dirty="0"/>
          </a:p>
          <a:p>
            <a:r>
              <a:rPr lang="en-US" dirty="0" smtClean="0"/>
              <a:t>The mean and medians were similar which indicated very little skew.</a:t>
            </a:r>
            <a:endParaRPr lang="en-NZ" dirty="0"/>
          </a:p>
          <a:p>
            <a:endParaRPr lang="en-NZ" dirty="0"/>
          </a:p>
        </p:txBody>
      </p:sp>
    </p:spTree>
    <p:extLst>
      <p:ext uri="{BB962C8B-B14F-4D97-AF65-F5344CB8AC3E}">
        <p14:creationId xmlns:p14="http://schemas.microsoft.com/office/powerpoint/2010/main" val="1477877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Analysis of Results</a:t>
            </a:r>
            <a:br>
              <a:rPr lang="en-NZ" dirty="0"/>
            </a:br>
            <a:r>
              <a:rPr lang="en-NZ" dirty="0" smtClean="0"/>
              <a:t>Statistical Test of Hypothesis</a:t>
            </a:r>
            <a:endParaRPr lang="en-NZ" dirty="0"/>
          </a:p>
        </p:txBody>
      </p:sp>
      <p:sp>
        <p:nvSpPr>
          <p:cNvPr id="3" name="Content Placeholder 2"/>
          <p:cNvSpPr>
            <a:spLocks noGrp="1"/>
          </p:cNvSpPr>
          <p:nvPr>
            <p:ph idx="1"/>
          </p:nvPr>
        </p:nvSpPr>
        <p:spPr/>
        <p:txBody>
          <a:bodyPr>
            <a:normAutofit fontScale="92500" lnSpcReduction="20000"/>
          </a:bodyPr>
          <a:lstStyle/>
          <a:p>
            <a:r>
              <a:rPr lang="en-US" dirty="0"/>
              <a:t>In comparing assignments the Wilcoxon </a:t>
            </a:r>
            <a:r>
              <a:rPr lang="en-US" dirty="0" smtClean="0"/>
              <a:t>Signed </a:t>
            </a:r>
            <a:r>
              <a:rPr lang="en-US" dirty="0"/>
              <a:t>R</a:t>
            </a:r>
            <a:r>
              <a:rPr lang="en-US" dirty="0" smtClean="0"/>
              <a:t>ank </a:t>
            </a:r>
            <a:r>
              <a:rPr lang="en-US" dirty="0"/>
              <a:t>T</a:t>
            </a:r>
            <a:r>
              <a:rPr lang="en-US" dirty="0" smtClean="0"/>
              <a:t>est </a:t>
            </a:r>
            <a:r>
              <a:rPr lang="en-US" dirty="0"/>
              <a:t>confirmed that the mean of assignment 2 was significantly higher than that of assignments 1 and 3 combined to a high level of significance (V = 131, p = 0.0001526 &lt; 0.01).  </a:t>
            </a:r>
            <a:endParaRPr lang="en-US" dirty="0" smtClean="0"/>
          </a:p>
          <a:p>
            <a:r>
              <a:rPr lang="en-US" dirty="0" smtClean="0"/>
              <a:t>In </a:t>
            </a:r>
            <a:r>
              <a:rPr lang="en-US" dirty="0"/>
              <a:t>comparing the test with the exam the Wilcoxon signed rank test confirmed that the mean of the test was significantly higher than that of the exam to a high level of significance (V = 103, p = 0.007278 &lt; 0.01). </a:t>
            </a:r>
            <a:endParaRPr lang="en-US" dirty="0" smtClean="0"/>
          </a:p>
          <a:p>
            <a:r>
              <a:rPr lang="en-US" dirty="0" smtClean="0"/>
              <a:t>For </a:t>
            </a:r>
            <a:r>
              <a:rPr lang="en-US" dirty="0"/>
              <a:t>the controlled </a:t>
            </a:r>
            <a:r>
              <a:rPr lang="en-US" dirty="0" smtClean="0"/>
              <a:t>assessments, test and exam, </a:t>
            </a:r>
            <a:r>
              <a:rPr lang="en-US" dirty="0"/>
              <a:t>the scores were significantly </a:t>
            </a:r>
            <a:r>
              <a:rPr lang="en-US" dirty="0" smtClean="0"/>
              <a:t>correlated(r </a:t>
            </a:r>
            <a:r>
              <a:rPr lang="en-US" dirty="0"/>
              <a:t>= 0.62925 &gt; 0.4972 at 5% level of significance) which reflects reliability with respect to ability in statistics</a:t>
            </a:r>
            <a:r>
              <a:rPr lang="en-US" dirty="0" smtClean="0"/>
              <a:t>.</a:t>
            </a:r>
          </a:p>
          <a:p>
            <a:r>
              <a:rPr lang="en-US" dirty="0" smtClean="0"/>
              <a:t>However </a:t>
            </a:r>
            <a:r>
              <a:rPr lang="en-US" dirty="0"/>
              <a:t>for the uncontrolled </a:t>
            </a:r>
            <a:r>
              <a:rPr lang="en-US" dirty="0" smtClean="0"/>
              <a:t>assessments namely the assignments, </a:t>
            </a:r>
            <a:r>
              <a:rPr lang="en-US" dirty="0"/>
              <a:t>the scores weren’t significantly correlated   </a:t>
            </a:r>
            <a:r>
              <a:rPr lang="en-US" dirty="0" smtClean="0"/>
              <a:t>(</a:t>
            </a:r>
            <a:r>
              <a:rPr lang="en-US" dirty="0"/>
              <a:t>r = 0.37123 &lt; 0.4973 at 5% level of significance). This reflects the differing conditions under which uncontrolled assessments are attempted by the students compared to controlled assessments. Students tended to do better on some parts of assignments compared to other parts so there was a lack of consistency. </a:t>
            </a:r>
            <a:endParaRPr lang="en-NZ" dirty="0"/>
          </a:p>
          <a:p>
            <a:pPr marL="0" indent="0">
              <a:buNone/>
            </a:pPr>
            <a:endParaRPr lang="en-NZ" dirty="0"/>
          </a:p>
        </p:txBody>
      </p:sp>
    </p:spTree>
    <p:extLst>
      <p:ext uri="{BB962C8B-B14F-4D97-AF65-F5344CB8AC3E}">
        <p14:creationId xmlns:p14="http://schemas.microsoft.com/office/powerpoint/2010/main" val="1757304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Fragmented Knowledge Domain</a:t>
            </a:r>
            <a:endParaRPr lang="en-NZ" dirty="0"/>
          </a:p>
        </p:txBody>
      </p:sp>
      <p:sp>
        <p:nvSpPr>
          <p:cNvPr id="3" name="Content Placeholder 2"/>
          <p:cNvSpPr>
            <a:spLocks noGrp="1"/>
          </p:cNvSpPr>
          <p:nvPr>
            <p:ph type="body" idx="1"/>
          </p:nvPr>
        </p:nvSpPr>
        <p:spPr/>
        <p:txBody>
          <a:bodyPr/>
          <a:lstStyle/>
          <a:p>
            <a:pPr marL="0" indent="0">
              <a:buNone/>
            </a:pPr>
            <a:r>
              <a:rPr lang="en-NZ" dirty="0"/>
              <a:t>    </a:t>
            </a:r>
          </a:p>
        </p:txBody>
      </p:sp>
      <p:sp>
        <p:nvSpPr>
          <p:cNvPr id="13" name="Content Placeholder 12"/>
          <p:cNvSpPr>
            <a:spLocks noGrp="1"/>
          </p:cNvSpPr>
          <p:nvPr>
            <p:ph sz="half" idx="2"/>
          </p:nvPr>
        </p:nvSpPr>
        <p:spPr/>
        <p:txBody>
          <a:bodyPr/>
          <a:lstStyle/>
          <a:p>
            <a:r>
              <a:rPr lang="en-NZ" b="1" dirty="0" smtClean="0"/>
              <a:t>Statistical Literacy</a:t>
            </a:r>
          </a:p>
          <a:p>
            <a:pPr marL="0" indent="0">
              <a:buNone/>
            </a:pPr>
            <a:endParaRPr lang="en-NZ" b="1" dirty="0"/>
          </a:p>
          <a:p>
            <a:pPr marL="0" indent="0">
              <a:buNone/>
            </a:pPr>
            <a:endParaRPr lang="en-NZ" b="1" dirty="0" smtClean="0"/>
          </a:p>
          <a:p>
            <a:pPr marL="0" indent="0">
              <a:buNone/>
            </a:pPr>
            <a:endParaRPr lang="en-NZ" b="1" dirty="0"/>
          </a:p>
          <a:p>
            <a:pPr marL="0" indent="0">
              <a:buNone/>
            </a:pPr>
            <a:r>
              <a:rPr lang="en-NZ" b="1" dirty="0" smtClean="0"/>
              <a:t>Knowledge and application of statistical techniques to reasoning and interpretation.</a:t>
            </a:r>
          </a:p>
          <a:p>
            <a:endParaRPr lang="en-NZ" b="1" dirty="0" smtClean="0"/>
          </a:p>
        </p:txBody>
      </p:sp>
      <p:sp>
        <p:nvSpPr>
          <p:cNvPr id="14" name="Text Placeholder 13"/>
          <p:cNvSpPr>
            <a:spLocks noGrp="1"/>
          </p:cNvSpPr>
          <p:nvPr>
            <p:ph type="body" sz="quarter" idx="3"/>
          </p:nvPr>
        </p:nvSpPr>
        <p:spPr>
          <a:xfrm>
            <a:off x="1893456" y="1681163"/>
            <a:ext cx="6243780" cy="454580"/>
          </a:xfrm>
        </p:spPr>
        <p:txBody>
          <a:bodyPr/>
          <a:lstStyle/>
          <a:p>
            <a:pPr algn="ctr"/>
            <a:r>
              <a:rPr lang="en-NZ" b="0" dirty="0" smtClean="0"/>
              <a:t>Comparison of Statistical Techniques</a:t>
            </a:r>
            <a:endParaRPr lang="en-NZ" b="0" dirty="0"/>
          </a:p>
        </p:txBody>
      </p:sp>
      <p:sp>
        <p:nvSpPr>
          <p:cNvPr id="15" name="Content Placeholder 14"/>
          <p:cNvSpPr>
            <a:spLocks noGrp="1"/>
          </p:cNvSpPr>
          <p:nvPr>
            <p:ph sz="quarter" idx="4"/>
          </p:nvPr>
        </p:nvSpPr>
        <p:spPr/>
        <p:txBody>
          <a:bodyPr/>
          <a:lstStyle/>
          <a:p>
            <a:r>
              <a:rPr lang="en-NZ" b="1" dirty="0" smtClean="0"/>
              <a:t>Incomplete statistical literacy</a:t>
            </a:r>
          </a:p>
          <a:p>
            <a:endParaRPr lang="en-NZ" b="1" dirty="0"/>
          </a:p>
          <a:p>
            <a:pPr marL="0" indent="0">
              <a:buNone/>
            </a:pPr>
            <a:endParaRPr lang="en-NZ" b="1" dirty="0" smtClean="0"/>
          </a:p>
          <a:p>
            <a:pPr marL="0" indent="0">
              <a:buNone/>
            </a:pPr>
            <a:endParaRPr lang="en-NZ" b="1" dirty="0"/>
          </a:p>
          <a:p>
            <a:pPr marL="0" indent="0">
              <a:buNone/>
            </a:pPr>
            <a:r>
              <a:rPr lang="en-NZ" b="1" dirty="0" smtClean="0"/>
              <a:t>Lack of knowledge and application of statistical techniques to reasoning and interpretation.</a:t>
            </a:r>
            <a:endParaRPr lang="en-NZ" b="1" dirty="0"/>
          </a:p>
        </p:txBody>
      </p:sp>
      <p:sp>
        <p:nvSpPr>
          <p:cNvPr id="4" name="Rectangle 3"/>
          <p:cNvSpPr/>
          <p:nvPr/>
        </p:nvSpPr>
        <p:spPr>
          <a:xfrm>
            <a:off x="1440874" y="2244435"/>
            <a:ext cx="8118762" cy="369332"/>
          </a:xfrm>
          <a:prstGeom prst="rect">
            <a:avLst/>
          </a:prstGeom>
        </p:spPr>
        <p:txBody>
          <a:bodyPr wrap="square">
            <a:spAutoFit/>
          </a:bodyPr>
          <a:lstStyle/>
          <a:p>
            <a:r>
              <a:rPr lang="en-NZ" sz="1100" dirty="0">
                <a:solidFill>
                  <a:srgbClr val="000000"/>
                </a:solidFill>
                <a:latin typeface="Calibri" panose="020F0502020204030204" pitchFamily="34" charset="0"/>
              </a:rPr>
              <a:t> </a:t>
            </a:r>
            <a:r>
              <a:rPr lang="en-NZ" dirty="0"/>
              <a:t> </a:t>
            </a:r>
          </a:p>
        </p:txBody>
      </p:sp>
      <p:sp>
        <p:nvSpPr>
          <p:cNvPr id="5" name="Down Arrow 4"/>
          <p:cNvSpPr/>
          <p:nvPr/>
        </p:nvSpPr>
        <p:spPr>
          <a:xfrm>
            <a:off x="1597891" y="3288145"/>
            <a:ext cx="110346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Down Arrow 5"/>
          <p:cNvSpPr/>
          <p:nvPr/>
        </p:nvSpPr>
        <p:spPr>
          <a:xfrm>
            <a:off x="6119010" y="3288145"/>
            <a:ext cx="1062182" cy="978408"/>
          </a:xfrm>
          <a:prstGeom prst="downArrow">
            <a:avLst>
              <a:gd name="adj1" fmla="val 50000"/>
              <a:gd name="adj2" fmla="val 540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3897583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Evaluation of Other Outcomes</a:t>
            </a:r>
            <a:br>
              <a:rPr lang="en-NZ" dirty="0" smtClean="0"/>
            </a:br>
            <a:r>
              <a:rPr lang="en-NZ" dirty="0" smtClean="0"/>
              <a:t>Affective Domain</a:t>
            </a:r>
            <a:endParaRPr lang="en-NZ" dirty="0"/>
          </a:p>
        </p:txBody>
      </p:sp>
      <p:sp>
        <p:nvSpPr>
          <p:cNvPr id="3" name="Content Placeholder 2"/>
          <p:cNvSpPr>
            <a:spLocks noGrp="1"/>
          </p:cNvSpPr>
          <p:nvPr>
            <p:ph idx="1"/>
          </p:nvPr>
        </p:nvSpPr>
        <p:spPr/>
        <p:txBody>
          <a:bodyPr/>
          <a:lstStyle/>
          <a:p>
            <a:r>
              <a:rPr lang="en-NZ" dirty="0" smtClean="0"/>
              <a:t>“Pre” and “Post” versions of the SATS (Survey of Attitudes towards Statistics).</a:t>
            </a:r>
          </a:p>
          <a:p>
            <a:endParaRPr lang="en-NZ" dirty="0" smtClean="0"/>
          </a:p>
          <a:p>
            <a:r>
              <a:rPr lang="en-NZ" dirty="0" smtClean="0"/>
              <a:t>Twenty eight items assessed on a Likert scale ranging from 1 (strongly disagree) through 4 (neither disagree nor agree) to 7 (strongly agree).</a:t>
            </a:r>
          </a:p>
          <a:p>
            <a:endParaRPr lang="en-NZ" dirty="0" smtClean="0"/>
          </a:p>
          <a:p>
            <a:r>
              <a:rPr lang="en-NZ" dirty="0" smtClean="0"/>
              <a:t>Subscale scores are formed by summing the items below for each subscale.</a:t>
            </a:r>
          </a:p>
          <a:p>
            <a:endParaRPr lang="en-NZ" dirty="0" smtClean="0"/>
          </a:p>
          <a:p>
            <a:r>
              <a:rPr lang="en-NZ" dirty="0" smtClean="0"/>
              <a:t>Subscales are: Affect, Cognitive Competence, Value and Difficulty.</a:t>
            </a:r>
          </a:p>
          <a:p>
            <a:endParaRPr lang="en-NZ" dirty="0"/>
          </a:p>
          <a:p>
            <a:pPr marL="0" indent="0">
              <a:buNone/>
            </a:pPr>
            <a:r>
              <a:rPr lang="en-NZ" dirty="0" smtClean="0"/>
              <a:t>(Schau,C.,Dauphinee,T.,&amp; Del Vecchio,A.(1992)</a:t>
            </a:r>
            <a:endParaRPr lang="en-NZ" dirty="0"/>
          </a:p>
        </p:txBody>
      </p:sp>
    </p:spTree>
    <p:extLst>
      <p:ext uri="{BB962C8B-B14F-4D97-AF65-F5344CB8AC3E}">
        <p14:creationId xmlns:p14="http://schemas.microsoft.com/office/powerpoint/2010/main" val="2291127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Subscales</a:t>
            </a:r>
            <a:endParaRPr lang="en-NZ" dirty="0"/>
          </a:p>
        </p:txBody>
      </p:sp>
      <p:sp>
        <p:nvSpPr>
          <p:cNvPr id="3" name="Content Placeholder 2"/>
          <p:cNvSpPr>
            <a:spLocks noGrp="1"/>
          </p:cNvSpPr>
          <p:nvPr>
            <p:ph idx="1"/>
          </p:nvPr>
        </p:nvSpPr>
        <p:spPr/>
        <p:txBody>
          <a:bodyPr/>
          <a:lstStyle/>
          <a:p>
            <a:r>
              <a:rPr lang="en-NZ" dirty="0" smtClean="0"/>
              <a:t>Affect – I am scared by statistics; I will like statistics.</a:t>
            </a:r>
          </a:p>
          <a:p>
            <a:endParaRPr lang="en-NZ" dirty="0"/>
          </a:p>
          <a:p>
            <a:r>
              <a:rPr lang="en-NZ" dirty="0" smtClean="0"/>
              <a:t>Cognitive Competence – I can learn statistics; I will have no idea of what’s going on in statistics.</a:t>
            </a:r>
          </a:p>
          <a:p>
            <a:endParaRPr lang="en-NZ" dirty="0"/>
          </a:p>
          <a:p>
            <a:r>
              <a:rPr lang="en-NZ" dirty="0" smtClean="0"/>
              <a:t>Value – I use statistics in everyday life. Statistics is irrelevant in my life.</a:t>
            </a:r>
          </a:p>
          <a:p>
            <a:endParaRPr lang="en-NZ" dirty="0"/>
          </a:p>
          <a:p>
            <a:r>
              <a:rPr lang="en-NZ" dirty="0" smtClean="0"/>
              <a:t>Difficulty – Statistics is highly technical; Statistics formulas are easy to understand.</a:t>
            </a:r>
            <a:endParaRPr lang="en-NZ" dirty="0"/>
          </a:p>
        </p:txBody>
      </p:sp>
    </p:spTree>
    <p:extLst>
      <p:ext uri="{BB962C8B-B14F-4D97-AF65-F5344CB8AC3E}">
        <p14:creationId xmlns:p14="http://schemas.microsoft.com/office/powerpoint/2010/main" val="1027221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Outcomes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2039566"/>
              </p:ext>
            </p:extLst>
          </p:nvPr>
        </p:nvGraphicFramePr>
        <p:xfrm>
          <a:off x="1496290" y="2669308"/>
          <a:ext cx="7047346" cy="2174948"/>
        </p:xfrm>
        <a:graphic>
          <a:graphicData uri="http://schemas.openxmlformats.org/drawingml/2006/table">
            <a:tbl>
              <a:tblPr>
                <a:tableStyleId>{5C22544A-7EE6-4342-B048-85BDC9FD1C3A}</a:tableStyleId>
              </a:tblPr>
              <a:tblGrid>
                <a:gridCol w="1162449">
                  <a:extLst>
                    <a:ext uri="{9D8B030D-6E8A-4147-A177-3AD203B41FA5}">
                      <a16:colId xmlns:a16="http://schemas.microsoft.com/office/drawing/2014/main" val="2657864402"/>
                    </a:ext>
                  </a:extLst>
                </a:gridCol>
                <a:gridCol w="1162449">
                  <a:extLst>
                    <a:ext uri="{9D8B030D-6E8A-4147-A177-3AD203B41FA5}">
                      <a16:colId xmlns:a16="http://schemas.microsoft.com/office/drawing/2014/main" val="669245762"/>
                    </a:ext>
                  </a:extLst>
                </a:gridCol>
                <a:gridCol w="1743673">
                  <a:extLst>
                    <a:ext uri="{9D8B030D-6E8A-4147-A177-3AD203B41FA5}">
                      <a16:colId xmlns:a16="http://schemas.microsoft.com/office/drawing/2014/main" val="1483138655"/>
                    </a:ext>
                  </a:extLst>
                </a:gridCol>
                <a:gridCol w="1477279">
                  <a:extLst>
                    <a:ext uri="{9D8B030D-6E8A-4147-A177-3AD203B41FA5}">
                      <a16:colId xmlns:a16="http://schemas.microsoft.com/office/drawing/2014/main" val="3640239497"/>
                    </a:ext>
                  </a:extLst>
                </a:gridCol>
                <a:gridCol w="1501496">
                  <a:extLst>
                    <a:ext uri="{9D8B030D-6E8A-4147-A177-3AD203B41FA5}">
                      <a16:colId xmlns:a16="http://schemas.microsoft.com/office/drawing/2014/main" val="2155709823"/>
                    </a:ext>
                  </a:extLst>
                </a:gridCol>
              </a:tblGrid>
              <a:tr h="269545">
                <a:tc>
                  <a:txBody>
                    <a:bodyPr/>
                    <a:lstStyle/>
                    <a:p>
                      <a:pPr algn="l" fontAlgn="b"/>
                      <a:r>
                        <a:rPr lang="en-NZ" sz="1100" u="none" strike="noStrike" dirty="0">
                          <a:effectLst/>
                        </a:rPr>
                        <a:t>Before</a:t>
                      </a:r>
                      <a:endParaRPr lang="en-NZ"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Affect</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Cognitive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Value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Difficulty</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34795190"/>
                  </a:ext>
                </a:extLst>
              </a:tr>
              <a:tr h="269545">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Competence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92340888"/>
                  </a:ext>
                </a:extLst>
              </a:tr>
              <a:tr h="278839">
                <a:tc>
                  <a:txBody>
                    <a:bodyPr/>
                    <a:lstStyle/>
                    <a:p>
                      <a:pPr algn="l" fontAlgn="b"/>
                      <a:r>
                        <a:rPr lang="en-NZ" sz="1100" u="none" strike="noStrike" dirty="0">
                          <a:effectLst/>
                        </a:rPr>
                        <a:t>Mean</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NZ" sz="1150" u="none" strike="noStrike" dirty="0">
                          <a:effectLst/>
                        </a:rPr>
                        <a:t>4.3</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a:effectLst/>
                        </a:rPr>
                        <a:t>4.7</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a:effectLst/>
                        </a:rPr>
                        <a:t>4.9</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a:effectLst/>
                        </a:rPr>
                        <a:t>3.7</a:t>
                      </a:r>
                      <a:endParaRPr lang="en-NZ" sz="115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2639387357"/>
                  </a:ext>
                </a:extLst>
              </a:tr>
              <a:tr h="278839">
                <a:tc>
                  <a:txBody>
                    <a:bodyPr/>
                    <a:lstStyle/>
                    <a:p>
                      <a:pPr algn="l" fontAlgn="b"/>
                      <a:r>
                        <a:rPr lang="en-NZ" sz="1100" u="none" strike="noStrike" dirty="0">
                          <a:effectLst/>
                        </a:rPr>
                        <a:t>Std Dev</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NZ" sz="1150" u="none" strike="noStrike" dirty="0">
                          <a:effectLst/>
                        </a:rPr>
                        <a:t>1.5</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a:effectLst/>
                        </a:rPr>
                        <a:t>1.4</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a:effectLst/>
                        </a:rPr>
                        <a:t>1.1</a:t>
                      </a:r>
                      <a:endParaRPr lang="en-NZ" sz="115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NZ" sz="1150" u="none" strike="noStrike" dirty="0" smtClean="0">
                          <a:effectLst/>
                        </a:rPr>
                        <a:t>0.9</a:t>
                      </a:r>
                      <a:endParaRPr lang="en-NZ" sz="115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293107241"/>
                  </a:ext>
                </a:extLst>
              </a:tr>
              <a:tr h="269545">
                <a:tc>
                  <a:txBody>
                    <a:bodyPr/>
                    <a:lstStyle/>
                    <a:p>
                      <a:pPr algn="l" fontAlgn="b"/>
                      <a:r>
                        <a:rPr lang="en-NZ" sz="1100" u="none" strike="noStrike" dirty="0">
                          <a:effectLst/>
                        </a:rPr>
                        <a:t>After</a:t>
                      </a:r>
                      <a:endParaRPr lang="en-NZ"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Affect</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Cognitive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Value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Difficulty</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44783426"/>
                  </a:ext>
                </a:extLst>
              </a:tr>
              <a:tr h="269545">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Competence</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NZ" sz="1100" u="none" strike="noStrike" dirty="0">
                          <a:effectLst/>
                        </a:rPr>
                        <a:t> </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06965860"/>
                  </a:ext>
                </a:extLst>
              </a:tr>
              <a:tr h="269545">
                <a:tc>
                  <a:txBody>
                    <a:bodyPr/>
                    <a:lstStyle/>
                    <a:p>
                      <a:pPr algn="l" fontAlgn="b"/>
                      <a:r>
                        <a:rPr lang="en-NZ" sz="1100" u="none" strike="noStrike" dirty="0">
                          <a:effectLst/>
                        </a:rPr>
                        <a:t>Mean</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NZ" sz="1100" u="none" strike="noStrike" dirty="0">
                          <a:effectLst/>
                        </a:rPr>
                        <a:t>4.2</a:t>
                      </a:r>
                      <a:endParaRPr lang="en-NZ"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NZ" sz="1100" u="none" strike="noStrike" dirty="0">
                          <a:effectLst/>
                        </a:rPr>
                        <a:t>4.9</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5.4</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4.4</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05784060"/>
                  </a:ext>
                </a:extLst>
              </a:tr>
              <a:tr h="269545">
                <a:tc>
                  <a:txBody>
                    <a:bodyPr/>
                    <a:lstStyle/>
                    <a:p>
                      <a:pPr algn="l" fontAlgn="b"/>
                      <a:r>
                        <a:rPr lang="en-NZ" sz="1100" u="none" strike="noStrike" dirty="0">
                          <a:effectLst/>
                        </a:rPr>
                        <a:t>Std Dev</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1.6</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1.0</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0.9</a:t>
                      </a:r>
                      <a:endParaRPr lang="en-NZ"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NZ" sz="1100" u="none" strike="noStrike" dirty="0">
                          <a:effectLst/>
                        </a:rPr>
                        <a:t>1.0</a:t>
                      </a:r>
                      <a:endParaRPr lang="en-NZ"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26643228"/>
                  </a:ext>
                </a:extLst>
              </a:tr>
            </a:tbl>
          </a:graphicData>
        </a:graphic>
      </p:graphicFrame>
    </p:spTree>
    <p:extLst>
      <p:ext uri="{BB962C8B-B14F-4D97-AF65-F5344CB8AC3E}">
        <p14:creationId xmlns:p14="http://schemas.microsoft.com/office/powerpoint/2010/main" val="2605787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Conclusion from Outcomes </a:t>
            </a:r>
            <a:endParaRPr lang="en-NZ" dirty="0"/>
          </a:p>
        </p:txBody>
      </p:sp>
      <p:sp>
        <p:nvSpPr>
          <p:cNvPr id="3" name="Content Placeholder 2"/>
          <p:cNvSpPr>
            <a:spLocks noGrp="1"/>
          </p:cNvSpPr>
          <p:nvPr>
            <p:ph idx="1"/>
          </p:nvPr>
        </p:nvSpPr>
        <p:spPr/>
        <p:txBody>
          <a:bodyPr/>
          <a:lstStyle/>
          <a:p>
            <a:r>
              <a:rPr lang="en-NZ" dirty="0" smtClean="0"/>
              <a:t>The changes in the mean values of value and difficulty were significant.</a:t>
            </a:r>
          </a:p>
          <a:p>
            <a:endParaRPr lang="en-NZ" dirty="0"/>
          </a:p>
          <a:p>
            <a:r>
              <a:rPr lang="en-NZ" dirty="0" smtClean="0"/>
              <a:t>The changes in the mean values of affect and cognitive competence were not significant.</a:t>
            </a:r>
          </a:p>
          <a:p>
            <a:endParaRPr lang="en-NZ" dirty="0"/>
          </a:p>
          <a:p>
            <a:r>
              <a:rPr lang="en-NZ" dirty="0" smtClean="0"/>
              <a:t>The real life links were valued by the students.</a:t>
            </a:r>
          </a:p>
          <a:p>
            <a:endParaRPr lang="en-NZ" dirty="0"/>
          </a:p>
          <a:p>
            <a:r>
              <a:rPr lang="en-NZ" dirty="0" smtClean="0"/>
              <a:t>The significant difference in the means of difficulty confirmed the scores.</a:t>
            </a:r>
            <a:endParaRPr lang="en-NZ" dirty="0"/>
          </a:p>
        </p:txBody>
      </p:sp>
    </p:spTree>
    <p:extLst>
      <p:ext uri="{BB962C8B-B14F-4D97-AF65-F5344CB8AC3E}">
        <p14:creationId xmlns:p14="http://schemas.microsoft.com/office/powerpoint/2010/main" val="856017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Conclusions </a:t>
            </a:r>
            <a:endParaRPr lang="en-NZ" dirty="0"/>
          </a:p>
        </p:txBody>
      </p:sp>
      <p:sp>
        <p:nvSpPr>
          <p:cNvPr id="3" name="Content Placeholder 2"/>
          <p:cNvSpPr>
            <a:spLocks noGrp="1"/>
          </p:cNvSpPr>
          <p:nvPr>
            <p:ph idx="1"/>
          </p:nvPr>
        </p:nvSpPr>
        <p:spPr/>
        <p:txBody>
          <a:bodyPr>
            <a:normAutofit fontScale="92500"/>
          </a:bodyPr>
          <a:lstStyle/>
          <a:p>
            <a:r>
              <a:rPr lang="en-US" dirty="0"/>
              <a:t>This </a:t>
            </a:r>
            <a:r>
              <a:rPr lang="en-US" dirty="0" smtClean="0"/>
              <a:t>paper </a:t>
            </a:r>
            <a:r>
              <a:rPr lang="en-US" dirty="0"/>
              <a:t>contained several real world applications where a process could be followed through completely and several statistical concepts were “in play”.  This meant that the teaching which preceded the assessments could follow an inquiry-based approach. </a:t>
            </a:r>
            <a:endParaRPr lang="en-US" dirty="0" smtClean="0"/>
          </a:p>
          <a:p>
            <a:r>
              <a:rPr lang="en-US" dirty="0" smtClean="0"/>
              <a:t>This </a:t>
            </a:r>
            <a:r>
              <a:rPr lang="en-US" dirty="0"/>
              <a:t>research showed that the results were significantly better when structured inquiry-based approaches were used in both the assignment and test assessments. </a:t>
            </a:r>
            <a:endParaRPr lang="en-US" dirty="0" smtClean="0"/>
          </a:p>
          <a:p>
            <a:r>
              <a:rPr lang="en-US" dirty="0" smtClean="0"/>
              <a:t>It </a:t>
            </a:r>
            <a:r>
              <a:rPr lang="en-US" dirty="0"/>
              <a:t>can be concluded that contextual links do play a positive role in a student’s ability to recall information about statistical concepts and hence increases their ability to apply that information to the problem at hand. </a:t>
            </a:r>
          </a:p>
          <a:p>
            <a:r>
              <a:rPr lang="en-US" dirty="0" smtClean="0"/>
              <a:t>We have evidence that these </a:t>
            </a:r>
            <a:r>
              <a:rPr lang="en-US" dirty="0"/>
              <a:t>contextual links allow a student to see the purpose before the application is decided upon. Hence </a:t>
            </a:r>
            <a:r>
              <a:rPr lang="en-US" dirty="0" smtClean="0"/>
              <a:t>an appropriate </a:t>
            </a:r>
            <a:r>
              <a:rPr lang="en-US" dirty="0"/>
              <a:t>method is more likely to be remembered by the student in order to complete </a:t>
            </a:r>
            <a:r>
              <a:rPr lang="en-US" dirty="0" smtClean="0"/>
              <a:t>another </a:t>
            </a:r>
            <a:r>
              <a:rPr lang="en-US" dirty="0"/>
              <a:t>problem.</a:t>
            </a:r>
            <a:endParaRPr lang="en-NZ" dirty="0"/>
          </a:p>
          <a:p>
            <a:pPr marL="0" indent="0">
              <a:buNone/>
            </a:pPr>
            <a:endParaRPr lang="en-NZ" dirty="0"/>
          </a:p>
        </p:txBody>
      </p:sp>
    </p:spTree>
    <p:extLst>
      <p:ext uri="{BB962C8B-B14F-4D97-AF65-F5344CB8AC3E}">
        <p14:creationId xmlns:p14="http://schemas.microsoft.com/office/powerpoint/2010/main" val="2572061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Implications for the Future</a:t>
            </a:r>
            <a:endParaRPr lang="en-NZ" dirty="0"/>
          </a:p>
        </p:txBody>
      </p:sp>
      <p:sp>
        <p:nvSpPr>
          <p:cNvPr id="3" name="Content Placeholder 2"/>
          <p:cNvSpPr>
            <a:spLocks noGrp="1"/>
          </p:cNvSpPr>
          <p:nvPr>
            <p:ph idx="1"/>
          </p:nvPr>
        </p:nvSpPr>
        <p:spPr/>
        <p:txBody>
          <a:bodyPr>
            <a:normAutofit fontScale="92500" lnSpcReduction="20000"/>
          </a:bodyPr>
          <a:lstStyle/>
          <a:p>
            <a:r>
              <a:rPr lang="en-NZ" b="1" dirty="0" smtClean="0"/>
              <a:t>Preparation for University Study </a:t>
            </a:r>
            <a:r>
              <a:rPr lang="en-NZ" dirty="0" smtClean="0"/>
              <a:t>– certificate course, secondary school with the current level 1 mathematics review</a:t>
            </a:r>
          </a:p>
          <a:p>
            <a:endParaRPr lang="en-NZ" dirty="0"/>
          </a:p>
          <a:p>
            <a:r>
              <a:rPr lang="en-NZ" b="1" dirty="0"/>
              <a:t>T</a:t>
            </a:r>
            <a:r>
              <a:rPr lang="en-NZ" b="1" dirty="0" smtClean="0"/>
              <a:t>eaching Strategies- </a:t>
            </a:r>
            <a:r>
              <a:rPr lang="en-NZ" dirty="0" smtClean="0"/>
              <a:t>can achievement standards be linked? Opportunity presented itself with the NZ Scholarship Statistics examiner position (2004 to 2018).</a:t>
            </a:r>
          </a:p>
          <a:p>
            <a:endParaRPr lang="en-NZ" dirty="0" smtClean="0"/>
          </a:p>
          <a:p>
            <a:r>
              <a:rPr lang="en-NZ" b="1" dirty="0" smtClean="0"/>
              <a:t>Type of Assessments- </a:t>
            </a:r>
            <a:r>
              <a:rPr lang="en-NZ" dirty="0" smtClean="0"/>
              <a:t>inquiry-based, portfolio, tests? Assignments, develop own assignments e.g. queue data </a:t>
            </a:r>
          </a:p>
          <a:p>
            <a:endParaRPr lang="en-NZ" dirty="0" smtClean="0"/>
          </a:p>
          <a:p>
            <a:r>
              <a:rPr lang="en-NZ" b="1" dirty="0" smtClean="0"/>
              <a:t>Assessment Strategies- </a:t>
            </a:r>
            <a:r>
              <a:rPr lang="en-NZ" dirty="0" smtClean="0"/>
              <a:t>theme papers strategies, </a:t>
            </a:r>
          </a:p>
          <a:p>
            <a:endParaRPr lang="en-NZ" dirty="0" smtClean="0"/>
          </a:p>
          <a:p>
            <a:r>
              <a:rPr lang="en-NZ" b="1" dirty="0" smtClean="0"/>
              <a:t>Extending the Study </a:t>
            </a:r>
            <a:r>
              <a:rPr lang="en-NZ" dirty="0" smtClean="0"/>
              <a:t>– include range of subjects with/without team teaching</a:t>
            </a:r>
          </a:p>
          <a:p>
            <a:pPr marL="0" indent="0">
              <a:buNone/>
            </a:pPr>
            <a:endParaRPr lang="en-NZ" dirty="0"/>
          </a:p>
        </p:txBody>
      </p:sp>
    </p:spTree>
    <p:extLst>
      <p:ext uri="{BB962C8B-B14F-4D97-AF65-F5344CB8AC3E}">
        <p14:creationId xmlns:p14="http://schemas.microsoft.com/office/powerpoint/2010/main" val="663484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Issues Raised</a:t>
            </a:r>
            <a:endParaRPr lang="en-NZ" dirty="0"/>
          </a:p>
        </p:txBody>
      </p:sp>
      <p:sp>
        <p:nvSpPr>
          <p:cNvPr id="3" name="Content Placeholder 2"/>
          <p:cNvSpPr>
            <a:spLocks noGrp="1"/>
          </p:cNvSpPr>
          <p:nvPr>
            <p:ph idx="1"/>
          </p:nvPr>
        </p:nvSpPr>
        <p:spPr/>
        <p:txBody>
          <a:bodyPr>
            <a:normAutofit lnSpcReduction="10000"/>
          </a:bodyPr>
          <a:lstStyle/>
          <a:p>
            <a:r>
              <a:rPr lang="en-NZ" dirty="0" smtClean="0"/>
              <a:t>Transmission of right method and interpretation to other problems</a:t>
            </a:r>
          </a:p>
          <a:p>
            <a:r>
              <a:rPr lang="en-NZ" dirty="0" smtClean="0"/>
              <a:t>Use of links such as quality tools. Common headings like raw materials, in-process control and finished product inspection</a:t>
            </a:r>
          </a:p>
          <a:p>
            <a:r>
              <a:rPr lang="en-NZ" dirty="0" smtClean="0"/>
              <a:t>Meaning of structured – set of questions leading to a conclusion – is this the best product?</a:t>
            </a:r>
          </a:p>
          <a:p>
            <a:r>
              <a:rPr lang="en-NZ" dirty="0" smtClean="0"/>
              <a:t>How do you cope with someone who prefers and defends the traditional thinking model?</a:t>
            </a:r>
          </a:p>
          <a:p>
            <a:r>
              <a:rPr lang="en-NZ" dirty="0" smtClean="0"/>
              <a:t>Maths issues in Australia raised by Alan Finkel (Chief Scientist) and resonated with my description of the NZ situation with the plea for the strength of the STEM disciplines to be maintained.</a:t>
            </a:r>
          </a:p>
          <a:p>
            <a:r>
              <a:rPr lang="en-NZ" dirty="0" smtClean="0"/>
              <a:t>What are your favourite examples to use? E.g. Kiwifruit from Orchard to Europe</a:t>
            </a:r>
          </a:p>
          <a:p>
            <a:endParaRPr lang="en-NZ" dirty="0" smtClean="0"/>
          </a:p>
          <a:p>
            <a:endParaRPr lang="en-NZ" dirty="0"/>
          </a:p>
        </p:txBody>
      </p:sp>
    </p:spTree>
    <p:extLst>
      <p:ext uri="{BB962C8B-B14F-4D97-AF65-F5344CB8AC3E}">
        <p14:creationId xmlns:p14="http://schemas.microsoft.com/office/powerpoint/2010/main" val="3516567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Observations from STEM Conference</a:t>
            </a:r>
            <a:endParaRPr lang="en-NZ" dirty="0"/>
          </a:p>
        </p:txBody>
      </p:sp>
      <p:sp>
        <p:nvSpPr>
          <p:cNvPr id="3" name="Content Placeholder 2"/>
          <p:cNvSpPr>
            <a:spLocks noGrp="1"/>
          </p:cNvSpPr>
          <p:nvPr>
            <p:ph idx="1"/>
          </p:nvPr>
        </p:nvSpPr>
        <p:spPr/>
        <p:txBody>
          <a:bodyPr>
            <a:normAutofit lnSpcReduction="10000"/>
          </a:bodyPr>
          <a:lstStyle/>
          <a:p>
            <a:r>
              <a:rPr lang="en-NZ" dirty="0" smtClean="0"/>
              <a:t>Held every two years between QUT, Beijing and UBC (University of British Columbia).</a:t>
            </a:r>
          </a:p>
          <a:p>
            <a:r>
              <a:rPr lang="en-NZ" dirty="0" smtClean="0"/>
              <a:t>Main theme was “Integration with STEM”.</a:t>
            </a:r>
          </a:p>
          <a:p>
            <a:r>
              <a:rPr lang="en-NZ" dirty="0" smtClean="0"/>
              <a:t>Participants were from primary and secondary schools along with tertiary institutions.</a:t>
            </a:r>
          </a:p>
          <a:p>
            <a:r>
              <a:rPr lang="en-NZ" dirty="0" smtClean="0"/>
              <a:t>Tertiary participants were mainly teaching first year education papers.</a:t>
            </a:r>
          </a:p>
          <a:p>
            <a:r>
              <a:rPr lang="en-NZ" dirty="0" smtClean="0"/>
              <a:t>Presentations were timed at 25 minutes including questions. These presentations were education based with appropriate methodologies.</a:t>
            </a:r>
          </a:p>
          <a:p>
            <a:r>
              <a:rPr lang="en-NZ" dirty="0" smtClean="0"/>
              <a:t>STEM participants were all based in education departments which gives us a point of distinction with a focus.</a:t>
            </a:r>
          </a:p>
          <a:p>
            <a:r>
              <a:rPr lang="en-NZ" dirty="0" smtClean="0"/>
              <a:t>All research presented was about the design and delivery of both the curriculum and assessments. Not the curriculum itself.</a:t>
            </a:r>
            <a:endParaRPr lang="en-NZ" dirty="0"/>
          </a:p>
        </p:txBody>
      </p:sp>
    </p:spTree>
    <p:extLst>
      <p:ext uri="{BB962C8B-B14F-4D97-AF65-F5344CB8AC3E}">
        <p14:creationId xmlns:p14="http://schemas.microsoft.com/office/powerpoint/2010/main" val="3557358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Further Observations</a:t>
            </a:r>
            <a:endParaRPr lang="en-NZ" dirty="0"/>
          </a:p>
        </p:txBody>
      </p:sp>
      <p:sp>
        <p:nvSpPr>
          <p:cNvPr id="3" name="Content Placeholder 2"/>
          <p:cNvSpPr>
            <a:spLocks noGrp="1"/>
          </p:cNvSpPr>
          <p:nvPr>
            <p:ph idx="1"/>
          </p:nvPr>
        </p:nvSpPr>
        <p:spPr/>
        <p:txBody>
          <a:bodyPr>
            <a:normAutofit fontScale="92500" lnSpcReduction="10000"/>
          </a:bodyPr>
          <a:lstStyle/>
          <a:p>
            <a:r>
              <a:rPr lang="en-NZ" dirty="0" smtClean="0"/>
              <a:t>We were challenged to look for and use opportunities for STEM integration.</a:t>
            </a:r>
          </a:p>
          <a:p>
            <a:r>
              <a:rPr lang="en-NZ" dirty="0" smtClean="0"/>
              <a:t>A degree option for an engineering degree was being trialled in Edinburgh between Napier University and industry. The effectiveness was being evaluation using researched tools.</a:t>
            </a:r>
          </a:p>
          <a:p>
            <a:r>
              <a:rPr lang="en-NZ" dirty="0" smtClean="0"/>
              <a:t>One of the main speakers Felicity Furey divided us into groups of three during her lecture and had us work on a problem (design of the path of a new road) that illustrated the use of critical and creative problem solving skills. </a:t>
            </a:r>
          </a:p>
          <a:p>
            <a:r>
              <a:rPr lang="en-NZ" dirty="0" smtClean="0"/>
              <a:t>Lyn English – Development of content knowledge and the adaptation and application of this content knowledge to the solution of new problems.</a:t>
            </a:r>
          </a:p>
          <a:p>
            <a:r>
              <a:rPr lang="en-NZ" dirty="0" smtClean="0"/>
              <a:t>Felicity Furey – Engaging students by bringing the real world into the classroom. We need to communicate the “why” of what we do in STEM and not just the “how”.</a:t>
            </a:r>
          </a:p>
          <a:p>
            <a:r>
              <a:rPr lang="en-NZ" dirty="0" smtClean="0"/>
              <a:t>Excellent Facilities – Layout of rooms, project poster screens</a:t>
            </a:r>
          </a:p>
          <a:p>
            <a:endParaRPr lang="en-NZ" dirty="0"/>
          </a:p>
        </p:txBody>
      </p:sp>
    </p:spTree>
    <p:extLst>
      <p:ext uri="{BB962C8B-B14F-4D97-AF65-F5344CB8AC3E}">
        <p14:creationId xmlns:p14="http://schemas.microsoft.com/office/powerpoint/2010/main" val="1157471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Thank You</a:t>
            </a:r>
            <a:br>
              <a:rPr lang="en-NZ" dirty="0" smtClean="0"/>
            </a:br>
            <a:r>
              <a:rPr lang="en-NZ" dirty="0" smtClean="0"/>
              <a:t>Any Questions?</a:t>
            </a:r>
            <a:endParaRPr lang="en-NZ" dirty="0"/>
          </a:p>
        </p:txBody>
      </p:sp>
      <p:sp>
        <p:nvSpPr>
          <p:cNvPr id="3" name="Content Placeholder 2"/>
          <p:cNvSpPr>
            <a:spLocks noGrp="1"/>
          </p:cNvSpPr>
          <p:nvPr>
            <p:ph idx="1"/>
          </p:nvPr>
        </p:nvSpPr>
        <p:spPr/>
        <p:txBody>
          <a:bodyPr/>
          <a:lstStyle/>
          <a:p>
            <a:endParaRPr lang="en-NZ" dirty="0" smtClean="0"/>
          </a:p>
          <a:p>
            <a:r>
              <a:rPr lang="en-NZ" dirty="0">
                <a:hlinkClick r:id="rId2"/>
              </a:rPr>
              <a:t>m</a:t>
            </a:r>
            <a:r>
              <a:rPr lang="en-NZ" dirty="0" smtClean="0">
                <a:hlinkClick r:id="rId2"/>
              </a:rPr>
              <a:t>urray.black@aut.ac.nz</a:t>
            </a:r>
            <a:endParaRPr lang="en-NZ" dirty="0" smtClean="0"/>
          </a:p>
          <a:p>
            <a:endParaRPr lang="en-NZ" dirty="0"/>
          </a:p>
        </p:txBody>
      </p:sp>
    </p:spTree>
    <p:extLst>
      <p:ext uri="{BB962C8B-B14F-4D97-AF65-F5344CB8AC3E}">
        <p14:creationId xmlns:p14="http://schemas.microsoft.com/office/powerpoint/2010/main" val="305945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Fragmented Knowledge Domain</a:t>
            </a:r>
            <a:endParaRPr lang="en-NZ" dirty="0"/>
          </a:p>
        </p:txBody>
      </p:sp>
      <p:sp>
        <p:nvSpPr>
          <p:cNvPr id="3" name="Content Placeholder 2"/>
          <p:cNvSpPr>
            <a:spLocks noGrp="1"/>
          </p:cNvSpPr>
          <p:nvPr>
            <p:ph type="body" idx="1"/>
          </p:nvPr>
        </p:nvSpPr>
        <p:spPr/>
        <p:txBody>
          <a:bodyPr/>
          <a:lstStyle/>
          <a:p>
            <a:pPr marL="0" indent="0">
              <a:buNone/>
            </a:pPr>
            <a:r>
              <a:rPr lang="en-NZ" dirty="0"/>
              <a:t>    </a:t>
            </a:r>
          </a:p>
        </p:txBody>
      </p:sp>
      <p:sp>
        <p:nvSpPr>
          <p:cNvPr id="13" name="Content Placeholder 12"/>
          <p:cNvSpPr>
            <a:spLocks noGrp="1"/>
          </p:cNvSpPr>
          <p:nvPr>
            <p:ph sz="half" idx="2"/>
          </p:nvPr>
        </p:nvSpPr>
        <p:spPr/>
        <p:txBody>
          <a:bodyPr/>
          <a:lstStyle/>
          <a:p>
            <a:r>
              <a:rPr lang="en-NZ" dirty="0" smtClean="0"/>
              <a:t>Complete Statistical Literacy</a:t>
            </a:r>
          </a:p>
          <a:p>
            <a:endParaRPr lang="en-NZ" dirty="0"/>
          </a:p>
          <a:p>
            <a:pPr marL="0" indent="0">
              <a:buNone/>
            </a:pPr>
            <a:r>
              <a:rPr lang="en-NZ" dirty="0"/>
              <a:t> </a:t>
            </a:r>
            <a:r>
              <a:rPr lang="en-NZ" dirty="0" smtClean="0"/>
              <a:t>                Mean</a:t>
            </a:r>
          </a:p>
          <a:p>
            <a:pPr marL="0" indent="0">
              <a:buNone/>
            </a:pPr>
            <a:endParaRPr lang="en-NZ" dirty="0"/>
          </a:p>
          <a:p>
            <a:pPr marL="0" indent="0">
              <a:buNone/>
            </a:pPr>
            <a:r>
              <a:rPr lang="en-NZ" dirty="0" smtClean="0"/>
              <a:t>                 Boxplot</a:t>
            </a:r>
            <a:endParaRPr lang="en-NZ" dirty="0"/>
          </a:p>
        </p:txBody>
      </p:sp>
      <p:sp>
        <p:nvSpPr>
          <p:cNvPr id="14" name="Text Placeholder 13"/>
          <p:cNvSpPr>
            <a:spLocks noGrp="1"/>
          </p:cNvSpPr>
          <p:nvPr>
            <p:ph type="body" sz="quarter" idx="3"/>
          </p:nvPr>
        </p:nvSpPr>
        <p:spPr>
          <a:xfrm>
            <a:off x="1163782" y="1681163"/>
            <a:ext cx="7444509" cy="454580"/>
          </a:xfrm>
        </p:spPr>
        <p:txBody>
          <a:bodyPr/>
          <a:lstStyle/>
          <a:p>
            <a:pPr algn="ctr"/>
            <a:r>
              <a:rPr lang="en-NZ" b="0" dirty="0" smtClean="0"/>
              <a:t>Example Comparison of Statistical Techniques</a:t>
            </a:r>
            <a:endParaRPr lang="en-NZ" b="0" dirty="0"/>
          </a:p>
        </p:txBody>
      </p:sp>
      <p:sp>
        <p:nvSpPr>
          <p:cNvPr id="15" name="Content Placeholder 14"/>
          <p:cNvSpPr>
            <a:spLocks noGrp="1"/>
          </p:cNvSpPr>
          <p:nvPr>
            <p:ph sz="quarter" idx="4"/>
          </p:nvPr>
        </p:nvSpPr>
        <p:spPr/>
        <p:txBody>
          <a:bodyPr/>
          <a:lstStyle/>
          <a:p>
            <a:r>
              <a:rPr lang="en-NZ" dirty="0" smtClean="0"/>
              <a:t>Incomplete </a:t>
            </a:r>
            <a:r>
              <a:rPr lang="en-NZ" dirty="0"/>
              <a:t>S</a:t>
            </a:r>
            <a:r>
              <a:rPr lang="en-NZ" dirty="0" smtClean="0"/>
              <a:t>tatistical </a:t>
            </a:r>
            <a:r>
              <a:rPr lang="en-NZ" dirty="0"/>
              <a:t>L</a:t>
            </a:r>
            <a:r>
              <a:rPr lang="en-NZ" dirty="0" smtClean="0"/>
              <a:t>iteracy</a:t>
            </a:r>
          </a:p>
          <a:p>
            <a:endParaRPr lang="en-NZ" dirty="0"/>
          </a:p>
          <a:p>
            <a:pPr marL="0" indent="0">
              <a:buNone/>
            </a:pPr>
            <a:r>
              <a:rPr lang="en-NZ" dirty="0" smtClean="0"/>
              <a:t>            Standard Deviation</a:t>
            </a:r>
          </a:p>
          <a:p>
            <a:endParaRPr lang="en-NZ" dirty="0"/>
          </a:p>
          <a:p>
            <a:pPr marL="0" indent="0">
              <a:buNone/>
            </a:pPr>
            <a:r>
              <a:rPr lang="en-NZ" dirty="0" smtClean="0"/>
              <a:t>            Significance Testing</a:t>
            </a:r>
            <a:endParaRPr lang="en-NZ" dirty="0"/>
          </a:p>
        </p:txBody>
      </p:sp>
      <p:sp>
        <p:nvSpPr>
          <p:cNvPr id="4" name="Rectangle 3"/>
          <p:cNvSpPr/>
          <p:nvPr/>
        </p:nvSpPr>
        <p:spPr>
          <a:xfrm>
            <a:off x="1440874" y="2244435"/>
            <a:ext cx="8118762" cy="369332"/>
          </a:xfrm>
          <a:prstGeom prst="rect">
            <a:avLst/>
          </a:prstGeom>
        </p:spPr>
        <p:txBody>
          <a:bodyPr wrap="square">
            <a:spAutoFit/>
          </a:bodyPr>
          <a:lstStyle/>
          <a:p>
            <a:r>
              <a:rPr lang="en-NZ" sz="1100" dirty="0">
                <a:solidFill>
                  <a:srgbClr val="000000"/>
                </a:solidFill>
                <a:latin typeface="Calibri" panose="020F0502020204030204" pitchFamily="34" charset="0"/>
              </a:rPr>
              <a:t> </a:t>
            </a:r>
            <a:r>
              <a:rPr lang="en-NZ" dirty="0"/>
              <a:t> </a:t>
            </a:r>
          </a:p>
        </p:txBody>
      </p:sp>
    </p:spTree>
    <p:extLst>
      <p:ext uri="{BB962C8B-B14F-4D97-AF65-F5344CB8AC3E}">
        <p14:creationId xmlns:p14="http://schemas.microsoft.com/office/powerpoint/2010/main" val="395207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Ideal Linkages</a:t>
            </a:r>
            <a:endParaRPr lang="en-NZ" dirty="0"/>
          </a:p>
        </p:txBody>
      </p:sp>
      <p:sp>
        <p:nvSpPr>
          <p:cNvPr id="3" name="Text Placeholder 2"/>
          <p:cNvSpPr>
            <a:spLocks noGrp="1"/>
          </p:cNvSpPr>
          <p:nvPr>
            <p:ph type="body" idx="1"/>
          </p:nvPr>
        </p:nvSpPr>
        <p:spPr/>
        <p:txBody>
          <a:bodyPr/>
          <a:lstStyle/>
          <a:p>
            <a:r>
              <a:rPr lang="en-NZ" dirty="0" smtClean="0"/>
              <a:t>Statistical Literacy</a:t>
            </a:r>
            <a:endParaRPr lang="en-NZ" dirty="0"/>
          </a:p>
        </p:txBody>
      </p:sp>
      <p:sp>
        <p:nvSpPr>
          <p:cNvPr id="4" name="Content Placeholder 3"/>
          <p:cNvSpPr>
            <a:spLocks noGrp="1"/>
          </p:cNvSpPr>
          <p:nvPr>
            <p:ph sz="half" idx="2"/>
          </p:nvPr>
        </p:nvSpPr>
        <p:spPr/>
        <p:txBody>
          <a:bodyPr/>
          <a:lstStyle/>
          <a:p>
            <a:endParaRPr lang="en-NZ" dirty="0" smtClean="0"/>
          </a:p>
          <a:p>
            <a:r>
              <a:rPr lang="en-NZ" dirty="0" smtClean="0"/>
              <a:t>Boxplot</a:t>
            </a:r>
          </a:p>
          <a:p>
            <a:endParaRPr lang="en-NZ" dirty="0"/>
          </a:p>
          <a:p>
            <a:r>
              <a:rPr lang="en-NZ" dirty="0" smtClean="0"/>
              <a:t>Mean and Standard Deviation</a:t>
            </a:r>
          </a:p>
          <a:p>
            <a:endParaRPr lang="en-NZ" dirty="0"/>
          </a:p>
          <a:p>
            <a:r>
              <a:rPr lang="en-NZ" dirty="0" smtClean="0"/>
              <a:t>Significance Testing</a:t>
            </a:r>
          </a:p>
          <a:p>
            <a:endParaRPr lang="en-NZ" dirty="0"/>
          </a:p>
          <a:p>
            <a:endParaRPr lang="en-NZ" dirty="0"/>
          </a:p>
        </p:txBody>
      </p:sp>
      <p:sp>
        <p:nvSpPr>
          <p:cNvPr id="5" name="Text Placeholder 4"/>
          <p:cNvSpPr>
            <a:spLocks noGrp="1"/>
          </p:cNvSpPr>
          <p:nvPr>
            <p:ph type="body" sz="quarter" idx="3"/>
          </p:nvPr>
        </p:nvSpPr>
        <p:spPr/>
        <p:txBody>
          <a:bodyPr/>
          <a:lstStyle/>
          <a:p>
            <a:r>
              <a:rPr lang="en-NZ" dirty="0" smtClean="0"/>
              <a:t>Statistical Reasoning </a:t>
            </a:r>
            <a:endParaRPr lang="en-NZ" dirty="0"/>
          </a:p>
        </p:txBody>
      </p:sp>
      <p:sp>
        <p:nvSpPr>
          <p:cNvPr id="6" name="Content Placeholder 5"/>
          <p:cNvSpPr>
            <a:spLocks noGrp="1"/>
          </p:cNvSpPr>
          <p:nvPr>
            <p:ph sz="quarter" idx="4"/>
          </p:nvPr>
        </p:nvSpPr>
        <p:spPr/>
        <p:txBody>
          <a:bodyPr/>
          <a:lstStyle/>
          <a:p>
            <a:endParaRPr lang="en-NZ" dirty="0" smtClean="0"/>
          </a:p>
          <a:p>
            <a:r>
              <a:rPr lang="en-NZ" dirty="0" smtClean="0"/>
              <a:t>Applied in context to show appropriate data visualisation</a:t>
            </a:r>
            <a:endParaRPr lang="en-NZ" dirty="0"/>
          </a:p>
          <a:p>
            <a:r>
              <a:rPr lang="en-NZ" dirty="0" smtClean="0"/>
              <a:t>Calculated and interpreted correctly in context</a:t>
            </a:r>
            <a:endParaRPr lang="en-NZ" dirty="0"/>
          </a:p>
          <a:p>
            <a:r>
              <a:rPr lang="en-NZ" dirty="0" smtClean="0"/>
              <a:t>Appropriate test chosen and applied correctly in context</a:t>
            </a:r>
            <a:endParaRPr lang="en-NZ" dirty="0"/>
          </a:p>
        </p:txBody>
      </p:sp>
    </p:spTree>
    <p:extLst>
      <p:ext uri="{BB962C8B-B14F-4D97-AF65-F5344CB8AC3E}">
        <p14:creationId xmlns:p14="http://schemas.microsoft.com/office/powerpoint/2010/main" val="62322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Thought Process</a:t>
            </a:r>
            <a:endParaRPr lang="en-NZ" dirty="0"/>
          </a:p>
        </p:txBody>
      </p:sp>
      <p:sp>
        <p:nvSpPr>
          <p:cNvPr id="3" name="Content Placeholder 2"/>
          <p:cNvSpPr>
            <a:spLocks noGrp="1"/>
          </p:cNvSpPr>
          <p:nvPr>
            <p:ph idx="1"/>
          </p:nvPr>
        </p:nvSpPr>
        <p:spPr>
          <a:xfrm>
            <a:off x="677334" y="2188298"/>
            <a:ext cx="8596668" cy="3880773"/>
          </a:xfrm>
        </p:spPr>
        <p:txBody>
          <a:bodyPr/>
          <a:lstStyle/>
          <a:p>
            <a:endParaRPr lang="en-NZ" dirty="0" smtClean="0"/>
          </a:p>
          <a:p>
            <a:r>
              <a:rPr lang="en-NZ" dirty="0" smtClean="0"/>
              <a:t>Concept                            applied to context</a:t>
            </a:r>
          </a:p>
          <a:p>
            <a:endParaRPr lang="en-NZ" dirty="0"/>
          </a:p>
          <a:p>
            <a:endParaRPr lang="en-NZ" dirty="0" smtClean="0"/>
          </a:p>
          <a:p>
            <a:endParaRPr lang="en-NZ" dirty="0"/>
          </a:p>
          <a:p>
            <a:r>
              <a:rPr lang="en-NZ" dirty="0" smtClean="0"/>
              <a:t>Context                              appropriate concept is applied  </a:t>
            </a:r>
            <a:endParaRPr lang="en-NZ" dirty="0"/>
          </a:p>
        </p:txBody>
      </p:sp>
      <p:sp>
        <p:nvSpPr>
          <p:cNvPr id="5" name="Right Arrow 4"/>
          <p:cNvSpPr/>
          <p:nvPr/>
        </p:nvSpPr>
        <p:spPr>
          <a:xfrm>
            <a:off x="2660073" y="2327564"/>
            <a:ext cx="978408" cy="1011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Right Arrow 5"/>
          <p:cNvSpPr/>
          <p:nvPr/>
        </p:nvSpPr>
        <p:spPr>
          <a:xfrm>
            <a:off x="2660073" y="3916218"/>
            <a:ext cx="1043709" cy="1025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3221273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SCHEMA as </a:t>
            </a:r>
            <a:br>
              <a:rPr lang="en-NZ" dirty="0" smtClean="0"/>
            </a:br>
            <a:r>
              <a:rPr lang="en-NZ" dirty="0" smtClean="0"/>
              <a:t>Structural Knowledge (Skemp 1987)</a:t>
            </a:r>
            <a:endParaRPr lang="en-NZ" dirty="0"/>
          </a:p>
        </p:txBody>
      </p:sp>
      <p:sp>
        <p:nvSpPr>
          <p:cNvPr id="3" name="Content Placeholder 2"/>
          <p:cNvSpPr>
            <a:spLocks noGrp="1"/>
          </p:cNvSpPr>
          <p:nvPr>
            <p:ph idx="1"/>
          </p:nvPr>
        </p:nvSpPr>
        <p:spPr/>
        <p:txBody>
          <a:bodyPr/>
          <a:lstStyle/>
          <a:p>
            <a:r>
              <a:rPr lang="en-NZ" dirty="0" smtClean="0"/>
              <a:t>Schema – a mental storage mechanism that is structured as a network of knowledge (Marshall 1995).</a:t>
            </a:r>
          </a:p>
          <a:p>
            <a:endParaRPr lang="en-NZ" dirty="0"/>
          </a:p>
          <a:p>
            <a:r>
              <a:rPr lang="en-NZ" dirty="0" smtClean="0"/>
              <a:t>Feature of  Schema – Presence of connections</a:t>
            </a:r>
          </a:p>
          <a:p>
            <a:endParaRPr lang="en-NZ" dirty="0"/>
          </a:p>
          <a:p>
            <a:r>
              <a:rPr lang="en-NZ" dirty="0" smtClean="0"/>
              <a:t>A schema results from repeated exposure to problem- solving situations that have features in common.</a:t>
            </a:r>
          </a:p>
          <a:p>
            <a:endParaRPr lang="en-NZ" dirty="0"/>
          </a:p>
          <a:p>
            <a:r>
              <a:rPr lang="en-NZ" dirty="0" smtClean="0"/>
              <a:t>In an assessment the student extracts the most relevant of those features and either assimilates these features into existing schemas or creates new schemas.</a:t>
            </a:r>
            <a:endParaRPr lang="en-NZ" dirty="0"/>
          </a:p>
        </p:txBody>
      </p:sp>
    </p:spTree>
    <p:extLst>
      <p:ext uri="{BB962C8B-B14F-4D97-AF65-F5344CB8AC3E}">
        <p14:creationId xmlns:p14="http://schemas.microsoft.com/office/powerpoint/2010/main" val="410836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Levels of Statistical Reasoning</a:t>
            </a:r>
            <a:br>
              <a:rPr lang="en-NZ" dirty="0" smtClean="0"/>
            </a:br>
            <a:r>
              <a:rPr lang="en-NZ" dirty="0" smtClean="0"/>
              <a:t>applied to a </a:t>
            </a:r>
            <a:r>
              <a:rPr lang="en-NZ" dirty="0"/>
              <a:t>S</a:t>
            </a:r>
            <a:r>
              <a:rPr lang="en-NZ" dirty="0" smtClean="0"/>
              <a:t>tructured </a:t>
            </a:r>
            <a:r>
              <a:rPr lang="en-NZ" dirty="0"/>
              <a:t>I</a:t>
            </a:r>
            <a:r>
              <a:rPr lang="en-NZ" dirty="0" smtClean="0"/>
              <a:t>nquiry</a:t>
            </a:r>
            <a:endParaRPr lang="en-NZ" dirty="0"/>
          </a:p>
        </p:txBody>
      </p:sp>
      <p:sp>
        <p:nvSpPr>
          <p:cNvPr id="3" name="Content Placeholder 2"/>
          <p:cNvSpPr>
            <a:spLocks noGrp="1"/>
          </p:cNvSpPr>
          <p:nvPr>
            <p:ph idx="1"/>
          </p:nvPr>
        </p:nvSpPr>
        <p:spPr/>
        <p:txBody>
          <a:bodyPr>
            <a:normAutofit lnSpcReduction="10000"/>
          </a:bodyPr>
          <a:lstStyle/>
          <a:p>
            <a:r>
              <a:rPr lang="en-NZ" dirty="0" smtClean="0"/>
              <a:t>Idiosyncratic Reasoning</a:t>
            </a:r>
          </a:p>
          <a:p>
            <a:pPr marL="0" indent="0">
              <a:buNone/>
            </a:pPr>
            <a:endParaRPr lang="en-NZ" dirty="0" smtClean="0"/>
          </a:p>
          <a:p>
            <a:r>
              <a:rPr lang="en-NZ" dirty="0" smtClean="0"/>
              <a:t>Verbal Reasoning</a:t>
            </a:r>
          </a:p>
          <a:p>
            <a:pPr marL="0" indent="0" algn="ctr">
              <a:buNone/>
            </a:pPr>
            <a:endParaRPr lang="en-NZ" dirty="0"/>
          </a:p>
          <a:p>
            <a:r>
              <a:rPr lang="en-NZ" dirty="0" smtClean="0"/>
              <a:t>Transitional Reasoning</a:t>
            </a:r>
          </a:p>
          <a:p>
            <a:pPr marL="0" indent="0" algn="ctr">
              <a:buNone/>
            </a:pPr>
            <a:endParaRPr lang="en-NZ" dirty="0" smtClean="0"/>
          </a:p>
          <a:p>
            <a:r>
              <a:rPr lang="en-NZ" dirty="0" smtClean="0"/>
              <a:t>Procedural Reasoning</a:t>
            </a:r>
          </a:p>
          <a:p>
            <a:pPr marL="0" indent="0" algn="ctr">
              <a:buNone/>
            </a:pPr>
            <a:endParaRPr lang="en-NZ" dirty="0" smtClean="0"/>
          </a:p>
          <a:p>
            <a:r>
              <a:rPr lang="en-NZ" dirty="0" smtClean="0"/>
              <a:t>Integrated Process Reasoning</a:t>
            </a:r>
          </a:p>
          <a:p>
            <a:pPr marL="0" indent="0">
              <a:buNone/>
            </a:pPr>
            <a:r>
              <a:rPr lang="en-NZ" dirty="0"/>
              <a:t> </a:t>
            </a:r>
            <a:r>
              <a:rPr lang="en-NZ" dirty="0" smtClean="0"/>
              <a:t>    (Garfield 2002) </a:t>
            </a:r>
            <a:endParaRPr lang="en-NZ" dirty="0"/>
          </a:p>
        </p:txBody>
      </p:sp>
    </p:spTree>
    <p:extLst>
      <p:ext uri="{BB962C8B-B14F-4D97-AF65-F5344CB8AC3E}">
        <p14:creationId xmlns:p14="http://schemas.microsoft.com/office/powerpoint/2010/main" val="4285968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Task Word Linkages</a:t>
            </a:r>
            <a:endParaRPr lang="en-NZ" dirty="0"/>
          </a:p>
        </p:txBody>
      </p:sp>
      <p:sp>
        <p:nvSpPr>
          <p:cNvPr id="3" name="Content Placeholder 2"/>
          <p:cNvSpPr>
            <a:spLocks noGrp="1"/>
          </p:cNvSpPr>
          <p:nvPr>
            <p:ph idx="1"/>
          </p:nvPr>
        </p:nvSpPr>
        <p:spPr/>
        <p:txBody>
          <a:bodyPr>
            <a:normAutofit fontScale="92500"/>
          </a:bodyPr>
          <a:lstStyle/>
          <a:p>
            <a:r>
              <a:rPr lang="en-NZ" dirty="0" smtClean="0"/>
              <a:t>Idiosyncratic Reasoning                             remembering or recognising key word</a:t>
            </a:r>
          </a:p>
          <a:p>
            <a:pPr marL="0" indent="0">
              <a:buNone/>
            </a:pPr>
            <a:endParaRPr lang="en-NZ" dirty="0" smtClean="0"/>
          </a:p>
          <a:p>
            <a:r>
              <a:rPr lang="en-NZ" dirty="0" smtClean="0"/>
              <a:t>Verbal Reasoning                                       classifying with meaning</a:t>
            </a:r>
          </a:p>
          <a:p>
            <a:pPr marL="0" indent="0" algn="ctr">
              <a:buNone/>
            </a:pPr>
            <a:endParaRPr lang="en-NZ" dirty="0"/>
          </a:p>
          <a:p>
            <a:r>
              <a:rPr lang="en-NZ" dirty="0" smtClean="0"/>
              <a:t>Transitional Reasoning                               interpreting locally in context</a:t>
            </a:r>
          </a:p>
          <a:p>
            <a:pPr marL="0" indent="0" algn="ctr">
              <a:buNone/>
            </a:pPr>
            <a:endParaRPr lang="en-NZ" dirty="0" smtClean="0"/>
          </a:p>
          <a:p>
            <a:r>
              <a:rPr lang="en-NZ" dirty="0" smtClean="0"/>
              <a:t>Procedural Reasoning                                interpretations partially integrated</a:t>
            </a:r>
          </a:p>
          <a:p>
            <a:pPr marL="0" indent="0" algn="ctr">
              <a:buNone/>
            </a:pPr>
            <a:endParaRPr lang="en-NZ" dirty="0" smtClean="0"/>
          </a:p>
          <a:p>
            <a:r>
              <a:rPr lang="en-NZ" dirty="0" smtClean="0"/>
              <a:t>Integrated Reasoning                                 interpretations fully integrated                  </a:t>
            </a:r>
          </a:p>
          <a:p>
            <a:pPr marL="0" indent="0" algn="ctr">
              <a:buNone/>
            </a:pPr>
            <a:r>
              <a:rPr lang="en-NZ" dirty="0" smtClean="0"/>
              <a:t> </a:t>
            </a:r>
            <a:endParaRPr lang="en-NZ" dirty="0"/>
          </a:p>
        </p:txBody>
      </p:sp>
      <p:sp>
        <p:nvSpPr>
          <p:cNvPr id="5" name="Right Arrow 4"/>
          <p:cNvSpPr/>
          <p:nvPr/>
        </p:nvSpPr>
        <p:spPr>
          <a:xfrm>
            <a:off x="3879273" y="216058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Right Arrow 5"/>
          <p:cNvSpPr/>
          <p:nvPr/>
        </p:nvSpPr>
        <p:spPr>
          <a:xfrm>
            <a:off x="3879273" y="290152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Right Arrow 6"/>
          <p:cNvSpPr/>
          <p:nvPr/>
        </p:nvSpPr>
        <p:spPr>
          <a:xfrm>
            <a:off x="3879273" y="364245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9" name="Right Arrow 8"/>
          <p:cNvSpPr/>
          <p:nvPr/>
        </p:nvSpPr>
        <p:spPr>
          <a:xfrm>
            <a:off x="3879273" y="43833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Right Arrow 10"/>
          <p:cNvSpPr/>
          <p:nvPr/>
        </p:nvSpPr>
        <p:spPr>
          <a:xfrm>
            <a:off x="3879273" y="52123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741926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Link to SOLO Taxonomy</a:t>
            </a:r>
            <a:br>
              <a:rPr lang="en-NZ" dirty="0" smtClean="0"/>
            </a:br>
            <a:r>
              <a:rPr lang="en-NZ" dirty="0" smtClean="0"/>
              <a:t>Level of Statistical Reasoning</a:t>
            </a:r>
            <a:br>
              <a:rPr lang="en-NZ" dirty="0" smtClean="0"/>
            </a:br>
            <a:r>
              <a:rPr lang="en-NZ" dirty="0"/>
              <a:t/>
            </a:r>
            <a:br>
              <a:rPr lang="en-NZ" dirty="0"/>
            </a:br>
            <a:r>
              <a:rPr lang="en-NZ" dirty="0" smtClean="0"/>
              <a:t/>
            </a:r>
            <a:br>
              <a:rPr lang="en-NZ" dirty="0" smtClean="0"/>
            </a:br>
            <a:r>
              <a:rPr lang="en-NZ" dirty="0"/>
              <a:t/>
            </a:r>
            <a:br>
              <a:rPr lang="en-NZ" dirty="0"/>
            </a:br>
            <a:r>
              <a:rPr lang="en-NZ" dirty="0" smtClean="0"/>
              <a:t/>
            </a:r>
            <a:br>
              <a:rPr lang="en-NZ" dirty="0" smtClean="0"/>
            </a:br>
            <a:r>
              <a:rPr lang="en-NZ" dirty="0" smtClean="0"/>
              <a:t/>
            </a:r>
            <a:br>
              <a:rPr lang="en-NZ" dirty="0" smtClean="0"/>
            </a:br>
            <a:r>
              <a:rPr lang="en-NZ" dirty="0"/>
              <a:t/>
            </a:r>
            <a:br>
              <a:rPr lang="en-NZ" dirty="0"/>
            </a:br>
            <a:r>
              <a:rPr lang="en-NZ" dirty="0" smtClean="0"/>
              <a:t/>
            </a:r>
            <a:br>
              <a:rPr lang="en-NZ" dirty="0" smtClean="0"/>
            </a:br>
            <a:r>
              <a:rPr lang="en-NZ" dirty="0" smtClean="0"/>
              <a:t/>
            </a:r>
            <a:br>
              <a:rPr lang="en-NZ" dirty="0" smtClean="0"/>
            </a:br>
            <a:r>
              <a:rPr lang="en-NZ" sz="2700" dirty="0" smtClean="0">
                <a:solidFill>
                  <a:schemeClr val="tx1"/>
                </a:solidFill>
              </a:rPr>
              <a:t>(Biggs and Collis 1982)</a:t>
            </a:r>
            <a:r>
              <a:rPr lang="en-NZ" sz="2700" dirty="0">
                <a:solidFill>
                  <a:schemeClr val="tx1"/>
                </a:solidFill>
              </a:rPr>
              <a:t/>
            </a:r>
            <a:br>
              <a:rPr lang="en-NZ" sz="2700" dirty="0">
                <a:solidFill>
                  <a:schemeClr val="tx1"/>
                </a:solidFill>
              </a:rPr>
            </a:br>
            <a:r>
              <a:rPr lang="en-NZ" dirty="0" smtClean="0"/>
              <a:t/>
            </a:r>
            <a:br>
              <a:rPr lang="en-NZ" dirty="0" smtClean="0"/>
            </a:br>
            <a:r>
              <a:rPr lang="en-NZ" dirty="0"/>
              <a:t/>
            </a:r>
            <a:br>
              <a:rPr lang="en-NZ" dirty="0"/>
            </a:br>
            <a:r>
              <a:rPr lang="en-NZ" dirty="0" smtClean="0"/>
              <a:t/>
            </a:r>
            <a:br>
              <a:rPr lang="en-NZ" dirty="0" smtClean="0"/>
            </a:br>
            <a:r>
              <a:rPr lang="en-NZ" dirty="0"/>
              <a:t/>
            </a:r>
            <a:br>
              <a:rPr lang="en-NZ" dirty="0"/>
            </a:br>
            <a:r>
              <a:rPr lang="en-NZ" dirty="0" smtClean="0"/>
              <a:t/>
            </a:r>
            <a:br>
              <a:rPr lang="en-NZ" dirty="0" smtClean="0"/>
            </a:br>
            <a:r>
              <a:rPr lang="en-NZ" dirty="0"/>
              <a:t/>
            </a:r>
            <a:br>
              <a:rPr lang="en-NZ" dirty="0"/>
            </a:br>
            <a:endParaRPr lang="en-NZ" dirty="0"/>
          </a:p>
        </p:txBody>
      </p:sp>
      <p:sp>
        <p:nvSpPr>
          <p:cNvPr id="3" name="Content Placeholder 2"/>
          <p:cNvSpPr>
            <a:spLocks noGrp="1"/>
          </p:cNvSpPr>
          <p:nvPr>
            <p:ph idx="1"/>
          </p:nvPr>
        </p:nvSpPr>
        <p:spPr>
          <a:xfrm>
            <a:off x="677334" y="2160589"/>
            <a:ext cx="8596668" cy="3418175"/>
          </a:xfrm>
        </p:spPr>
        <p:txBody>
          <a:bodyPr/>
          <a:lstStyle/>
          <a:p>
            <a:pPr marL="0" indent="0">
              <a:buNone/>
            </a:pPr>
            <a:endParaRPr lang="en-NZ" dirty="0" smtClean="0"/>
          </a:p>
          <a:p>
            <a:pPr marL="0" indent="0">
              <a:buNone/>
            </a:pPr>
            <a:endParaRPr lang="en-NZ" dirty="0"/>
          </a:p>
          <a:p>
            <a:pPr marL="0" indent="0">
              <a:buNone/>
            </a:pPr>
            <a:r>
              <a:rPr lang="en-NZ" dirty="0" smtClean="0"/>
              <a:t>         Multi-structural                                                       Relational</a:t>
            </a:r>
          </a:p>
          <a:p>
            <a:pPr marL="0" indent="0">
              <a:buNone/>
            </a:pPr>
            <a:endParaRPr lang="en-NZ" dirty="0"/>
          </a:p>
          <a:p>
            <a:pPr marL="0" indent="0">
              <a:buNone/>
            </a:pPr>
            <a:endParaRPr lang="en-NZ" dirty="0" smtClean="0"/>
          </a:p>
          <a:p>
            <a:pPr marL="0" indent="0">
              <a:buNone/>
            </a:pPr>
            <a:r>
              <a:rPr lang="en-NZ" dirty="0"/>
              <a:t> </a:t>
            </a:r>
            <a:r>
              <a:rPr lang="en-NZ" dirty="0" smtClean="0"/>
              <a:t>        Independent Aspects                                                Integrated Aspects</a:t>
            </a:r>
          </a:p>
          <a:p>
            <a:pPr marL="0" indent="0">
              <a:buNone/>
            </a:pPr>
            <a:r>
              <a:rPr lang="en-NZ" dirty="0"/>
              <a:t> </a:t>
            </a:r>
            <a:r>
              <a:rPr lang="en-NZ" dirty="0" smtClean="0"/>
              <a:t>        Treated Separately                                                   Treated as a Whole</a:t>
            </a:r>
            <a:endParaRPr lang="en-NZ" dirty="0"/>
          </a:p>
        </p:txBody>
      </p:sp>
      <p:sp>
        <p:nvSpPr>
          <p:cNvPr id="4" name="Left-Right Arrow 3"/>
          <p:cNvSpPr/>
          <p:nvPr/>
        </p:nvSpPr>
        <p:spPr>
          <a:xfrm>
            <a:off x="3814618" y="2909455"/>
            <a:ext cx="2170545"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 name="Left-Right Arrow 4"/>
          <p:cNvSpPr/>
          <p:nvPr/>
        </p:nvSpPr>
        <p:spPr>
          <a:xfrm>
            <a:off x="3814619" y="4142953"/>
            <a:ext cx="217054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3710742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419</TotalTime>
  <Words>1554</Words>
  <Application>Microsoft Office PowerPoint</Application>
  <PresentationFormat>Widescreen</PresentationFormat>
  <Paragraphs>316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Times New Roman</vt:lpstr>
      <vt:lpstr>Trebuchet MS</vt:lpstr>
      <vt:lpstr>Wingdings 3</vt:lpstr>
      <vt:lpstr>Facet</vt:lpstr>
      <vt:lpstr>    Using Structured Inquiry Based Assessments in a Quality Assurance Course </vt:lpstr>
      <vt:lpstr>Fragmented Knowledge Domain</vt:lpstr>
      <vt:lpstr>Fragmented Knowledge Domain</vt:lpstr>
      <vt:lpstr>Ideal Linkages</vt:lpstr>
      <vt:lpstr>Thought Process</vt:lpstr>
      <vt:lpstr>SCHEMA as  Structural Knowledge (Skemp 1987)</vt:lpstr>
      <vt:lpstr>Levels of Statistical Reasoning applied to a Structured Inquiry</vt:lpstr>
      <vt:lpstr>Task Word Linkages</vt:lpstr>
      <vt:lpstr>Link to SOLO Taxonomy Level of Statistical Reasoning         (Biggs and Collis 1982)       </vt:lpstr>
      <vt:lpstr>Assessment Process Independent using Concept</vt:lpstr>
      <vt:lpstr>Assessment Process Integrated using Context</vt:lpstr>
      <vt:lpstr>The Study – Comparative Results</vt:lpstr>
      <vt:lpstr>Levels of Inquiry Banchi and Bell (2008)</vt:lpstr>
      <vt:lpstr>Types of Inquiry</vt:lpstr>
      <vt:lpstr>Assessments Comparison of Two Approaches </vt:lpstr>
      <vt:lpstr>Characteristics of the Sample</vt:lpstr>
      <vt:lpstr>Analysis of Results Statistical Measures</vt:lpstr>
      <vt:lpstr>Observations</vt:lpstr>
      <vt:lpstr>Analysis of Results Statistical Test of Hypothesis</vt:lpstr>
      <vt:lpstr>Evaluation of Other Outcomes Affective Domain</vt:lpstr>
      <vt:lpstr>Subscales</vt:lpstr>
      <vt:lpstr>Outcomes</vt:lpstr>
      <vt:lpstr>Conclusion from Outcomes </vt:lpstr>
      <vt:lpstr>Conclusions </vt:lpstr>
      <vt:lpstr>Implications for the Future</vt:lpstr>
      <vt:lpstr>Issues Raised</vt:lpstr>
      <vt:lpstr>Observations from STEM Conference</vt:lpstr>
      <vt:lpstr>Further Observations</vt:lpstr>
      <vt:lpstr>Thank You Any Questions?</vt:lpstr>
    </vt:vector>
  </TitlesOfParts>
  <Company>AUT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Structured Inquiry-Based Assessments in a Quality Assurance Course</dc:title>
  <dc:creator>Murray Black</dc:creator>
  <cp:lastModifiedBy>Murray Black</cp:lastModifiedBy>
  <cp:revision>76</cp:revision>
  <dcterms:created xsi:type="dcterms:W3CDTF">2018-10-04T02:02:56Z</dcterms:created>
  <dcterms:modified xsi:type="dcterms:W3CDTF">2019-03-28T07:22:32Z</dcterms:modified>
</cp:coreProperties>
</file>