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48" r:id="rId2"/>
  </p:sldMasterIdLst>
  <p:notesMasterIdLst>
    <p:notesMasterId r:id="rId41"/>
  </p:notesMasterIdLst>
  <p:handoutMasterIdLst>
    <p:handoutMasterId r:id="rId42"/>
  </p:handoutMasterIdLst>
  <p:sldIdLst>
    <p:sldId id="419" r:id="rId3"/>
    <p:sldId id="348" r:id="rId4"/>
    <p:sldId id="474" r:id="rId5"/>
    <p:sldId id="475" r:id="rId6"/>
    <p:sldId id="496" r:id="rId7"/>
    <p:sldId id="480" r:id="rId8"/>
    <p:sldId id="476" r:id="rId9"/>
    <p:sldId id="477" r:id="rId10"/>
    <p:sldId id="478" r:id="rId11"/>
    <p:sldId id="483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87" r:id="rId21"/>
    <p:sldId id="469" r:id="rId22"/>
    <p:sldId id="485" r:id="rId23"/>
    <p:sldId id="484" r:id="rId24"/>
    <p:sldId id="486" r:id="rId25"/>
    <p:sldId id="488" r:id="rId26"/>
    <p:sldId id="470" r:id="rId27"/>
    <p:sldId id="472" r:id="rId28"/>
    <p:sldId id="473" r:id="rId29"/>
    <p:sldId id="492" r:id="rId30"/>
    <p:sldId id="491" r:id="rId31"/>
    <p:sldId id="493" r:id="rId32"/>
    <p:sldId id="489" r:id="rId33"/>
    <p:sldId id="471" r:id="rId34"/>
    <p:sldId id="495" r:id="rId35"/>
    <p:sldId id="490" r:id="rId36"/>
    <p:sldId id="494" r:id="rId37"/>
    <p:sldId id="386" r:id="rId38"/>
    <p:sldId id="482" r:id="rId39"/>
    <p:sldId id="481" r:id="rId40"/>
  </p:sldIdLst>
  <p:sldSz cx="9144000" cy="6858000" type="screen4x3"/>
  <p:notesSz cx="7099300" cy="10234613"/>
  <p:custDataLst>
    <p:tags r:id="rId43"/>
  </p:custData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0671"/>
    <a:srgbClr val="020340"/>
    <a:srgbClr val="02045E"/>
    <a:srgbClr val="CCECFF"/>
    <a:srgbClr val="99CCFF"/>
    <a:srgbClr val="CC0A99"/>
    <a:srgbClr val="233BB3"/>
    <a:srgbClr val="D60093"/>
    <a:srgbClr val="020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3" autoAdjust="0"/>
    <p:restoredTop sz="94640" autoAdjust="0"/>
  </p:normalViewPr>
  <p:slideViewPr>
    <p:cSldViewPr snapToGrid="0">
      <p:cViewPr varScale="1">
        <p:scale>
          <a:sx n="84" d="100"/>
          <a:sy n="84" d="100"/>
        </p:scale>
        <p:origin x="82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7" Type="http://schemas.openxmlformats.org/officeDocument/2006/relationships/slide" Target="slides/slide22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15" tIns="47357" rIns="94715" bIns="47357" numCol="1" anchor="t" anchorCtr="0" compatLnSpc="1">
            <a:prstTxWarp prst="textNoShape">
              <a:avLst/>
            </a:prstTxWarp>
          </a:bodyPr>
          <a:lstStyle>
            <a:lvl1pPr algn="l" defTabSz="9477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15" tIns="47357" rIns="94715" bIns="47357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5500"/>
            <a:ext cx="30765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15" tIns="47357" rIns="94715" bIns="47357" numCol="1" anchor="b" anchorCtr="0" compatLnSpc="1">
            <a:prstTxWarp prst="textNoShape">
              <a:avLst/>
            </a:prstTxWarp>
          </a:bodyPr>
          <a:lstStyle>
            <a:lvl1pPr algn="l" defTabSz="9477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5500"/>
            <a:ext cx="30765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15" tIns="47357" rIns="94715" bIns="47357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D7DBF73-1259-492E-98BE-B772A3A3E9C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997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15" tIns="47357" rIns="94715" bIns="47357" numCol="1" anchor="t" anchorCtr="0" compatLnSpc="1">
            <a:prstTxWarp prst="textNoShape">
              <a:avLst/>
            </a:prstTxWarp>
          </a:bodyPr>
          <a:lstStyle>
            <a:lvl1pPr algn="l" defTabSz="9477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15" tIns="47357" rIns="94715" bIns="47357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15" tIns="47357" rIns="94715" bIns="47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15" tIns="47357" rIns="94715" bIns="47357" numCol="1" anchor="b" anchorCtr="0" compatLnSpc="1">
            <a:prstTxWarp prst="textNoShape">
              <a:avLst/>
            </a:prstTxWarp>
          </a:bodyPr>
          <a:lstStyle>
            <a:lvl1pPr algn="l" defTabSz="9477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15" tIns="47357" rIns="94715" bIns="47357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4E3C68E-D4C7-471D-8648-434D6C0D13A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939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B78EC-A8C9-4A86-8EF2-1589F246526B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696913"/>
            <a:ext cx="4648200" cy="348615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Sehr aufwendige (umständliche) Definition</a:t>
            </a:r>
          </a:p>
        </p:txBody>
      </p:sp>
    </p:spTree>
    <p:extLst>
      <p:ext uri="{BB962C8B-B14F-4D97-AF65-F5344CB8AC3E}">
        <p14:creationId xmlns:p14="http://schemas.microsoft.com/office/powerpoint/2010/main" val="166600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B78D5-7D80-4EDB-BB87-DA3D975873AD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696913"/>
            <a:ext cx="4648200" cy="348615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Sehr aufwendige (umständliche) Definition</a:t>
            </a:r>
          </a:p>
        </p:txBody>
      </p:sp>
    </p:spTree>
    <p:extLst>
      <p:ext uri="{BB962C8B-B14F-4D97-AF65-F5344CB8AC3E}">
        <p14:creationId xmlns:p14="http://schemas.microsoft.com/office/powerpoint/2010/main" val="82595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2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0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9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9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323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86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2276475"/>
            <a:ext cx="2908300" cy="331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68875" y="2276475"/>
            <a:ext cx="2909888" cy="331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8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5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1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7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723900"/>
            <a:ext cx="8545513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2276475"/>
            <a:ext cx="5970588" cy="33147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383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8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0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8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9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7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6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282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63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4843463" y="0"/>
            <a:ext cx="4300537" cy="6858000"/>
            <a:chOff x="3051" y="0"/>
            <a:chExt cx="2709" cy="4320"/>
          </a:xfrm>
        </p:grpSpPr>
        <p:grpSp>
          <p:nvGrpSpPr>
            <p:cNvPr id="1028" name="Group 3"/>
            <p:cNvGrpSpPr>
              <a:grpSpLocks/>
            </p:cNvGrpSpPr>
            <p:nvPr userDrawn="1"/>
          </p:nvGrpSpPr>
          <p:grpSpPr bwMode="auto">
            <a:xfrm>
              <a:off x="3051" y="0"/>
              <a:ext cx="2709" cy="4320"/>
              <a:chOff x="3051" y="0"/>
              <a:chExt cx="2709" cy="4320"/>
            </a:xfrm>
          </p:grpSpPr>
          <p:sp>
            <p:nvSpPr>
              <p:cNvPr id="2" name="AutoShape 4"/>
              <p:cNvSpPr>
                <a:spLocks noChangeArrowheads="1"/>
              </p:cNvSpPr>
              <p:nvPr/>
            </p:nvSpPr>
            <p:spPr bwMode="auto">
              <a:xfrm flipH="1">
                <a:off x="3051" y="0"/>
                <a:ext cx="2284" cy="4320"/>
              </a:xfrm>
              <a:prstGeom prst="rtTriangle">
                <a:avLst/>
              </a:prstGeom>
              <a:solidFill>
                <a:srgbClr val="339933"/>
              </a:solidFill>
              <a:ln w="6350">
                <a:solidFill>
                  <a:srgbClr val="3399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2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de-DE" altLang="de-DE" sz="2400" smtClean="0">
                  <a:solidFill>
                    <a:srgbClr val="339933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30" name="Rectangle 5"/>
              <p:cNvSpPr>
                <a:spLocks noChangeArrowheads="1"/>
              </p:cNvSpPr>
              <p:nvPr/>
            </p:nvSpPr>
            <p:spPr bwMode="auto">
              <a:xfrm>
                <a:off x="5335" y="0"/>
                <a:ext cx="425" cy="4320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rgbClr val="3399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2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de-DE" altLang="de-DE" sz="2400" smtClean="0">
                  <a:solidFill>
                    <a:srgbClr val="339933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1029" name="Picture 6" descr="Logo_Schwarz"/>
            <p:cNvPicPr>
              <a:picLocks noChangeAspect="1" noChangeArrowheads="1"/>
            </p:cNvPicPr>
            <p:nvPr userDrawn="1"/>
          </p:nvPicPr>
          <p:blipFill>
            <a:blip r:embed="rId1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2080"/>
              <a:ext cx="1463" cy="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358775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24000" indent="-1778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968500" indent="-1778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425700" indent="-177800" algn="l" rtl="0" fontAlgn="base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882900" indent="-177800" algn="l" rtl="0" fontAlgn="base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340100" indent="-177800" algn="l" rtl="0" fontAlgn="base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797300" indent="-177800" algn="l" rtl="0" fontAlgn="base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2400" smtClean="0">
              <a:latin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5" y="930274"/>
            <a:ext cx="85455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276475"/>
            <a:ext cx="597058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die Formate des Vorlagentextes zu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</p:txBody>
      </p:sp>
      <p:sp>
        <p:nvSpPr>
          <p:cNvPr id="2053" name="Rectangle 80"/>
          <p:cNvSpPr>
            <a:spLocks noChangeArrowheads="1"/>
          </p:cNvSpPr>
          <p:nvPr/>
        </p:nvSpPr>
        <p:spPr bwMode="auto">
          <a:xfrm>
            <a:off x="1003300" y="6462713"/>
            <a:ext cx="8140700" cy="144462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dirty="0" smtClean="0"/>
          </a:p>
        </p:txBody>
      </p:sp>
      <p:sp>
        <p:nvSpPr>
          <p:cNvPr id="2054" name="Text Box 82"/>
          <p:cNvSpPr txBox="1">
            <a:spLocks noChangeArrowheads="1"/>
          </p:cNvSpPr>
          <p:nvPr userDrawn="1"/>
        </p:nvSpPr>
        <p:spPr bwMode="auto">
          <a:xfrm>
            <a:off x="3990975" y="6465888"/>
            <a:ext cx="4314825" cy="138112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de-DE" sz="900" b="1" dirty="0" smtClean="0">
                <a:solidFill>
                  <a:schemeClr val="bg1"/>
                </a:solidFill>
                <a:latin typeface="MetaNormal-Roman" pitchFamily="34" charset="0"/>
              </a:rPr>
              <a:t>IT</a:t>
            </a:r>
            <a:r>
              <a:rPr lang="de-DE" altLang="de-DE" sz="900" b="1" baseline="0" dirty="0" smtClean="0">
                <a:solidFill>
                  <a:schemeClr val="bg1"/>
                </a:solidFill>
                <a:latin typeface="MetaNormal-Roman" pitchFamily="34" charset="0"/>
              </a:rPr>
              <a:t> </a:t>
            </a:r>
            <a:r>
              <a:rPr lang="de-DE" altLang="de-DE" sz="900" b="1" baseline="0" dirty="0" err="1" smtClean="0">
                <a:solidFill>
                  <a:schemeClr val="bg1"/>
                </a:solidFill>
                <a:latin typeface="MetaNormal-Roman" pitchFamily="34" charset="0"/>
              </a:rPr>
              <a:t>based</a:t>
            </a:r>
            <a:r>
              <a:rPr lang="de-DE" altLang="de-DE" sz="900" b="1" baseline="0" dirty="0" smtClean="0">
                <a:solidFill>
                  <a:schemeClr val="bg1"/>
                </a:solidFill>
                <a:latin typeface="MetaNormal-Roman" pitchFamily="34" charset="0"/>
              </a:rPr>
              <a:t> Knowledge Management</a:t>
            </a:r>
            <a:endParaRPr lang="de-DE" altLang="de-DE" sz="900" b="1" dirty="0" smtClean="0">
              <a:solidFill>
                <a:schemeClr val="bg1"/>
              </a:solidFill>
              <a:latin typeface="MetaNormal-Roman" pitchFamily="34" charset="0"/>
            </a:endParaRPr>
          </a:p>
        </p:txBody>
      </p:sp>
      <p:sp>
        <p:nvSpPr>
          <p:cNvPr id="2055" name="Freeform 680"/>
          <p:cNvSpPr>
            <a:spLocks/>
          </p:cNvSpPr>
          <p:nvPr userDrawn="1"/>
        </p:nvSpPr>
        <p:spPr bwMode="auto">
          <a:xfrm>
            <a:off x="357188" y="1801813"/>
            <a:ext cx="92075" cy="168275"/>
          </a:xfrm>
          <a:custGeom>
            <a:avLst/>
            <a:gdLst>
              <a:gd name="T0" fmla="*/ 0 w 524"/>
              <a:gd name="T1" fmla="*/ 2147483647 h 955"/>
              <a:gd name="T2" fmla="*/ 0 w 524"/>
              <a:gd name="T3" fmla="*/ 2147483647 h 955"/>
              <a:gd name="T4" fmla="*/ 2147483647 w 524"/>
              <a:gd name="T5" fmla="*/ 2147483647 h 955"/>
              <a:gd name="T6" fmla="*/ 2147483647 w 524"/>
              <a:gd name="T7" fmla="*/ 2147483647 h 955"/>
              <a:gd name="T8" fmla="*/ 2147483647 w 524"/>
              <a:gd name="T9" fmla="*/ 2147483647 h 955"/>
              <a:gd name="T10" fmla="*/ 2147483647 w 524"/>
              <a:gd name="T11" fmla="*/ 2147483647 h 955"/>
              <a:gd name="T12" fmla="*/ 2147483647 w 524"/>
              <a:gd name="T13" fmla="*/ 2147483647 h 955"/>
              <a:gd name="T14" fmla="*/ 2147483647 w 524"/>
              <a:gd name="T15" fmla="*/ 2147483647 h 955"/>
              <a:gd name="T16" fmla="*/ 2147483647 w 524"/>
              <a:gd name="T17" fmla="*/ 2147483647 h 955"/>
              <a:gd name="T18" fmla="*/ 2147483647 w 524"/>
              <a:gd name="T19" fmla="*/ 2147483647 h 955"/>
              <a:gd name="T20" fmla="*/ 2147483647 w 524"/>
              <a:gd name="T21" fmla="*/ 2147483647 h 955"/>
              <a:gd name="T22" fmla="*/ 2147483647 w 524"/>
              <a:gd name="T23" fmla="*/ 2147483647 h 955"/>
              <a:gd name="T24" fmla="*/ 2147483647 w 524"/>
              <a:gd name="T25" fmla="*/ 2147483647 h 955"/>
              <a:gd name="T26" fmla="*/ 2147483647 w 524"/>
              <a:gd name="T27" fmla="*/ 2147483647 h 955"/>
              <a:gd name="T28" fmla="*/ 2147483647 w 524"/>
              <a:gd name="T29" fmla="*/ 2147483647 h 955"/>
              <a:gd name="T30" fmla="*/ 2147483647 w 524"/>
              <a:gd name="T31" fmla="*/ 2147483647 h 955"/>
              <a:gd name="T32" fmla="*/ 2147483647 w 524"/>
              <a:gd name="T33" fmla="*/ 2147483647 h 955"/>
              <a:gd name="T34" fmla="*/ 2147483647 w 524"/>
              <a:gd name="T35" fmla="*/ 2147483647 h 955"/>
              <a:gd name="T36" fmla="*/ 2147483647 w 524"/>
              <a:gd name="T37" fmla="*/ 2147483647 h 955"/>
              <a:gd name="T38" fmla="*/ 2147483647 w 524"/>
              <a:gd name="T39" fmla="*/ 2147483647 h 955"/>
              <a:gd name="T40" fmla="*/ 2147483647 w 524"/>
              <a:gd name="T41" fmla="*/ 2147483647 h 955"/>
              <a:gd name="T42" fmla="*/ 2147483647 w 524"/>
              <a:gd name="T43" fmla="*/ 2147483647 h 955"/>
              <a:gd name="T44" fmla="*/ 2147483647 w 524"/>
              <a:gd name="T45" fmla="*/ 2147483647 h 955"/>
              <a:gd name="T46" fmla="*/ 2147483647 w 524"/>
              <a:gd name="T47" fmla="*/ 2147483647 h 955"/>
              <a:gd name="T48" fmla="*/ 2147483647 w 524"/>
              <a:gd name="T49" fmla="*/ 2147483647 h 955"/>
              <a:gd name="T50" fmla="*/ 2147483647 w 524"/>
              <a:gd name="T51" fmla="*/ 2147483647 h 955"/>
              <a:gd name="T52" fmla="*/ 2147483647 w 524"/>
              <a:gd name="T53" fmla="*/ 2147483647 h 955"/>
              <a:gd name="T54" fmla="*/ 2147483647 w 524"/>
              <a:gd name="T55" fmla="*/ 2147483647 h 955"/>
              <a:gd name="T56" fmla="*/ 2147483647 w 524"/>
              <a:gd name="T57" fmla="*/ 2147483647 h 955"/>
              <a:gd name="T58" fmla="*/ 2147483647 w 524"/>
              <a:gd name="T59" fmla="*/ 2147483647 h 955"/>
              <a:gd name="T60" fmla="*/ 2147483647 w 524"/>
              <a:gd name="T61" fmla="*/ 2147483647 h 955"/>
              <a:gd name="T62" fmla="*/ 2147483647 w 524"/>
              <a:gd name="T63" fmla="*/ 2147483647 h 955"/>
              <a:gd name="T64" fmla="*/ 2147483647 w 524"/>
              <a:gd name="T65" fmla="*/ 2147483647 h 955"/>
              <a:gd name="T66" fmla="*/ 2147483647 w 524"/>
              <a:gd name="T67" fmla="*/ 2147483647 h 955"/>
              <a:gd name="T68" fmla="*/ 2147483647 w 524"/>
              <a:gd name="T69" fmla="*/ 2147483647 h 955"/>
              <a:gd name="T70" fmla="*/ 2147483647 w 524"/>
              <a:gd name="T71" fmla="*/ 2147483647 h 955"/>
              <a:gd name="T72" fmla="*/ 2147483647 w 524"/>
              <a:gd name="T73" fmla="*/ 2147483647 h 955"/>
              <a:gd name="T74" fmla="*/ 2147483647 w 524"/>
              <a:gd name="T75" fmla="*/ 2147483647 h 955"/>
              <a:gd name="T76" fmla="*/ 2147483647 w 524"/>
              <a:gd name="T77" fmla="*/ 0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24" h="955">
                <a:moveTo>
                  <a:pt x="0" y="89"/>
                </a:moveTo>
                <a:lnTo>
                  <a:pt x="0" y="175"/>
                </a:lnTo>
                <a:lnTo>
                  <a:pt x="0" y="261"/>
                </a:lnTo>
                <a:lnTo>
                  <a:pt x="0" y="955"/>
                </a:lnTo>
                <a:lnTo>
                  <a:pt x="179" y="955"/>
                </a:lnTo>
                <a:lnTo>
                  <a:pt x="179" y="465"/>
                </a:lnTo>
                <a:lnTo>
                  <a:pt x="184" y="453"/>
                </a:lnTo>
                <a:lnTo>
                  <a:pt x="191" y="440"/>
                </a:lnTo>
                <a:lnTo>
                  <a:pt x="198" y="429"/>
                </a:lnTo>
                <a:lnTo>
                  <a:pt x="208" y="419"/>
                </a:lnTo>
                <a:lnTo>
                  <a:pt x="212" y="415"/>
                </a:lnTo>
                <a:lnTo>
                  <a:pt x="218" y="411"/>
                </a:lnTo>
                <a:lnTo>
                  <a:pt x="224" y="408"/>
                </a:lnTo>
                <a:lnTo>
                  <a:pt x="230" y="404"/>
                </a:lnTo>
                <a:lnTo>
                  <a:pt x="237" y="402"/>
                </a:lnTo>
                <a:lnTo>
                  <a:pt x="244" y="400"/>
                </a:lnTo>
                <a:lnTo>
                  <a:pt x="252" y="399"/>
                </a:lnTo>
                <a:lnTo>
                  <a:pt x="259" y="399"/>
                </a:lnTo>
                <a:lnTo>
                  <a:pt x="268" y="399"/>
                </a:lnTo>
                <a:lnTo>
                  <a:pt x="277" y="400"/>
                </a:lnTo>
                <a:lnTo>
                  <a:pt x="285" y="402"/>
                </a:lnTo>
                <a:lnTo>
                  <a:pt x="293" y="404"/>
                </a:lnTo>
                <a:lnTo>
                  <a:pt x="300" y="408"/>
                </a:lnTo>
                <a:lnTo>
                  <a:pt x="305" y="411"/>
                </a:lnTo>
                <a:lnTo>
                  <a:pt x="311" y="417"/>
                </a:lnTo>
                <a:lnTo>
                  <a:pt x="315" y="421"/>
                </a:lnTo>
                <a:lnTo>
                  <a:pt x="320" y="428"/>
                </a:lnTo>
                <a:lnTo>
                  <a:pt x="324" y="435"/>
                </a:lnTo>
                <a:lnTo>
                  <a:pt x="327" y="444"/>
                </a:lnTo>
                <a:lnTo>
                  <a:pt x="330" y="452"/>
                </a:lnTo>
                <a:lnTo>
                  <a:pt x="331" y="462"/>
                </a:lnTo>
                <a:lnTo>
                  <a:pt x="333" y="472"/>
                </a:lnTo>
                <a:lnTo>
                  <a:pt x="333" y="483"/>
                </a:lnTo>
                <a:lnTo>
                  <a:pt x="334" y="495"/>
                </a:lnTo>
                <a:lnTo>
                  <a:pt x="334" y="955"/>
                </a:lnTo>
                <a:lnTo>
                  <a:pt x="524" y="955"/>
                </a:lnTo>
                <a:lnTo>
                  <a:pt x="524" y="477"/>
                </a:lnTo>
                <a:lnTo>
                  <a:pt x="524" y="466"/>
                </a:lnTo>
                <a:lnTo>
                  <a:pt x="523" y="453"/>
                </a:lnTo>
                <a:lnTo>
                  <a:pt x="520" y="438"/>
                </a:lnTo>
                <a:lnTo>
                  <a:pt x="516" y="422"/>
                </a:lnTo>
                <a:lnTo>
                  <a:pt x="508" y="390"/>
                </a:lnTo>
                <a:lnTo>
                  <a:pt x="498" y="360"/>
                </a:lnTo>
                <a:lnTo>
                  <a:pt x="492" y="349"/>
                </a:lnTo>
                <a:lnTo>
                  <a:pt x="486" y="340"/>
                </a:lnTo>
                <a:lnTo>
                  <a:pt x="478" y="331"/>
                </a:lnTo>
                <a:lnTo>
                  <a:pt x="470" y="322"/>
                </a:lnTo>
                <a:lnTo>
                  <a:pt x="462" y="314"/>
                </a:lnTo>
                <a:lnTo>
                  <a:pt x="453" y="306"/>
                </a:lnTo>
                <a:lnTo>
                  <a:pt x="443" y="298"/>
                </a:lnTo>
                <a:lnTo>
                  <a:pt x="433" y="290"/>
                </a:lnTo>
                <a:lnTo>
                  <a:pt x="422" y="283"/>
                </a:lnTo>
                <a:lnTo>
                  <a:pt x="409" y="278"/>
                </a:lnTo>
                <a:lnTo>
                  <a:pt x="398" y="272"/>
                </a:lnTo>
                <a:lnTo>
                  <a:pt x="385" y="268"/>
                </a:lnTo>
                <a:lnTo>
                  <a:pt x="373" y="264"/>
                </a:lnTo>
                <a:lnTo>
                  <a:pt x="359" y="262"/>
                </a:lnTo>
                <a:lnTo>
                  <a:pt x="345" y="260"/>
                </a:lnTo>
                <a:lnTo>
                  <a:pt x="330" y="260"/>
                </a:lnTo>
                <a:lnTo>
                  <a:pt x="305" y="261"/>
                </a:lnTo>
                <a:lnTo>
                  <a:pt x="284" y="263"/>
                </a:lnTo>
                <a:lnTo>
                  <a:pt x="274" y="265"/>
                </a:lnTo>
                <a:lnTo>
                  <a:pt x="264" y="269"/>
                </a:lnTo>
                <a:lnTo>
                  <a:pt x="255" y="271"/>
                </a:lnTo>
                <a:lnTo>
                  <a:pt x="246" y="275"/>
                </a:lnTo>
                <a:lnTo>
                  <a:pt x="229" y="284"/>
                </a:lnTo>
                <a:lnTo>
                  <a:pt x="212" y="296"/>
                </a:lnTo>
                <a:lnTo>
                  <a:pt x="196" y="308"/>
                </a:lnTo>
                <a:lnTo>
                  <a:pt x="179" y="324"/>
                </a:lnTo>
                <a:lnTo>
                  <a:pt x="179" y="315"/>
                </a:lnTo>
                <a:lnTo>
                  <a:pt x="179" y="296"/>
                </a:lnTo>
                <a:lnTo>
                  <a:pt x="179" y="270"/>
                </a:lnTo>
                <a:lnTo>
                  <a:pt x="179" y="242"/>
                </a:lnTo>
                <a:lnTo>
                  <a:pt x="179" y="219"/>
                </a:lnTo>
                <a:lnTo>
                  <a:pt x="179" y="201"/>
                </a:lnTo>
                <a:lnTo>
                  <a:pt x="179" y="190"/>
                </a:lnTo>
                <a:lnTo>
                  <a:pt x="179" y="187"/>
                </a:lnTo>
                <a:lnTo>
                  <a:pt x="179" y="0"/>
                </a:lnTo>
                <a:lnTo>
                  <a:pt x="0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" name="Freeform 681"/>
          <p:cNvSpPr>
            <a:spLocks/>
          </p:cNvSpPr>
          <p:nvPr userDrawn="1"/>
        </p:nvSpPr>
        <p:spPr bwMode="auto">
          <a:xfrm>
            <a:off x="458788" y="1847850"/>
            <a:ext cx="96837" cy="127000"/>
          </a:xfrm>
          <a:custGeom>
            <a:avLst/>
            <a:gdLst>
              <a:gd name="T0" fmla="*/ 2147483647 w 546"/>
              <a:gd name="T1" fmla="*/ 2147483647 h 719"/>
              <a:gd name="T2" fmla="*/ 2147483647 w 546"/>
              <a:gd name="T3" fmla="*/ 2147483647 h 719"/>
              <a:gd name="T4" fmla="*/ 2147483647 w 546"/>
              <a:gd name="T5" fmla="*/ 2147483647 h 719"/>
              <a:gd name="T6" fmla="*/ 2147483647 w 546"/>
              <a:gd name="T7" fmla="*/ 2147483647 h 719"/>
              <a:gd name="T8" fmla="*/ 2147483647 w 546"/>
              <a:gd name="T9" fmla="*/ 2147483647 h 719"/>
              <a:gd name="T10" fmla="*/ 2147483647 w 546"/>
              <a:gd name="T11" fmla="*/ 2147483647 h 719"/>
              <a:gd name="T12" fmla="*/ 2147483647 w 546"/>
              <a:gd name="T13" fmla="*/ 2147483647 h 719"/>
              <a:gd name="T14" fmla="*/ 2147483647 w 546"/>
              <a:gd name="T15" fmla="*/ 2147483647 h 719"/>
              <a:gd name="T16" fmla="*/ 2147483647 w 546"/>
              <a:gd name="T17" fmla="*/ 2147483647 h 719"/>
              <a:gd name="T18" fmla="*/ 2147483647 w 546"/>
              <a:gd name="T19" fmla="*/ 2147483647 h 719"/>
              <a:gd name="T20" fmla="*/ 2147483647 w 546"/>
              <a:gd name="T21" fmla="*/ 2147483647 h 719"/>
              <a:gd name="T22" fmla="*/ 2147483647 w 546"/>
              <a:gd name="T23" fmla="*/ 2147483647 h 719"/>
              <a:gd name="T24" fmla="*/ 2147483647 w 546"/>
              <a:gd name="T25" fmla="*/ 2147483647 h 719"/>
              <a:gd name="T26" fmla="*/ 2147483647 w 546"/>
              <a:gd name="T27" fmla="*/ 2147483647 h 719"/>
              <a:gd name="T28" fmla="*/ 2147483647 w 546"/>
              <a:gd name="T29" fmla="*/ 2147483647 h 719"/>
              <a:gd name="T30" fmla="*/ 2147483647 w 546"/>
              <a:gd name="T31" fmla="*/ 2147483647 h 719"/>
              <a:gd name="T32" fmla="*/ 2147483647 w 546"/>
              <a:gd name="T33" fmla="*/ 2147483647 h 719"/>
              <a:gd name="T34" fmla="*/ 2147483647 w 546"/>
              <a:gd name="T35" fmla="*/ 2147483647 h 719"/>
              <a:gd name="T36" fmla="*/ 2147483647 w 546"/>
              <a:gd name="T37" fmla="*/ 2147483647 h 719"/>
              <a:gd name="T38" fmla="*/ 2147483647 w 546"/>
              <a:gd name="T39" fmla="*/ 2147483647 h 719"/>
              <a:gd name="T40" fmla="*/ 2147483647 w 546"/>
              <a:gd name="T41" fmla="*/ 2147483647 h 719"/>
              <a:gd name="T42" fmla="*/ 2147483647 w 546"/>
              <a:gd name="T43" fmla="*/ 2147483647 h 719"/>
              <a:gd name="T44" fmla="*/ 2147483647 w 546"/>
              <a:gd name="T45" fmla="*/ 2147483647 h 719"/>
              <a:gd name="T46" fmla="*/ 2147483647 w 546"/>
              <a:gd name="T47" fmla="*/ 2147483647 h 719"/>
              <a:gd name="T48" fmla="*/ 2147483647 w 546"/>
              <a:gd name="T49" fmla="*/ 2147483647 h 719"/>
              <a:gd name="T50" fmla="*/ 2147483647 w 546"/>
              <a:gd name="T51" fmla="*/ 2147483647 h 719"/>
              <a:gd name="T52" fmla="*/ 2147483647 w 546"/>
              <a:gd name="T53" fmla="*/ 2147483647 h 719"/>
              <a:gd name="T54" fmla="*/ 2147483647 w 546"/>
              <a:gd name="T55" fmla="*/ 2147483647 h 719"/>
              <a:gd name="T56" fmla="*/ 2147483647 w 546"/>
              <a:gd name="T57" fmla="*/ 2147483647 h 719"/>
              <a:gd name="T58" fmla="*/ 2147483647 w 546"/>
              <a:gd name="T59" fmla="*/ 2147483647 h 719"/>
              <a:gd name="T60" fmla="*/ 2147483647 w 546"/>
              <a:gd name="T61" fmla="*/ 2147483647 h 719"/>
              <a:gd name="T62" fmla="*/ 2147483647 w 546"/>
              <a:gd name="T63" fmla="*/ 2147483647 h 719"/>
              <a:gd name="T64" fmla="*/ 2147483647 w 546"/>
              <a:gd name="T65" fmla="*/ 2147483647 h 719"/>
              <a:gd name="T66" fmla="*/ 2147483647 w 546"/>
              <a:gd name="T67" fmla="*/ 2147483647 h 719"/>
              <a:gd name="T68" fmla="*/ 2147483647 w 546"/>
              <a:gd name="T69" fmla="*/ 2147483647 h 719"/>
              <a:gd name="T70" fmla="*/ 2147483647 w 546"/>
              <a:gd name="T71" fmla="*/ 2147483647 h 719"/>
              <a:gd name="T72" fmla="*/ 2147483647 w 546"/>
              <a:gd name="T73" fmla="*/ 2147483647 h 719"/>
              <a:gd name="T74" fmla="*/ 2147483647 w 546"/>
              <a:gd name="T75" fmla="*/ 2147483647 h 719"/>
              <a:gd name="T76" fmla="*/ 2147483647 w 546"/>
              <a:gd name="T77" fmla="*/ 2147483647 h 719"/>
              <a:gd name="T78" fmla="*/ 2147483647 w 546"/>
              <a:gd name="T79" fmla="*/ 2147483647 h 719"/>
              <a:gd name="T80" fmla="*/ 2147483647 w 546"/>
              <a:gd name="T81" fmla="*/ 2147483647 h 719"/>
              <a:gd name="T82" fmla="*/ 2147483647 w 546"/>
              <a:gd name="T83" fmla="*/ 2147483647 h 719"/>
              <a:gd name="T84" fmla="*/ 2147483647 w 546"/>
              <a:gd name="T85" fmla="*/ 2147483647 h 719"/>
              <a:gd name="T86" fmla="*/ 2147483647 w 546"/>
              <a:gd name="T87" fmla="*/ 2147483647 h 719"/>
              <a:gd name="T88" fmla="*/ 2147483647 w 546"/>
              <a:gd name="T89" fmla="*/ 2147483647 h 719"/>
              <a:gd name="T90" fmla="*/ 2147483647 w 546"/>
              <a:gd name="T91" fmla="*/ 2147483647 h 719"/>
              <a:gd name="T92" fmla="*/ 2147483647 w 546"/>
              <a:gd name="T93" fmla="*/ 2147483647 h 719"/>
              <a:gd name="T94" fmla="*/ 2147483647 w 546"/>
              <a:gd name="T95" fmla="*/ 2147483647 h 719"/>
              <a:gd name="T96" fmla="*/ 2147483647 w 546"/>
              <a:gd name="T97" fmla="*/ 2147483647 h 719"/>
              <a:gd name="T98" fmla="*/ 2147483647 w 546"/>
              <a:gd name="T99" fmla="*/ 2147483647 h 719"/>
              <a:gd name="T100" fmla="*/ 2147483647 w 546"/>
              <a:gd name="T101" fmla="*/ 2147483647 h 719"/>
              <a:gd name="T102" fmla="*/ 2147483647 w 546"/>
              <a:gd name="T103" fmla="*/ 2147483647 h 719"/>
              <a:gd name="T104" fmla="*/ 2147483647 w 546"/>
              <a:gd name="T105" fmla="*/ 2147483647 h 719"/>
              <a:gd name="T106" fmla="*/ 2147483647 w 546"/>
              <a:gd name="T107" fmla="*/ 2147483647 h 719"/>
              <a:gd name="T108" fmla="*/ 2147483647 w 546"/>
              <a:gd name="T109" fmla="*/ 2147483647 h 719"/>
              <a:gd name="T110" fmla="*/ 2147483647 w 546"/>
              <a:gd name="T111" fmla="*/ 2147483647 h 719"/>
              <a:gd name="T112" fmla="*/ 2147483647 w 546"/>
              <a:gd name="T113" fmla="*/ 2147483647 h 719"/>
              <a:gd name="T114" fmla="*/ 2147483647 w 546"/>
              <a:gd name="T115" fmla="*/ 2147483647 h 719"/>
              <a:gd name="T116" fmla="*/ 2147483647 w 546"/>
              <a:gd name="T117" fmla="*/ 2147483647 h 719"/>
              <a:gd name="T118" fmla="*/ 2147483647 w 546"/>
              <a:gd name="T119" fmla="*/ 2147483647 h 7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6" h="719">
                <a:moveTo>
                  <a:pt x="277" y="0"/>
                </a:moveTo>
                <a:lnTo>
                  <a:pt x="248" y="1"/>
                </a:lnTo>
                <a:lnTo>
                  <a:pt x="220" y="3"/>
                </a:lnTo>
                <a:lnTo>
                  <a:pt x="194" y="9"/>
                </a:lnTo>
                <a:lnTo>
                  <a:pt x="169" y="15"/>
                </a:lnTo>
                <a:lnTo>
                  <a:pt x="146" y="24"/>
                </a:lnTo>
                <a:lnTo>
                  <a:pt x="125" y="34"/>
                </a:lnTo>
                <a:lnTo>
                  <a:pt x="114" y="40"/>
                </a:lnTo>
                <a:lnTo>
                  <a:pt x="106" y="47"/>
                </a:lnTo>
                <a:lnTo>
                  <a:pt x="95" y="54"/>
                </a:lnTo>
                <a:lnTo>
                  <a:pt x="88" y="60"/>
                </a:lnTo>
                <a:lnTo>
                  <a:pt x="79" y="68"/>
                </a:lnTo>
                <a:lnTo>
                  <a:pt x="71" y="76"/>
                </a:lnTo>
                <a:lnTo>
                  <a:pt x="63" y="84"/>
                </a:lnTo>
                <a:lnTo>
                  <a:pt x="56" y="92"/>
                </a:lnTo>
                <a:lnTo>
                  <a:pt x="51" y="101"/>
                </a:lnTo>
                <a:lnTo>
                  <a:pt x="44" y="111"/>
                </a:lnTo>
                <a:lnTo>
                  <a:pt x="39" y="120"/>
                </a:lnTo>
                <a:lnTo>
                  <a:pt x="34" y="130"/>
                </a:lnTo>
                <a:lnTo>
                  <a:pt x="29" y="140"/>
                </a:lnTo>
                <a:lnTo>
                  <a:pt x="26" y="151"/>
                </a:lnTo>
                <a:lnTo>
                  <a:pt x="23" y="161"/>
                </a:lnTo>
                <a:lnTo>
                  <a:pt x="20" y="172"/>
                </a:lnTo>
                <a:lnTo>
                  <a:pt x="18" y="184"/>
                </a:lnTo>
                <a:lnTo>
                  <a:pt x="17" y="196"/>
                </a:lnTo>
                <a:lnTo>
                  <a:pt x="16" y="207"/>
                </a:lnTo>
                <a:lnTo>
                  <a:pt x="16" y="220"/>
                </a:lnTo>
                <a:lnTo>
                  <a:pt x="16" y="236"/>
                </a:lnTo>
                <a:lnTo>
                  <a:pt x="18" y="253"/>
                </a:lnTo>
                <a:lnTo>
                  <a:pt x="22" y="270"/>
                </a:lnTo>
                <a:lnTo>
                  <a:pt x="26" y="286"/>
                </a:lnTo>
                <a:lnTo>
                  <a:pt x="32" y="302"/>
                </a:lnTo>
                <a:lnTo>
                  <a:pt x="37" y="316"/>
                </a:lnTo>
                <a:lnTo>
                  <a:pt x="45" y="330"/>
                </a:lnTo>
                <a:lnTo>
                  <a:pt x="54" y="342"/>
                </a:lnTo>
                <a:lnTo>
                  <a:pt x="64" y="352"/>
                </a:lnTo>
                <a:lnTo>
                  <a:pt x="76" y="363"/>
                </a:lnTo>
                <a:lnTo>
                  <a:pt x="91" y="373"/>
                </a:lnTo>
                <a:lnTo>
                  <a:pt x="108" y="383"/>
                </a:lnTo>
                <a:lnTo>
                  <a:pt x="125" y="392"/>
                </a:lnTo>
                <a:lnTo>
                  <a:pt x="142" y="400"/>
                </a:lnTo>
                <a:lnTo>
                  <a:pt x="160" y="406"/>
                </a:lnTo>
                <a:lnTo>
                  <a:pt x="177" y="410"/>
                </a:lnTo>
                <a:lnTo>
                  <a:pt x="257" y="425"/>
                </a:lnTo>
                <a:lnTo>
                  <a:pt x="281" y="431"/>
                </a:lnTo>
                <a:lnTo>
                  <a:pt x="303" y="436"/>
                </a:lnTo>
                <a:lnTo>
                  <a:pt x="313" y="441"/>
                </a:lnTo>
                <a:lnTo>
                  <a:pt x="320" y="444"/>
                </a:lnTo>
                <a:lnTo>
                  <a:pt x="328" y="449"/>
                </a:lnTo>
                <a:lnTo>
                  <a:pt x="335" y="454"/>
                </a:lnTo>
                <a:lnTo>
                  <a:pt x="342" y="459"/>
                </a:lnTo>
                <a:lnTo>
                  <a:pt x="346" y="464"/>
                </a:lnTo>
                <a:lnTo>
                  <a:pt x="351" y="471"/>
                </a:lnTo>
                <a:lnTo>
                  <a:pt x="354" y="478"/>
                </a:lnTo>
                <a:lnTo>
                  <a:pt x="357" y="484"/>
                </a:lnTo>
                <a:lnTo>
                  <a:pt x="359" y="491"/>
                </a:lnTo>
                <a:lnTo>
                  <a:pt x="361" y="499"/>
                </a:lnTo>
                <a:lnTo>
                  <a:pt x="361" y="508"/>
                </a:lnTo>
                <a:lnTo>
                  <a:pt x="360" y="516"/>
                </a:lnTo>
                <a:lnTo>
                  <a:pt x="359" y="524"/>
                </a:lnTo>
                <a:lnTo>
                  <a:pt x="356" y="530"/>
                </a:lnTo>
                <a:lnTo>
                  <a:pt x="354" y="537"/>
                </a:lnTo>
                <a:lnTo>
                  <a:pt x="350" y="544"/>
                </a:lnTo>
                <a:lnTo>
                  <a:pt x="345" y="550"/>
                </a:lnTo>
                <a:lnTo>
                  <a:pt x="341" y="554"/>
                </a:lnTo>
                <a:lnTo>
                  <a:pt x="335" y="560"/>
                </a:lnTo>
                <a:lnTo>
                  <a:pt x="328" y="564"/>
                </a:lnTo>
                <a:lnTo>
                  <a:pt x="322" y="567"/>
                </a:lnTo>
                <a:lnTo>
                  <a:pt x="314" y="571"/>
                </a:lnTo>
                <a:lnTo>
                  <a:pt x="306" y="573"/>
                </a:lnTo>
                <a:lnTo>
                  <a:pt x="298" y="575"/>
                </a:lnTo>
                <a:lnTo>
                  <a:pt x="289" y="576"/>
                </a:lnTo>
                <a:lnTo>
                  <a:pt x="280" y="578"/>
                </a:lnTo>
                <a:lnTo>
                  <a:pt x="271" y="578"/>
                </a:lnTo>
                <a:lnTo>
                  <a:pt x="239" y="578"/>
                </a:lnTo>
                <a:lnTo>
                  <a:pt x="209" y="574"/>
                </a:lnTo>
                <a:lnTo>
                  <a:pt x="182" y="570"/>
                </a:lnTo>
                <a:lnTo>
                  <a:pt x="157" y="564"/>
                </a:lnTo>
                <a:lnTo>
                  <a:pt x="132" y="557"/>
                </a:lnTo>
                <a:lnTo>
                  <a:pt x="108" y="550"/>
                </a:lnTo>
                <a:lnTo>
                  <a:pt x="82" y="542"/>
                </a:lnTo>
                <a:lnTo>
                  <a:pt x="53" y="533"/>
                </a:lnTo>
                <a:lnTo>
                  <a:pt x="0" y="676"/>
                </a:lnTo>
                <a:lnTo>
                  <a:pt x="39" y="686"/>
                </a:lnTo>
                <a:lnTo>
                  <a:pt x="75" y="694"/>
                </a:lnTo>
                <a:lnTo>
                  <a:pt x="109" y="702"/>
                </a:lnTo>
                <a:lnTo>
                  <a:pt x="140" y="709"/>
                </a:lnTo>
                <a:lnTo>
                  <a:pt x="172" y="713"/>
                </a:lnTo>
                <a:lnTo>
                  <a:pt x="202" y="717"/>
                </a:lnTo>
                <a:lnTo>
                  <a:pt x="232" y="719"/>
                </a:lnTo>
                <a:lnTo>
                  <a:pt x="262" y="719"/>
                </a:lnTo>
                <a:lnTo>
                  <a:pt x="282" y="719"/>
                </a:lnTo>
                <a:lnTo>
                  <a:pt x="303" y="718"/>
                </a:lnTo>
                <a:lnTo>
                  <a:pt x="322" y="717"/>
                </a:lnTo>
                <a:lnTo>
                  <a:pt x="338" y="714"/>
                </a:lnTo>
                <a:lnTo>
                  <a:pt x="355" y="711"/>
                </a:lnTo>
                <a:lnTo>
                  <a:pt x="372" y="708"/>
                </a:lnTo>
                <a:lnTo>
                  <a:pt x="387" y="704"/>
                </a:lnTo>
                <a:lnTo>
                  <a:pt x="401" y="700"/>
                </a:lnTo>
                <a:lnTo>
                  <a:pt x="415" y="694"/>
                </a:lnTo>
                <a:lnTo>
                  <a:pt x="427" y="689"/>
                </a:lnTo>
                <a:lnTo>
                  <a:pt x="438" y="683"/>
                </a:lnTo>
                <a:lnTo>
                  <a:pt x="449" y="676"/>
                </a:lnTo>
                <a:lnTo>
                  <a:pt x="459" y="670"/>
                </a:lnTo>
                <a:lnTo>
                  <a:pt x="469" y="662"/>
                </a:lnTo>
                <a:lnTo>
                  <a:pt x="478" y="655"/>
                </a:lnTo>
                <a:lnTo>
                  <a:pt x="486" y="646"/>
                </a:lnTo>
                <a:lnTo>
                  <a:pt x="494" y="638"/>
                </a:lnTo>
                <a:lnTo>
                  <a:pt x="501" y="629"/>
                </a:lnTo>
                <a:lnTo>
                  <a:pt x="507" y="620"/>
                </a:lnTo>
                <a:lnTo>
                  <a:pt x="513" y="610"/>
                </a:lnTo>
                <a:lnTo>
                  <a:pt x="519" y="601"/>
                </a:lnTo>
                <a:lnTo>
                  <a:pt x="523" y="591"/>
                </a:lnTo>
                <a:lnTo>
                  <a:pt x="528" y="581"/>
                </a:lnTo>
                <a:lnTo>
                  <a:pt x="531" y="570"/>
                </a:lnTo>
                <a:lnTo>
                  <a:pt x="537" y="548"/>
                </a:lnTo>
                <a:lnTo>
                  <a:pt x="541" y="526"/>
                </a:lnTo>
                <a:lnTo>
                  <a:pt x="543" y="504"/>
                </a:lnTo>
                <a:lnTo>
                  <a:pt x="546" y="480"/>
                </a:lnTo>
                <a:lnTo>
                  <a:pt x="546" y="463"/>
                </a:lnTo>
                <a:lnTo>
                  <a:pt x="543" y="447"/>
                </a:lnTo>
                <a:lnTo>
                  <a:pt x="541" y="433"/>
                </a:lnTo>
                <a:lnTo>
                  <a:pt x="537" y="417"/>
                </a:lnTo>
                <a:lnTo>
                  <a:pt x="531" y="404"/>
                </a:lnTo>
                <a:lnTo>
                  <a:pt x="524" y="390"/>
                </a:lnTo>
                <a:lnTo>
                  <a:pt x="518" y="378"/>
                </a:lnTo>
                <a:lnTo>
                  <a:pt x="509" y="365"/>
                </a:lnTo>
                <a:lnTo>
                  <a:pt x="500" y="354"/>
                </a:lnTo>
                <a:lnTo>
                  <a:pt x="488" y="343"/>
                </a:lnTo>
                <a:lnTo>
                  <a:pt x="477" y="333"/>
                </a:lnTo>
                <a:lnTo>
                  <a:pt x="464" y="324"/>
                </a:lnTo>
                <a:lnTo>
                  <a:pt x="447" y="314"/>
                </a:lnTo>
                <a:lnTo>
                  <a:pt x="427" y="305"/>
                </a:lnTo>
                <a:lnTo>
                  <a:pt x="402" y="297"/>
                </a:lnTo>
                <a:lnTo>
                  <a:pt x="374" y="288"/>
                </a:lnTo>
                <a:lnTo>
                  <a:pt x="292" y="268"/>
                </a:lnTo>
                <a:lnTo>
                  <a:pt x="271" y="261"/>
                </a:lnTo>
                <a:lnTo>
                  <a:pt x="253" y="254"/>
                </a:lnTo>
                <a:lnTo>
                  <a:pt x="239" y="248"/>
                </a:lnTo>
                <a:lnTo>
                  <a:pt x="226" y="240"/>
                </a:lnTo>
                <a:lnTo>
                  <a:pt x="222" y="236"/>
                </a:lnTo>
                <a:lnTo>
                  <a:pt x="219" y="232"/>
                </a:lnTo>
                <a:lnTo>
                  <a:pt x="215" y="226"/>
                </a:lnTo>
                <a:lnTo>
                  <a:pt x="212" y="222"/>
                </a:lnTo>
                <a:lnTo>
                  <a:pt x="211" y="216"/>
                </a:lnTo>
                <a:lnTo>
                  <a:pt x="209" y="211"/>
                </a:lnTo>
                <a:lnTo>
                  <a:pt x="209" y="205"/>
                </a:lnTo>
                <a:lnTo>
                  <a:pt x="207" y="198"/>
                </a:lnTo>
                <a:lnTo>
                  <a:pt x="209" y="192"/>
                </a:lnTo>
                <a:lnTo>
                  <a:pt x="210" y="185"/>
                </a:lnTo>
                <a:lnTo>
                  <a:pt x="211" y="178"/>
                </a:lnTo>
                <a:lnTo>
                  <a:pt x="214" y="171"/>
                </a:lnTo>
                <a:lnTo>
                  <a:pt x="217" y="166"/>
                </a:lnTo>
                <a:lnTo>
                  <a:pt x="221" y="160"/>
                </a:lnTo>
                <a:lnTo>
                  <a:pt x="226" y="156"/>
                </a:lnTo>
                <a:lnTo>
                  <a:pt x="231" y="151"/>
                </a:lnTo>
                <a:lnTo>
                  <a:pt x="238" y="147"/>
                </a:lnTo>
                <a:lnTo>
                  <a:pt x="243" y="143"/>
                </a:lnTo>
                <a:lnTo>
                  <a:pt x="251" y="140"/>
                </a:lnTo>
                <a:lnTo>
                  <a:pt x="259" y="138"/>
                </a:lnTo>
                <a:lnTo>
                  <a:pt x="267" y="135"/>
                </a:lnTo>
                <a:lnTo>
                  <a:pt x="275" y="134"/>
                </a:lnTo>
                <a:lnTo>
                  <a:pt x="284" y="133"/>
                </a:lnTo>
                <a:lnTo>
                  <a:pt x="294" y="133"/>
                </a:lnTo>
                <a:lnTo>
                  <a:pt x="313" y="133"/>
                </a:lnTo>
                <a:lnTo>
                  <a:pt x="331" y="133"/>
                </a:lnTo>
                <a:lnTo>
                  <a:pt x="351" y="135"/>
                </a:lnTo>
                <a:lnTo>
                  <a:pt x="370" y="138"/>
                </a:lnTo>
                <a:lnTo>
                  <a:pt x="391" y="142"/>
                </a:lnTo>
                <a:lnTo>
                  <a:pt x="412" y="149"/>
                </a:lnTo>
                <a:lnTo>
                  <a:pt x="435" y="158"/>
                </a:lnTo>
                <a:lnTo>
                  <a:pt x="459" y="169"/>
                </a:lnTo>
                <a:lnTo>
                  <a:pt x="518" y="50"/>
                </a:lnTo>
                <a:lnTo>
                  <a:pt x="494" y="39"/>
                </a:lnTo>
                <a:lnTo>
                  <a:pt x="469" y="30"/>
                </a:lnTo>
                <a:lnTo>
                  <a:pt x="443" y="21"/>
                </a:lnTo>
                <a:lnTo>
                  <a:pt x="415" y="13"/>
                </a:lnTo>
                <a:lnTo>
                  <a:pt x="384" y="8"/>
                </a:lnTo>
                <a:lnTo>
                  <a:pt x="351" y="3"/>
                </a:lnTo>
                <a:lnTo>
                  <a:pt x="315" y="1"/>
                </a:lnTo>
                <a:lnTo>
                  <a:pt x="2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" name="Freeform 683"/>
          <p:cNvSpPr>
            <a:spLocks/>
          </p:cNvSpPr>
          <p:nvPr userDrawn="1"/>
        </p:nvSpPr>
        <p:spPr bwMode="auto">
          <a:xfrm>
            <a:off x="354013" y="4730750"/>
            <a:ext cx="190500" cy="120650"/>
          </a:xfrm>
          <a:custGeom>
            <a:avLst/>
            <a:gdLst>
              <a:gd name="T0" fmla="*/ 2147483647 w 1076"/>
              <a:gd name="T1" fmla="*/ 2147483647 h 681"/>
              <a:gd name="T2" fmla="*/ 2147483647 w 1076"/>
              <a:gd name="T3" fmla="*/ 2147483647 h 681"/>
              <a:gd name="T4" fmla="*/ 2147483647 w 1076"/>
              <a:gd name="T5" fmla="*/ 2147483647 h 681"/>
              <a:gd name="T6" fmla="*/ 2147483647 w 1076"/>
              <a:gd name="T7" fmla="*/ 2147483647 h 681"/>
              <a:gd name="T8" fmla="*/ 2147483647 w 1076"/>
              <a:gd name="T9" fmla="*/ 2147483647 h 681"/>
              <a:gd name="T10" fmla="*/ 2147483647 w 1076"/>
              <a:gd name="T11" fmla="*/ 2147483647 h 681"/>
              <a:gd name="T12" fmla="*/ 2147483647 w 1076"/>
              <a:gd name="T13" fmla="*/ 2147483647 h 681"/>
              <a:gd name="T14" fmla="*/ 2147483647 w 1076"/>
              <a:gd name="T15" fmla="*/ 2147483647 h 681"/>
              <a:gd name="T16" fmla="*/ 2147483647 w 1076"/>
              <a:gd name="T17" fmla="*/ 2147483647 h 681"/>
              <a:gd name="T18" fmla="*/ 2147483647 w 1076"/>
              <a:gd name="T19" fmla="*/ 2147483647 h 681"/>
              <a:gd name="T20" fmla="*/ 2147483647 w 1076"/>
              <a:gd name="T21" fmla="*/ 2147483647 h 681"/>
              <a:gd name="T22" fmla="*/ 2147483647 w 1076"/>
              <a:gd name="T23" fmla="*/ 2147483647 h 681"/>
              <a:gd name="T24" fmla="*/ 2147483647 w 1076"/>
              <a:gd name="T25" fmla="*/ 2147483647 h 681"/>
              <a:gd name="T26" fmla="*/ 2147483647 w 1076"/>
              <a:gd name="T27" fmla="*/ 2147483647 h 681"/>
              <a:gd name="T28" fmla="*/ 2147483647 w 1076"/>
              <a:gd name="T29" fmla="*/ 2147483647 h 681"/>
              <a:gd name="T30" fmla="*/ 2147483647 w 1076"/>
              <a:gd name="T31" fmla="*/ 2147483647 h 681"/>
              <a:gd name="T32" fmla="*/ 2147483647 w 1076"/>
              <a:gd name="T33" fmla="*/ 2147483647 h 681"/>
              <a:gd name="T34" fmla="*/ 2147483647 w 1076"/>
              <a:gd name="T35" fmla="*/ 2147483647 h 681"/>
              <a:gd name="T36" fmla="*/ 2147483647 w 1076"/>
              <a:gd name="T37" fmla="*/ 2147483647 h 681"/>
              <a:gd name="T38" fmla="*/ 2147483647 w 1076"/>
              <a:gd name="T39" fmla="*/ 2147483647 h 681"/>
              <a:gd name="T40" fmla="*/ 2147483647 w 1076"/>
              <a:gd name="T41" fmla="*/ 2147483647 h 681"/>
              <a:gd name="T42" fmla="*/ 2147483647 w 1076"/>
              <a:gd name="T43" fmla="*/ 2147483647 h 681"/>
              <a:gd name="T44" fmla="*/ 2147483647 w 1076"/>
              <a:gd name="T45" fmla="*/ 2147483647 h 681"/>
              <a:gd name="T46" fmla="*/ 2147483647 w 1076"/>
              <a:gd name="T47" fmla="*/ 2147483647 h 681"/>
              <a:gd name="T48" fmla="*/ 2147483647 w 1076"/>
              <a:gd name="T49" fmla="*/ 2147483647 h 681"/>
              <a:gd name="T50" fmla="*/ 2147483647 w 1076"/>
              <a:gd name="T51" fmla="*/ 2147483647 h 681"/>
              <a:gd name="T52" fmla="*/ 2147483647 w 1076"/>
              <a:gd name="T53" fmla="*/ 2147483647 h 681"/>
              <a:gd name="T54" fmla="*/ 2147483647 w 1076"/>
              <a:gd name="T55" fmla="*/ 2147483647 h 681"/>
              <a:gd name="T56" fmla="*/ 2147483647 w 1076"/>
              <a:gd name="T57" fmla="*/ 2147483647 h 681"/>
              <a:gd name="T58" fmla="*/ 2147483647 w 1076"/>
              <a:gd name="T59" fmla="*/ 2147483647 h 681"/>
              <a:gd name="T60" fmla="*/ 2147483647 w 1076"/>
              <a:gd name="T61" fmla="*/ 2147483647 h 681"/>
              <a:gd name="T62" fmla="*/ 2147483647 w 1076"/>
              <a:gd name="T63" fmla="*/ 0 h 681"/>
              <a:gd name="T64" fmla="*/ 2147483647 w 1076"/>
              <a:gd name="T65" fmla="*/ 2147483647 h 6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76" h="681">
                <a:moveTo>
                  <a:pt x="215" y="681"/>
                </a:moveTo>
                <a:lnTo>
                  <a:pt x="408" y="681"/>
                </a:lnTo>
                <a:lnTo>
                  <a:pt x="448" y="543"/>
                </a:lnTo>
                <a:lnTo>
                  <a:pt x="450" y="536"/>
                </a:lnTo>
                <a:lnTo>
                  <a:pt x="455" y="519"/>
                </a:lnTo>
                <a:lnTo>
                  <a:pt x="463" y="495"/>
                </a:lnTo>
                <a:lnTo>
                  <a:pt x="472" y="464"/>
                </a:lnTo>
                <a:lnTo>
                  <a:pt x="482" y="428"/>
                </a:lnTo>
                <a:lnTo>
                  <a:pt x="493" y="389"/>
                </a:lnTo>
                <a:lnTo>
                  <a:pt x="504" y="348"/>
                </a:lnTo>
                <a:lnTo>
                  <a:pt x="515" y="305"/>
                </a:lnTo>
                <a:lnTo>
                  <a:pt x="523" y="275"/>
                </a:lnTo>
                <a:lnTo>
                  <a:pt x="528" y="254"/>
                </a:lnTo>
                <a:lnTo>
                  <a:pt x="531" y="236"/>
                </a:lnTo>
                <a:lnTo>
                  <a:pt x="534" y="217"/>
                </a:lnTo>
                <a:lnTo>
                  <a:pt x="538" y="235"/>
                </a:lnTo>
                <a:lnTo>
                  <a:pt x="540" y="250"/>
                </a:lnTo>
                <a:lnTo>
                  <a:pt x="542" y="265"/>
                </a:lnTo>
                <a:lnTo>
                  <a:pt x="547" y="285"/>
                </a:lnTo>
                <a:lnTo>
                  <a:pt x="556" y="322"/>
                </a:lnTo>
                <a:lnTo>
                  <a:pt x="567" y="363"/>
                </a:lnTo>
                <a:lnTo>
                  <a:pt x="579" y="407"/>
                </a:lnTo>
                <a:lnTo>
                  <a:pt x="591" y="449"/>
                </a:lnTo>
                <a:lnTo>
                  <a:pt x="662" y="681"/>
                </a:lnTo>
                <a:lnTo>
                  <a:pt x="851" y="681"/>
                </a:lnTo>
                <a:lnTo>
                  <a:pt x="1076" y="8"/>
                </a:lnTo>
                <a:lnTo>
                  <a:pt x="863" y="8"/>
                </a:lnTo>
                <a:lnTo>
                  <a:pt x="803" y="247"/>
                </a:lnTo>
                <a:lnTo>
                  <a:pt x="795" y="280"/>
                </a:lnTo>
                <a:lnTo>
                  <a:pt x="788" y="314"/>
                </a:lnTo>
                <a:lnTo>
                  <a:pt x="782" y="346"/>
                </a:lnTo>
                <a:lnTo>
                  <a:pt x="776" y="379"/>
                </a:lnTo>
                <a:lnTo>
                  <a:pt x="771" y="407"/>
                </a:lnTo>
                <a:lnTo>
                  <a:pt x="766" y="433"/>
                </a:lnTo>
                <a:lnTo>
                  <a:pt x="763" y="453"/>
                </a:lnTo>
                <a:lnTo>
                  <a:pt x="760" y="468"/>
                </a:lnTo>
                <a:lnTo>
                  <a:pt x="759" y="462"/>
                </a:lnTo>
                <a:lnTo>
                  <a:pt x="756" y="447"/>
                </a:lnTo>
                <a:lnTo>
                  <a:pt x="751" y="425"/>
                </a:lnTo>
                <a:lnTo>
                  <a:pt x="745" y="395"/>
                </a:lnTo>
                <a:lnTo>
                  <a:pt x="736" y="359"/>
                </a:lnTo>
                <a:lnTo>
                  <a:pt x="726" y="318"/>
                </a:lnTo>
                <a:lnTo>
                  <a:pt x="715" y="275"/>
                </a:lnTo>
                <a:lnTo>
                  <a:pt x="702" y="229"/>
                </a:lnTo>
                <a:lnTo>
                  <a:pt x="638" y="8"/>
                </a:lnTo>
                <a:lnTo>
                  <a:pt x="445" y="8"/>
                </a:lnTo>
                <a:lnTo>
                  <a:pt x="371" y="232"/>
                </a:lnTo>
                <a:lnTo>
                  <a:pt x="357" y="276"/>
                </a:lnTo>
                <a:lnTo>
                  <a:pt x="346" y="317"/>
                </a:lnTo>
                <a:lnTo>
                  <a:pt x="336" y="358"/>
                </a:lnTo>
                <a:lnTo>
                  <a:pt x="328" y="392"/>
                </a:lnTo>
                <a:lnTo>
                  <a:pt x="322" y="424"/>
                </a:lnTo>
                <a:lnTo>
                  <a:pt x="318" y="446"/>
                </a:lnTo>
                <a:lnTo>
                  <a:pt x="315" y="462"/>
                </a:lnTo>
                <a:lnTo>
                  <a:pt x="314" y="468"/>
                </a:lnTo>
                <a:lnTo>
                  <a:pt x="313" y="462"/>
                </a:lnTo>
                <a:lnTo>
                  <a:pt x="310" y="445"/>
                </a:lnTo>
                <a:lnTo>
                  <a:pt x="305" y="422"/>
                </a:lnTo>
                <a:lnTo>
                  <a:pt x="299" y="391"/>
                </a:lnTo>
                <a:lnTo>
                  <a:pt x="292" y="358"/>
                </a:lnTo>
                <a:lnTo>
                  <a:pt x="285" y="323"/>
                </a:lnTo>
                <a:lnTo>
                  <a:pt x="277" y="289"/>
                </a:lnTo>
                <a:lnTo>
                  <a:pt x="270" y="258"/>
                </a:lnTo>
                <a:lnTo>
                  <a:pt x="205" y="0"/>
                </a:lnTo>
                <a:lnTo>
                  <a:pt x="0" y="20"/>
                </a:lnTo>
                <a:lnTo>
                  <a:pt x="215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" name="Text Box 81"/>
          <p:cNvSpPr txBox="1">
            <a:spLocks noChangeArrowheads="1"/>
          </p:cNvSpPr>
          <p:nvPr/>
        </p:nvSpPr>
        <p:spPr bwMode="auto">
          <a:xfrm>
            <a:off x="8480425" y="6469063"/>
            <a:ext cx="533400" cy="12223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de-DE" altLang="de-DE" sz="800" smtClean="0">
                <a:solidFill>
                  <a:schemeClr val="bg1"/>
                </a:solidFill>
                <a:latin typeface="MetaNormal-Roman" pitchFamily="34" charset="0"/>
              </a:rPr>
              <a:t>Folie </a:t>
            </a:r>
            <a:fld id="{8040DE18-2DBB-44B7-B4B2-AEEBB1433164}" type="slidenum">
              <a:rPr lang="de-DE" altLang="de-DE" sz="800" smtClean="0">
                <a:solidFill>
                  <a:schemeClr val="bg1"/>
                </a:solidFill>
                <a:latin typeface="MetaNormal-Roman" pitchFamily="34" charset="0"/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de-DE" altLang="de-DE" sz="800" smtClean="0">
              <a:solidFill>
                <a:schemeClr val="bg1"/>
              </a:solidFill>
              <a:latin typeface="MetaNormal-Roman" pitchFamily="34" charset="0"/>
            </a:endParaRPr>
          </a:p>
        </p:txBody>
      </p:sp>
      <p:pic>
        <p:nvPicPr>
          <p:cNvPr id="2059" name="Picture 699" descr="Zeitungspapier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468938"/>
            <a:ext cx="10175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1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0" name="Rectangle 700"/>
          <p:cNvSpPr>
            <a:spLocks noChangeArrowheads="1"/>
          </p:cNvSpPr>
          <p:nvPr userDrawn="1"/>
        </p:nvSpPr>
        <p:spPr bwMode="auto">
          <a:xfrm>
            <a:off x="90488" y="1387475"/>
            <a:ext cx="8931275" cy="42863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2061" name="Text Box 701"/>
          <p:cNvSpPr txBox="1">
            <a:spLocks noChangeArrowheads="1"/>
          </p:cNvSpPr>
          <p:nvPr userDrawn="1"/>
        </p:nvSpPr>
        <p:spPr bwMode="auto">
          <a:xfrm>
            <a:off x="1073150" y="6470650"/>
            <a:ext cx="2362200" cy="138113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900" b="1" dirty="0" smtClean="0">
                <a:solidFill>
                  <a:schemeClr val="bg1"/>
                </a:solidFill>
                <a:latin typeface="MetaNormal-Roman" pitchFamily="34" charset="0"/>
              </a:rPr>
              <a:t>AUT</a:t>
            </a:r>
            <a:r>
              <a:rPr lang="de-DE" altLang="de-DE" sz="900" b="1" baseline="0" dirty="0" smtClean="0">
                <a:solidFill>
                  <a:schemeClr val="bg1"/>
                </a:solidFill>
                <a:latin typeface="MetaNormal-Roman" pitchFamily="34" charset="0"/>
              </a:rPr>
              <a:t> 2016</a:t>
            </a:r>
            <a:endParaRPr lang="de-DE" altLang="de-DE" sz="900" b="1" dirty="0" smtClean="0">
              <a:solidFill>
                <a:schemeClr val="bg1"/>
              </a:solidFill>
              <a:latin typeface="MetaNormal-Roman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2057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0572"/>
          </a:solidFill>
          <a:latin typeface="MetaBold-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0572"/>
          </a:solidFill>
          <a:latin typeface="MetaBold-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0572"/>
          </a:solidFill>
          <a:latin typeface="MetaBold-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0572"/>
          </a:solidFill>
          <a:latin typeface="MetaBold-Roman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0572"/>
          </a:solidFill>
          <a:latin typeface="MetaBold-Roman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0572"/>
          </a:solidFill>
          <a:latin typeface="MetaBold-Roman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0572"/>
          </a:solidFill>
          <a:latin typeface="MetaBold-Roman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20572"/>
          </a:solidFill>
          <a:latin typeface="MetaBold-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2057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MetaNormal-Roman" pitchFamily="34" charset="0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MetaNormal-Roman" pitchFamily="34" charset="0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MetaNormal-Roman" pitchFamily="34" charset="0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MetaNormal-Roman" pitchFamily="34" charset="0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MetaNormal-Roman" pitchFamily="34" charset="0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MetaNormal-Roman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kompetenz.hs-wismar.de/index.php/Semantic_Wiki_Example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i.hs-wismar.de/kiwi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98488" y="2243138"/>
            <a:ext cx="68611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de-DE" sz="3600" b="1" dirty="0" smtClean="0">
                <a:solidFill>
                  <a:srgbClr val="339933"/>
                </a:solidFill>
                <a:latin typeface="MetaCorrespondence" pitchFamily="34" charset="0"/>
              </a:rPr>
              <a:t>IT-based </a:t>
            </a:r>
          </a:p>
          <a:p>
            <a:pPr algn="l"/>
            <a:r>
              <a:rPr lang="en-GB" altLang="de-DE" sz="3600" b="1" dirty="0" smtClean="0">
                <a:solidFill>
                  <a:srgbClr val="339933"/>
                </a:solidFill>
                <a:latin typeface="MetaCorrespondence" pitchFamily="34" charset="0"/>
              </a:rPr>
              <a:t>Knowledge Management</a:t>
            </a:r>
            <a:endParaRPr lang="en-GB" altLang="de-DE" sz="3600" b="1" dirty="0">
              <a:solidFill>
                <a:srgbClr val="339933"/>
              </a:solidFill>
              <a:latin typeface="MetaCorrespondence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90804" y="4757738"/>
            <a:ext cx="566578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de-DE" sz="1600" dirty="0" smtClean="0">
                <a:solidFill>
                  <a:srgbClr val="339933"/>
                </a:solidFill>
                <a:latin typeface="MetaBold-Roman" pitchFamily="34" charset="0"/>
              </a:rPr>
              <a:t>Wismar Business School</a:t>
            </a:r>
          </a:p>
          <a:p>
            <a:pPr algn="l" eaLnBrk="1" hangingPunct="1"/>
            <a:r>
              <a:rPr lang="en-GB" altLang="de-DE" sz="1600" dirty="0" smtClean="0">
                <a:solidFill>
                  <a:srgbClr val="339933"/>
                </a:solidFill>
                <a:latin typeface="MetaBold-Roman" pitchFamily="34" charset="0"/>
              </a:rPr>
              <a:t>KIWI – Artificial Intelligence in Business Informatics</a:t>
            </a:r>
            <a:br>
              <a:rPr lang="en-GB" altLang="de-DE" sz="1600" dirty="0" smtClean="0">
                <a:solidFill>
                  <a:srgbClr val="339933"/>
                </a:solidFill>
                <a:latin typeface="MetaBold-Roman" pitchFamily="34" charset="0"/>
              </a:rPr>
            </a:br>
            <a:r>
              <a:rPr lang="en-GB" altLang="de-DE" sz="1800" dirty="0" smtClean="0">
                <a:latin typeface="MetaNormal-Roman" pitchFamily="34" charset="0"/>
              </a:rPr>
              <a:t/>
            </a:r>
            <a:br>
              <a:rPr lang="en-GB" altLang="de-DE" sz="1800" dirty="0" smtClean="0">
                <a:latin typeface="MetaNormal-Roman" pitchFamily="34" charset="0"/>
              </a:rPr>
            </a:br>
            <a:r>
              <a:rPr lang="en-GB" altLang="de-DE" sz="1800" dirty="0" smtClean="0">
                <a:latin typeface="MetaNormal-Roman" pitchFamily="34" charset="0"/>
              </a:rPr>
              <a:t>Uwe Lämmel </a:t>
            </a:r>
            <a:br>
              <a:rPr lang="en-GB" altLang="de-DE" sz="1800" dirty="0" smtClean="0">
                <a:latin typeface="MetaNormal-Roman" pitchFamily="34" charset="0"/>
              </a:rPr>
            </a:br>
            <a:r>
              <a:rPr lang="en-GB" altLang="de-DE" sz="1800" dirty="0" smtClean="0">
                <a:latin typeface="MetaNormal-Roman" pitchFamily="34" charset="0"/>
              </a:rPr>
              <a:t>www.wi.hs-wismar.de/uwe.laemmel </a:t>
            </a:r>
            <a:br>
              <a:rPr lang="en-GB" altLang="de-DE" sz="1800" dirty="0" smtClean="0">
                <a:latin typeface="MetaNormal-Roman" pitchFamily="34" charset="0"/>
              </a:rPr>
            </a:br>
            <a:r>
              <a:rPr lang="en-GB" altLang="de-DE" sz="1800" dirty="0" smtClean="0">
                <a:latin typeface="MetaNormal-Roman" pitchFamily="34" charset="0"/>
              </a:rPr>
              <a:t>www.hs-wismar.de</a:t>
            </a:r>
            <a:endParaRPr lang="en-GB" altLang="de-DE" sz="1800" dirty="0">
              <a:latin typeface="MetaNormal-Roman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723900"/>
            <a:ext cx="8545513" cy="411163"/>
          </a:xfrm>
        </p:spPr>
        <p:txBody>
          <a:bodyPr/>
          <a:lstStyle/>
          <a:p>
            <a:r>
              <a:rPr lang="de-DE" altLang="de-DE" dirty="0" smtClean="0"/>
              <a:t>Content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9321" y="2884488"/>
            <a:ext cx="7084679" cy="1770062"/>
          </a:xfrm>
          <a:noFill/>
        </p:spPr>
        <p:txBody>
          <a:bodyPr/>
          <a:lstStyle/>
          <a:p>
            <a:r>
              <a:rPr lang="de-DE" alt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Wismar University – Business </a:t>
            </a:r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Faculty</a:t>
            </a:r>
            <a:r>
              <a:rPr lang="de-DE" alt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Business </a:t>
            </a:r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Informatics</a:t>
            </a:r>
            <a:endParaRPr lang="de-DE" alt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b="1" dirty="0" err="1" smtClean="0"/>
              <a:t>knowledge</a:t>
            </a:r>
            <a:r>
              <a:rPr lang="de-DE" altLang="de-DE" b="1" dirty="0" smtClean="0"/>
              <a:t> – </a:t>
            </a:r>
            <a:r>
              <a:rPr lang="de-DE" altLang="de-DE" b="1" dirty="0" err="1" smtClean="0"/>
              <a:t>knowledge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management</a:t>
            </a:r>
            <a:endParaRPr lang="de-DE" altLang="de-DE" b="1" dirty="0" smtClean="0"/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business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rules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networks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semantic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wiki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635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Knowledge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949450"/>
            <a:ext cx="7772400" cy="3657600"/>
          </a:xfrm>
          <a:noFill/>
        </p:spPr>
        <p:txBody>
          <a:bodyPr/>
          <a:lstStyle/>
          <a:p>
            <a:pPr marL="457200" indent="-457200"/>
            <a:r>
              <a:rPr lang="en-GB" altLang="de-DE" b="1" i="1" smtClean="0"/>
              <a:t>a</a:t>
            </a:r>
            <a:r>
              <a:rPr lang="en-GB" altLang="de-DE" i="1" smtClean="0"/>
              <a:t> awareness or familiarity gained by </a:t>
            </a:r>
            <a:r>
              <a:rPr lang="en-GB" altLang="de-DE" b="1" i="1" smtClean="0"/>
              <a:t>experience</a:t>
            </a:r>
            <a:r>
              <a:rPr lang="en-GB" altLang="de-DE" i="1" smtClean="0"/>
              <a:t/>
            </a:r>
            <a:br>
              <a:rPr lang="en-GB" altLang="de-DE" i="1" smtClean="0"/>
            </a:br>
            <a:r>
              <a:rPr lang="en-GB" altLang="de-DE" i="1" smtClean="0"/>
              <a:t> 	(of a Person, fact, or thing) (Have no knowledge of that). </a:t>
            </a:r>
            <a:br>
              <a:rPr lang="en-GB" altLang="de-DE" i="1" smtClean="0"/>
            </a:br>
            <a:r>
              <a:rPr lang="en-GB" altLang="de-DE" b="1" i="1" smtClean="0"/>
              <a:t>b</a:t>
            </a:r>
            <a:r>
              <a:rPr lang="en-GB" altLang="de-DE" i="1" smtClean="0"/>
              <a:t> a person’s range of information (is not within his knowledge).</a:t>
            </a:r>
            <a:br>
              <a:rPr lang="en-GB" altLang="de-DE" i="1" smtClean="0"/>
            </a:br>
            <a:endParaRPr lang="en-GB" altLang="de-DE" b="1" i="1" smtClean="0"/>
          </a:p>
          <a:p>
            <a:pPr marL="457200" indent="-457200"/>
            <a:r>
              <a:rPr lang="en-GB" altLang="de-DE" b="1" i="1" smtClean="0"/>
              <a:t>a</a:t>
            </a:r>
            <a:r>
              <a:rPr lang="en-GB" altLang="de-DE" i="1" smtClean="0"/>
              <a:t> ( usu. foll. by of) a theoretical or practical </a:t>
            </a:r>
            <a:r>
              <a:rPr lang="en-GB" altLang="de-DE" b="1" i="1" smtClean="0"/>
              <a:t>understanding</a:t>
            </a:r>
            <a:r>
              <a:rPr lang="en-GB" altLang="de-DE" i="1" smtClean="0"/>
              <a:t> of a subject, language, etc. (has a good knowledge of Greek) </a:t>
            </a:r>
            <a:br>
              <a:rPr lang="en-GB" altLang="de-DE" i="1" smtClean="0"/>
            </a:br>
            <a:r>
              <a:rPr lang="en-GB" altLang="de-DE" b="1" i="1" smtClean="0"/>
              <a:t>b</a:t>
            </a:r>
            <a:r>
              <a:rPr lang="en-GB" altLang="de-DE" i="1" smtClean="0"/>
              <a:t> the sum of what is known (every branch of knowledge).</a:t>
            </a:r>
            <a:br>
              <a:rPr lang="en-GB" altLang="de-DE" i="1" smtClean="0"/>
            </a:br>
            <a:endParaRPr lang="en-GB" altLang="de-DE" i="1" smtClean="0"/>
          </a:p>
          <a:p>
            <a:pPr marL="457200" indent="-457200"/>
            <a:r>
              <a:rPr lang="en-GB" altLang="de-DE" i="1" smtClean="0"/>
              <a:t>Philos. true, </a:t>
            </a:r>
            <a:r>
              <a:rPr lang="en-GB" altLang="de-DE" b="1" i="1" smtClean="0"/>
              <a:t>justified</a:t>
            </a:r>
            <a:r>
              <a:rPr lang="en-GB" altLang="de-DE" i="1" smtClean="0"/>
              <a:t> </a:t>
            </a:r>
            <a:r>
              <a:rPr lang="en-GB" altLang="de-DE" b="1" i="1" smtClean="0"/>
              <a:t>belief</a:t>
            </a:r>
            <a:r>
              <a:rPr lang="en-GB" altLang="de-DE" i="1" smtClean="0"/>
              <a:t>; certain understanding, as opposed to opinion. …”	</a:t>
            </a:r>
          </a:p>
        </p:txBody>
      </p:sp>
      <p:sp>
        <p:nvSpPr>
          <p:cNvPr id="3076" name="Rectangle 4" descr="Zeitungspapier"/>
          <p:cNvSpPr>
            <a:spLocks noChangeArrowheads="1"/>
          </p:cNvSpPr>
          <p:nvPr/>
        </p:nvSpPr>
        <p:spPr bwMode="auto">
          <a:xfrm>
            <a:off x="5789613" y="5175250"/>
            <a:ext cx="300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20572"/>
              </a:buClr>
              <a:buFont typeface="Wingdings" panose="05000000000000000000" pitchFamily="2" charset="2"/>
              <a:buNone/>
            </a:pPr>
            <a:r>
              <a:rPr lang="en-GB" altLang="de-DE" sz="1800"/>
              <a:t>Oxford Illustrated Dictionary</a:t>
            </a:r>
          </a:p>
        </p:txBody>
      </p:sp>
    </p:spTree>
    <p:extLst>
      <p:ext uri="{BB962C8B-B14F-4D97-AF65-F5344CB8AC3E}">
        <p14:creationId xmlns:p14="http://schemas.microsoft.com/office/powerpoint/2010/main" val="35703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874" y="909130"/>
            <a:ext cx="8509000" cy="373062"/>
          </a:xfrm>
        </p:spPr>
        <p:txBody>
          <a:bodyPr/>
          <a:lstStyle/>
          <a:p>
            <a:r>
              <a:rPr lang="en-GB" altLang="de-DE" dirty="0" smtClean="0"/>
              <a:t>Message </a:t>
            </a:r>
            <a:r>
              <a:rPr lang="en-GB" altLang="de-DE" dirty="0"/>
              <a:t>– </a:t>
            </a:r>
            <a:r>
              <a:rPr lang="en-GB" altLang="de-DE" dirty="0" smtClean="0"/>
              <a:t>Data – Information </a:t>
            </a:r>
            <a:r>
              <a:rPr lang="en-GB" altLang="de-DE" dirty="0"/>
              <a:t>– Knowledge </a:t>
            </a:r>
          </a:p>
        </p:txBody>
      </p:sp>
      <p:pic>
        <p:nvPicPr>
          <p:cNvPr id="274435" name="Picture 3" descr="Zeitungspap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5354638"/>
            <a:ext cx="1333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4436" name="Group 4"/>
          <p:cNvGrpSpPr>
            <a:grpSpLocks/>
          </p:cNvGrpSpPr>
          <p:nvPr/>
        </p:nvGrpSpPr>
        <p:grpSpPr bwMode="auto">
          <a:xfrm>
            <a:off x="1198563" y="3043238"/>
            <a:ext cx="6851650" cy="836612"/>
            <a:chOff x="425" y="2029"/>
            <a:chExt cx="4316" cy="527"/>
          </a:xfrm>
        </p:grpSpPr>
        <p:sp>
          <p:nvSpPr>
            <p:cNvPr id="274437" name="Rectangle 5"/>
            <p:cNvSpPr>
              <a:spLocks noChangeArrowheads="1"/>
            </p:cNvSpPr>
            <p:nvPr/>
          </p:nvSpPr>
          <p:spPr bwMode="auto">
            <a:xfrm>
              <a:off x="1707" y="2029"/>
              <a:ext cx="3034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>
                <a:spcBef>
                  <a:spcPct val="20000"/>
                </a:spcBef>
                <a:buClr>
                  <a:srgbClr val="02057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082675" indent="-168275" algn="l">
                <a:spcBef>
                  <a:spcPct val="20000"/>
                </a:spcBef>
                <a:buFont typeface="Times New Roman" panose="02020603050405020304" pitchFamily="18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571625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4pPr>
              <a:lvl5pPr marL="1981200" indent="-228600" algn="l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5pPr>
              <a:lvl6pPr marL="2438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6pPr>
              <a:lvl7pPr marL="2895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7pPr>
              <a:lvl8pPr marL="3352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8pPr>
              <a:lvl9pPr marL="3810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GB" altLang="de-DE" b="1" dirty="0"/>
                <a:t>Information</a:t>
              </a:r>
            </a:p>
            <a:p>
              <a:pPr lvl="1"/>
              <a:r>
                <a:rPr lang="en-GB" altLang="de-DE" sz="1800" dirty="0"/>
                <a:t>Data + meaning (for  receiver)</a:t>
              </a:r>
              <a:endParaRPr lang="en-GB" altLang="de-DE" dirty="0"/>
            </a:p>
          </p:txBody>
        </p:sp>
        <p:sp>
          <p:nvSpPr>
            <p:cNvPr id="274438" name="Rectangle 6"/>
            <p:cNvSpPr>
              <a:spLocks noChangeArrowheads="1"/>
            </p:cNvSpPr>
            <p:nvPr/>
          </p:nvSpPr>
          <p:spPr bwMode="auto">
            <a:xfrm>
              <a:off x="425" y="2216"/>
              <a:ext cx="1085" cy="17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>
                <a:spcBef>
                  <a:spcPct val="20000"/>
                </a:spcBef>
                <a:buClr>
                  <a:srgbClr val="02057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082675" indent="-168275" algn="l">
                <a:spcBef>
                  <a:spcPct val="20000"/>
                </a:spcBef>
                <a:buFont typeface="Times New Roman" panose="02020603050405020304" pitchFamily="18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571625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4pPr>
              <a:lvl5pPr marL="1981200" indent="-228600" algn="l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5pPr>
              <a:lvl6pPr marL="2438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6pPr>
              <a:lvl7pPr marL="2895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7pPr>
              <a:lvl8pPr marL="3352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8pPr>
              <a:lvl9pPr marL="3810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GB" altLang="de-DE" sz="1800" i="1"/>
                <a:t>turnover 1.250€</a:t>
              </a:r>
              <a:endParaRPr lang="en-GB" altLang="de-DE" i="1"/>
            </a:p>
          </p:txBody>
        </p:sp>
      </p:grpSp>
      <p:grpSp>
        <p:nvGrpSpPr>
          <p:cNvPr id="274439" name="Group 7"/>
          <p:cNvGrpSpPr>
            <a:grpSpLocks/>
          </p:cNvGrpSpPr>
          <p:nvPr/>
        </p:nvGrpSpPr>
        <p:grpSpPr bwMode="auto">
          <a:xfrm>
            <a:off x="1895475" y="3976688"/>
            <a:ext cx="5168900" cy="1038225"/>
            <a:chOff x="1194" y="2505"/>
            <a:chExt cx="3256" cy="654"/>
          </a:xfrm>
        </p:grpSpPr>
        <p:sp>
          <p:nvSpPr>
            <p:cNvPr id="274440" name="Rectangle 8"/>
            <p:cNvSpPr>
              <a:spLocks noChangeArrowheads="1"/>
            </p:cNvSpPr>
            <p:nvPr/>
          </p:nvSpPr>
          <p:spPr bwMode="auto">
            <a:xfrm>
              <a:off x="1811" y="2505"/>
              <a:ext cx="2639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>
                <a:spcBef>
                  <a:spcPct val="20000"/>
                </a:spcBef>
                <a:buClr>
                  <a:srgbClr val="02057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082675" indent="-168275" algn="l">
                <a:spcBef>
                  <a:spcPct val="20000"/>
                </a:spcBef>
                <a:buFont typeface="Times New Roman" panose="02020603050405020304" pitchFamily="18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571625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4pPr>
              <a:lvl5pPr marL="1981200" indent="-228600" algn="l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5pPr>
              <a:lvl6pPr marL="2438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6pPr>
              <a:lvl7pPr marL="2895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7pPr>
              <a:lvl8pPr marL="3352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8pPr>
              <a:lvl9pPr marL="3810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GB" altLang="de-DE" b="1" dirty="0"/>
                <a:t>Data</a:t>
              </a:r>
            </a:p>
            <a:p>
              <a:pPr lvl="1"/>
              <a:r>
                <a:rPr lang="en-GB" altLang="de-DE" sz="1800" dirty="0" err="1"/>
                <a:t>transmtted</a:t>
              </a:r>
              <a:r>
                <a:rPr lang="en-GB" altLang="de-DE" sz="1800" dirty="0"/>
                <a:t> by a message</a:t>
              </a:r>
            </a:p>
            <a:p>
              <a:pPr lvl="1"/>
              <a:r>
                <a:rPr lang="en-GB" altLang="de-DE" sz="1800" dirty="0"/>
                <a:t>digital character</a:t>
              </a:r>
            </a:p>
          </p:txBody>
        </p:sp>
        <p:sp>
          <p:nvSpPr>
            <p:cNvPr id="274441" name="Rectangle 9"/>
            <p:cNvSpPr>
              <a:spLocks noChangeArrowheads="1"/>
            </p:cNvSpPr>
            <p:nvPr/>
          </p:nvSpPr>
          <p:spPr bwMode="auto">
            <a:xfrm>
              <a:off x="1194" y="2829"/>
              <a:ext cx="449" cy="17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>
                <a:spcBef>
                  <a:spcPct val="20000"/>
                </a:spcBef>
                <a:buClr>
                  <a:srgbClr val="02057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082675" indent="-168275" algn="l">
                <a:spcBef>
                  <a:spcPct val="20000"/>
                </a:spcBef>
                <a:buFont typeface="Times New Roman" panose="02020603050405020304" pitchFamily="18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571625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4pPr>
              <a:lvl5pPr marL="1981200" indent="-228600" algn="l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5pPr>
              <a:lvl6pPr marL="2438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6pPr>
              <a:lvl7pPr marL="2895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7pPr>
              <a:lvl8pPr marL="3352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8pPr>
              <a:lvl9pPr marL="3810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GB" altLang="de-DE" sz="1800" i="1"/>
                <a:t>1.250</a:t>
              </a:r>
              <a:endParaRPr lang="en-GB" altLang="de-DE" i="1"/>
            </a:p>
          </p:txBody>
        </p:sp>
      </p:grpSp>
      <p:grpSp>
        <p:nvGrpSpPr>
          <p:cNvPr id="274442" name="Group 10"/>
          <p:cNvGrpSpPr>
            <a:grpSpLocks/>
          </p:cNvGrpSpPr>
          <p:nvPr/>
        </p:nvGrpSpPr>
        <p:grpSpPr bwMode="auto">
          <a:xfrm>
            <a:off x="1176338" y="1692275"/>
            <a:ext cx="7910512" cy="1084263"/>
            <a:chOff x="741" y="1262"/>
            <a:chExt cx="4983" cy="683"/>
          </a:xfrm>
        </p:grpSpPr>
        <p:sp>
          <p:nvSpPr>
            <p:cNvPr id="274443" name="Rectangle 11"/>
            <p:cNvSpPr>
              <a:spLocks noChangeArrowheads="1"/>
            </p:cNvSpPr>
            <p:nvPr/>
          </p:nvSpPr>
          <p:spPr bwMode="auto">
            <a:xfrm>
              <a:off x="2376" y="1262"/>
              <a:ext cx="3348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>
                <a:spcBef>
                  <a:spcPct val="20000"/>
                </a:spcBef>
                <a:buClr>
                  <a:srgbClr val="02057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082675" indent="-168275" algn="l">
                <a:spcBef>
                  <a:spcPct val="20000"/>
                </a:spcBef>
                <a:buFont typeface="Times New Roman" panose="02020603050405020304" pitchFamily="18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571625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4pPr>
              <a:lvl5pPr marL="1981200" indent="-228600" algn="l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5pPr>
              <a:lvl6pPr marL="2438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6pPr>
              <a:lvl7pPr marL="2895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7pPr>
              <a:lvl8pPr marL="3352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8pPr>
              <a:lvl9pPr marL="3810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GB" altLang="de-DE" b="1" dirty="0"/>
                <a:t>Knowledge</a:t>
              </a:r>
            </a:p>
            <a:p>
              <a:pPr lvl="1"/>
              <a:r>
                <a:rPr lang="en-GB" altLang="de-DE" sz="1800" dirty="0"/>
                <a:t>... is information I can apply</a:t>
              </a:r>
            </a:p>
          </p:txBody>
        </p:sp>
        <p:sp>
          <p:nvSpPr>
            <p:cNvPr id="274444" name="Rectangle 12"/>
            <p:cNvSpPr>
              <a:spLocks noChangeArrowheads="1"/>
            </p:cNvSpPr>
            <p:nvPr/>
          </p:nvSpPr>
          <p:spPr bwMode="auto">
            <a:xfrm>
              <a:off x="741" y="1734"/>
              <a:ext cx="3768" cy="21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>
                <a:spcBef>
                  <a:spcPct val="20000"/>
                </a:spcBef>
                <a:buClr>
                  <a:srgbClr val="02057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082675" indent="-168275" algn="l">
                <a:spcBef>
                  <a:spcPct val="20000"/>
                </a:spcBef>
                <a:buFont typeface="Times New Roman" panose="02020603050405020304" pitchFamily="18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571625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4pPr>
              <a:lvl5pPr marL="1981200" indent="-228600" algn="l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5pPr>
              <a:lvl6pPr marL="2438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6pPr>
              <a:lvl7pPr marL="2895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7pPr>
              <a:lvl8pPr marL="3352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8pPr>
              <a:lvl9pPr marL="3810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MetaNormal-Roman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GB" altLang="de-DE" sz="1800" i="1"/>
                <a:t>IF turnover(X) &gt; 1.000€  THEN goodCustomer(X).</a:t>
              </a:r>
            </a:p>
          </p:txBody>
        </p:sp>
      </p:grpSp>
      <p:sp>
        <p:nvSpPr>
          <p:cNvPr id="274445" name="Rectangle 13"/>
          <p:cNvSpPr>
            <a:spLocks noChangeArrowheads="1"/>
          </p:cNvSpPr>
          <p:nvPr/>
        </p:nvSpPr>
        <p:spPr bwMode="auto">
          <a:xfrm>
            <a:off x="2138363" y="5056188"/>
            <a:ext cx="297815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spcBef>
                <a:spcPct val="20000"/>
              </a:spcBef>
              <a:buClr>
                <a:srgbClr val="02057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82675" indent="-168275" algn="l">
              <a:spcBef>
                <a:spcPct val="20000"/>
              </a:spcBef>
              <a:buFont typeface="Times New Roman" panose="02020603050405020304" pitchFamily="18" charset="0"/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71625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4pPr>
            <a:lvl5pPr marL="1981200" indent="-228600" algn="l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de-DE" b="1" dirty="0"/>
              <a:t>Message</a:t>
            </a:r>
          </a:p>
          <a:p>
            <a:pPr lvl="1"/>
            <a:r>
              <a:rPr lang="en-GB" altLang="de-DE" sz="1800" dirty="0"/>
              <a:t>sequence of signals</a:t>
            </a:r>
          </a:p>
        </p:txBody>
      </p:sp>
    </p:spTree>
    <p:extLst>
      <p:ext uri="{BB962C8B-B14F-4D97-AF65-F5344CB8AC3E}">
        <p14:creationId xmlns:p14="http://schemas.microsoft.com/office/powerpoint/2010/main" val="248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77825"/>
            <a:ext cx="8509000" cy="406464"/>
          </a:xfrm>
        </p:spPr>
        <p:txBody>
          <a:bodyPr/>
          <a:lstStyle/>
          <a:p>
            <a:r>
              <a:rPr lang="en-GB" altLang="de-DE" dirty="0"/>
              <a:t>Knowledge </a:t>
            </a:r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866775" y="3355975"/>
            <a:ext cx="77263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de-DE" sz="2000" dirty="0">
                <a:latin typeface="Arial" panose="020B0604020202020204" pitchFamily="34" charset="0"/>
              </a:rPr>
              <a:t>A system S has </a:t>
            </a:r>
            <a:r>
              <a:rPr lang="en-GB" altLang="de-DE" sz="2000" b="1" dirty="0">
                <a:latin typeface="Arial" panose="020B0604020202020204" pitchFamily="34" charset="0"/>
              </a:rPr>
              <a:t>knowledge</a:t>
            </a:r>
            <a:r>
              <a:rPr lang="en-GB" altLang="de-DE" sz="2000" dirty="0">
                <a:latin typeface="Arial" panose="020B0604020202020204" pitchFamily="34" charset="0"/>
              </a:rPr>
              <a:t> K, </a:t>
            </a:r>
          </a:p>
          <a:p>
            <a:pPr algn="ctr"/>
            <a:r>
              <a:rPr lang="en-GB" altLang="de-DE" sz="2000" dirty="0">
                <a:latin typeface="Arial" panose="020B0604020202020204" pitchFamily="34" charset="0"/>
              </a:rPr>
              <a:t>if S, whenever necessary, </a:t>
            </a:r>
          </a:p>
          <a:p>
            <a:pPr algn="ctr"/>
            <a:r>
              <a:rPr lang="en-GB" altLang="de-DE" sz="2000" dirty="0">
                <a:latin typeface="Arial" panose="020B0604020202020204" pitchFamily="34" charset="0"/>
              </a:rPr>
              <a:t>applies K.</a:t>
            </a:r>
          </a:p>
          <a:p>
            <a:pPr algn="r">
              <a:spcBef>
                <a:spcPct val="20000"/>
              </a:spcBef>
            </a:pPr>
            <a:r>
              <a:rPr lang="en-GB" altLang="de-DE" sz="2000" dirty="0">
                <a:latin typeface="Arial" panose="020B0604020202020204" pitchFamily="34" charset="0"/>
              </a:rPr>
              <a:t>More&amp;Newell,1973</a:t>
            </a:r>
          </a:p>
        </p:txBody>
      </p:sp>
    </p:spTree>
    <p:extLst>
      <p:ext uri="{BB962C8B-B14F-4D97-AF65-F5344CB8AC3E}">
        <p14:creationId xmlns:p14="http://schemas.microsoft.com/office/powerpoint/2010/main" val="21165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901573"/>
            <a:ext cx="8509000" cy="339725"/>
          </a:xfrm>
        </p:spPr>
        <p:txBody>
          <a:bodyPr/>
          <a:lstStyle/>
          <a:p>
            <a:r>
              <a:rPr lang="en-GB" altLang="de-DE" dirty="0"/>
              <a:t>Knowledge Management</a:t>
            </a:r>
          </a:p>
        </p:txBody>
      </p:sp>
      <p:sp>
        <p:nvSpPr>
          <p:cNvPr id="284675" name="Rectangle 3" descr="Zeitungspapier"/>
          <p:cNvSpPr>
            <a:spLocks noChangeArrowheads="1"/>
          </p:cNvSpPr>
          <p:nvPr/>
        </p:nvSpPr>
        <p:spPr bwMode="auto">
          <a:xfrm>
            <a:off x="1566863" y="5614988"/>
            <a:ext cx="73374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 sz="1600"/>
              <a:t>Brüggemann-Klein, A.; Schlichter, J.: Wissensmanagement in Organisationen, Vorlesung des Lehrstuhls für Angewandte Informatik / Kooperative Systeme, München:Technische Universität, 1999.</a:t>
            </a:r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 flipH="1">
            <a:off x="1382713" y="5487988"/>
            <a:ext cx="328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4677" name="Rectangle 5" descr="Zeitungspapier"/>
          <p:cNvSpPr>
            <a:spLocks noChangeArrowheads="1"/>
          </p:cNvSpPr>
          <p:nvPr/>
        </p:nvSpPr>
        <p:spPr bwMode="auto">
          <a:xfrm>
            <a:off x="2401888" y="2171700"/>
            <a:ext cx="60134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15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813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81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de-DE" sz="2000">
                <a:latin typeface="Arial" panose="020B0604020202020204" pitchFamily="34" charset="0"/>
              </a:rPr>
              <a:t>„… is the science of </a:t>
            </a:r>
          </a:p>
          <a:p>
            <a:r>
              <a:rPr lang="en-GB" altLang="de-DE" sz="2000">
                <a:latin typeface="Arial" panose="020B0604020202020204" pitchFamily="34" charset="0"/>
              </a:rPr>
              <a:t>	- systematic acquisition, </a:t>
            </a:r>
          </a:p>
          <a:p>
            <a:r>
              <a:rPr lang="en-GB" altLang="de-DE" sz="2000">
                <a:latin typeface="Arial" panose="020B0604020202020204" pitchFamily="34" charset="0"/>
              </a:rPr>
              <a:t>	- use and </a:t>
            </a:r>
          </a:p>
          <a:p>
            <a:r>
              <a:rPr lang="en-GB" altLang="de-DE" sz="2000">
                <a:latin typeface="Arial" panose="020B0604020202020204" pitchFamily="34" charset="0"/>
              </a:rPr>
              <a:t>	- storage </a:t>
            </a:r>
          </a:p>
          <a:p>
            <a:r>
              <a:rPr lang="en-GB" altLang="de-DE" sz="2000">
                <a:latin typeface="Arial" panose="020B0604020202020204" pitchFamily="34" charset="0"/>
              </a:rPr>
              <a:t>of expertise and information to improve</a:t>
            </a:r>
          </a:p>
          <a:p>
            <a:r>
              <a:rPr lang="en-GB" altLang="de-DE" sz="2000">
                <a:latin typeface="Arial" panose="020B0604020202020204" pitchFamily="34" charset="0"/>
              </a:rPr>
              <a:t>	- efficiency, </a:t>
            </a:r>
          </a:p>
          <a:p>
            <a:r>
              <a:rPr lang="en-GB" altLang="de-DE" sz="2000">
                <a:latin typeface="Arial" panose="020B0604020202020204" pitchFamily="34" charset="0"/>
              </a:rPr>
              <a:t>	- competency, </a:t>
            </a:r>
          </a:p>
          <a:p>
            <a:r>
              <a:rPr lang="en-GB" altLang="de-DE" sz="2000">
                <a:latin typeface="Arial" panose="020B0604020202020204" pitchFamily="34" charset="0"/>
              </a:rPr>
              <a:t>	- innovation and </a:t>
            </a:r>
          </a:p>
          <a:p>
            <a:r>
              <a:rPr lang="en-GB" altLang="de-DE" sz="2000">
                <a:latin typeface="Arial" panose="020B0604020202020204" pitchFamily="34" charset="0"/>
              </a:rPr>
              <a:t>	- reaction capacity </a:t>
            </a:r>
          </a:p>
          <a:p>
            <a:pPr lvl="1"/>
            <a:r>
              <a:rPr lang="en-GB" altLang="de-DE" sz="2000">
                <a:latin typeface="Arial" panose="020B0604020202020204" pitchFamily="34" charset="0"/>
              </a:rPr>
              <a:t>of the organisation.“</a:t>
            </a:r>
          </a:p>
        </p:txBody>
      </p:sp>
    </p:spTree>
    <p:extLst>
      <p:ext uri="{BB962C8B-B14F-4D97-AF65-F5344CB8AC3E}">
        <p14:creationId xmlns:p14="http://schemas.microsoft.com/office/powerpoint/2010/main" val="9243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88937"/>
            <a:ext cx="8509000" cy="555625"/>
          </a:xfrm>
        </p:spPr>
        <p:txBody>
          <a:bodyPr/>
          <a:lstStyle/>
          <a:p>
            <a:r>
              <a:rPr lang="en-GB" altLang="de-DE" dirty="0"/>
              <a:t>Knowledge Management</a:t>
            </a: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1134237" y="2225867"/>
            <a:ext cx="7613650" cy="275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8913" indent="-18891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825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7925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de-DE" sz="2000" dirty="0">
                <a:latin typeface="Arial" panose="020B0604020202020204" pitchFamily="34" charset="0"/>
              </a:rPr>
              <a:t>„… includes all 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de-DE" sz="2000" dirty="0">
                <a:latin typeface="Arial" panose="020B0604020202020204" pitchFamily="34" charset="0"/>
              </a:rPr>
              <a:t>methods, 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de-DE" sz="2000" dirty="0">
                <a:latin typeface="Arial" panose="020B0604020202020204" pitchFamily="34" charset="0"/>
              </a:rPr>
              <a:t>tools and 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de-DE" sz="2000" dirty="0">
                <a:latin typeface="Arial" panose="020B0604020202020204" pitchFamily="34" charset="0"/>
              </a:rPr>
              <a:t>critical aspects of an organisation,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altLang="de-DE" sz="2000" dirty="0">
                <a:latin typeface="Arial" panose="020B0604020202020204" pitchFamily="34" charset="0"/>
              </a:rPr>
              <a:t>which are necessary for its 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de-DE" sz="2000" dirty="0">
                <a:latin typeface="Arial" panose="020B0604020202020204" pitchFamily="34" charset="0"/>
              </a:rPr>
              <a:t>adaptation, 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GB" altLang="de-DE" sz="2000" dirty="0">
                <a:latin typeface="Arial" panose="020B0604020202020204" pitchFamily="34" charset="0"/>
              </a:rPr>
              <a:t>protection and extension of competencies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altLang="de-DE" sz="2000" dirty="0">
                <a:latin typeface="Arial" panose="020B0604020202020204" pitchFamily="34" charset="0"/>
              </a:rPr>
              <a:t>to react effectively and efficiently on market changes,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altLang="de-DE" sz="2000" dirty="0">
                <a:latin typeface="Arial" panose="020B0604020202020204" pitchFamily="34" charset="0"/>
              </a:rPr>
              <a:t>	which do not occur continuously or centralised.“</a:t>
            </a:r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 flipH="1">
            <a:off x="1382713" y="5487988"/>
            <a:ext cx="328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725" name="Rectangle 5" descr="Zeitungspapier"/>
          <p:cNvSpPr>
            <a:spLocks noChangeArrowheads="1"/>
          </p:cNvSpPr>
          <p:nvPr/>
        </p:nvSpPr>
        <p:spPr bwMode="auto">
          <a:xfrm>
            <a:off x="1566863" y="5680075"/>
            <a:ext cx="73374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 sz="1600"/>
              <a:t>Brüggemann-Klein, A.; Schlichter, J.: Wissensmanagement in Organisationen, Vorlesung des Lehrstuhls für Angewandte Informatik / Kooperative Systeme, München:Technische Universität, 1999.</a:t>
            </a:r>
          </a:p>
        </p:txBody>
      </p:sp>
    </p:spTree>
    <p:extLst>
      <p:ext uri="{BB962C8B-B14F-4D97-AF65-F5344CB8AC3E}">
        <p14:creationId xmlns:p14="http://schemas.microsoft.com/office/powerpoint/2010/main" val="3229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If </a:t>
            </a:r>
            <a:r>
              <a:rPr lang="en-GB" altLang="de-DE" dirty="0" smtClean="0"/>
              <a:t>only </a:t>
            </a:r>
            <a:r>
              <a:rPr lang="en-GB" altLang="de-DE" dirty="0"/>
              <a:t>X </a:t>
            </a:r>
            <a:r>
              <a:rPr lang="en-GB" altLang="de-DE" dirty="0" smtClean="0"/>
              <a:t>knew what </a:t>
            </a:r>
            <a:r>
              <a:rPr lang="en-GB" altLang="de-DE" dirty="0"/>
              <a:t>X knows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8" y="2755900"/>
            <a:ext cx="7281862" cy="10287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de-DE" dirty="0"/>
              <a:t>X = { </a:t>
            </a:r>
            <a:r>
              <a:rPr lang="en-GB" altLang="de-DE" dirty="0" smtClean="0"/>
              <a:t>Siemens</a:t>
            </a:r>
            <a:r>
              <a:rPr lang="en-GB" altLang="de-DE" dirty="0"/>
              <a:t>, </a:t>
            </a:r>
            <a:r>
              <a:rPr lang="en-GB" altLang="de-DE" dirty="0" smtClean="0"/>
              <a:t>HP, Texas </a:t>
            </a:r>
            <a:r>
              <a:rPr lang="en-GB" altLang="de-DE" dirty="0"/>
              <a:t>Instruments, Sony, </a:t>
            </a:r>
            <a:br>
              <a:rPr lang="en-GB" altLang="de-DE" dirty="0"/>
            </a:br>
            <a:r>
              <a:rPr lang="en-GB" altLang="de-DE" dirty="0"/>
              <a:t>	 your company, we, you, I, everyone, Berlin, … }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93862" y="4993132"/>
            <a:ext cx="6182042" cy="43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057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altLang="de-DE" kern="0" dirty="0" smtClean="0"/>
              <a:t>provide knowledge wherever and whenever it is needed</a:t>
            </a:r>
            <a:endParaRPr lang="en-GB" altLang="de-DE" kern="0" dirty="0"/>
          </a:p>
        </p:txBody>
      </p:sp>
    </p:spTree>
    <p:extLst>
      <p:ext uri="{BB962C8B-B14F-4D97-AF65-F5344CB8AC3E}">
        <p14:creationId xmlns:p14="http://schemas.microsoft.com/office/powerpoint/2010/main" val="40370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Representation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3163" y="2689943"/>
            <a:ext cx="3524437" cy="2088056"/>
          </a:xfrm>
        </p:spPr>
        <p:txBody>
          <a:bodyPr/>
          <a:lstStyle/>
          <a:p>
            <a:r>
              <a:rPr lang="en-GB" dirty="0" smtClean="0"/>
              <a:t>text</a:t>
            </a:r>
          </a:p>
          <a:p>
            <a:r>
              <a:rPr lang="en-GB" dirty="0" smtClean="0"/>
              <a:t>picture/figure</a:t>
            </a:r>
          </a:p>
          <a:p>
            <a:r>
              <a:rPr lang="en-GB" dirty="0" smtClean="0"/>
              <a:t>logic </a:t>
            </a:r>
            <a:r>
              <a:rPr lang="en-GB" dirty="0" smtClean="0">
                <a:sym typeface="Wingdings" panose="05000000000000000000" pitchFamily="2" charset="2"/>
              </a:rPr>
              <a:t> (rule)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network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neural network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Ellipse 3"/>
          <p:cNvSpPr/>
          <p:nvPr/>
        </p:nvSpPr>
        <p:spPr bwMode="auto">
          <a:xfrm>
            <a:off x="2981740" y="3379304"/>
            <a:ext cx="2409245" cy="1208598"/>
          </a:xfrm>
          <a:prstGeom prst="ellipse">
            <a:avLst/>
          </a:prstGeom>
          <a:noFill/>
          <a:ln w="25400" cap="flat" cmpd="sng" algn="ctr">
            <a:solidFill>
              <a:srgbClr val="030671">
                <a:alpha val="98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versus Practice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69002" y="2176583"/>
            <a:ext cx="4784618" cy="3314700"/>
          </a:xfrm>
        </p:spPr>
        <p:txBody>
          <a:bodyPr/>
          <a:lstStyle/>
          <a:p>
            <a:r>
              <a:rPr lang="en-GB" dirty="0" smtClean="0"/>
              <a:t>Theory</a:t>
            </a:r>
          </a:p>
          <a:p>
            <a:pPr lvl="1"/>
            <a:r>
              <a:rPr lang="en-GB" dirty="0" smtClean="0"/>
              <a:t>mostly well known and established</a:t>
            </a:r>
          </a:p>
          <a:p>
            <a:r>
              <a:rPr lang="en-GB" dirty="0" smtClean="0"/>
              <a:t>Practice</a:t>
            </a:r>
          </a:p>
          <a:p>
            <a:pPr lvl="1"/>
            <a:r>
              <a:rPr lang="en-GB" dirty="0" smtClean="0"/>
              <a:t>not widely used</a:t>
            </a:r>
          </a:p>
          <a:p>
            <a:endParaRPr lang="en-GB" dirty="0" smtClean="0"/>
          </a:p>
          <a:p>
            <a:r>
              <a:rPr lang="en-GB" dirty="0" smtClean="0"/>
              <a:t>Why?</a:t>
            </a:r>
          </a:p>
          <a:p>
            <a:pPr lvl="1"/>
            <a:r>
              <a:rPr lang="en-GB" dirty="0" smtClean="0"/>
              <a:t>not so easy to use</a:t>
            </a:r>
          </a:p>
          <a:p>
            <a:pPr lvl="1"/>
            <a:r>
              <a:rPr lang="en-GB" dirty="0" smtClean="0"/>
              <a:t>not well supported</a:t>
            </a:r>
          </a:p>
          <a:p>
            <a:endParaRPr lang="en-GB" dirty="0" smtClean="0"/>
          </a:p>
          <a:p>
            <a:r>
              <a:rPr lang="en-GB" dirty="0" smtClean="0"/>
              <a:t>What to do?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8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723900"/>
            <a:ext cx="8545513" cy="411163"/>
          </a:xfrm>
        </p:spPr>
        <p:txBody>
          <a:bodyPr/>
          <a:lstStyle/>
          <a:p>
            <a:r>
              <a:rPr lang="de-DE" altLang="de-DE" dirty="0" smtClean="0"/>
              <a:t>Content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9321" y="2884488"/>
            <a:ext cx="7084679" cy="1770062"/>
          </a:xfrm>
          <a:noFill/>
        </p:spPr>
        <p:txBody>
          <a:bodyPr/>
          <a:lstStyle/>
          <a:p>
            <a:r>
              <a:rPr lang="de-DE" alt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Wismar University – Business </a:t>
            </a:r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Faculty</a:t>
            </a:r>
            <a:r>
              <a:rPr lang="de-DE" alt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Business </a:t>
            </a:r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Informatics</a:t>
            </a:r>
            <a:endParaRPr lang="de-DE" alt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b="1" dirty="0" err="1"/>
              <a:t>business</a:t>
            </a:r>
            <a:r>
              <a:rPr lang="de-DE" altLang="de-DE" b="1" dirty="0"/>
              <a:t> </a:t>
            </a:r>
            <a:r>
              <a:rPr lang="de-DE" altLang="de-DE" b="1" dirty="0" err="1"/>
              <a:t>rules</a:t>
            </a:r>
            <a:endParaRPr lang="de-DE" altLang="de-DE" b="1" dirty="0"/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networks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semantic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wiki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9596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723900"/>
            <a:ext cx="8545513" cy="411163"/>
          </a:xfrm>
        </p:spPr>
        <p:txBody>
          <a:bodyPr/>
          <a:lstStyle/>
          <a:p>
            <a:r>
              <a:rPr lang="de-DE" altLang="de-DE" dirty="0" smtClean="0"/>
              <a:t>Content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9321" y="2884488"/>
            <a:ext cx="7084679" cy="1770062"/>
          </a:xfrm>
          <a:noFill/>
        </p:spPr>
        <p:txBody>
          <a:bodyPr/>
          <a:lstStyle/>
          <a:p>
            <a:r>
              <a:rPr lang="de-DE" altLang="de-DE" dirty="0" smtClean="0"/>
              <a:t>Wismar University – Business </a:t>
            </a:r>
            <a:r>
              <a:rPr lang="de-DE" altLang="de-DE" dirty="0" err="1" smtClean="0"/>
              <a:t>Faculty</a:t>
            </a:r>
            <a:r>
              <a:rPr lang="de-DE" altLang="de-DE" dirty="0" smtClean="0"/>
              <a:t> – Business </a:t>
            </a:r>
            <a:r>
              <a:rPr lang="de-DE" altLang="de-DE" dirty="0" err="1" smtClean="0"/>
              <a:t>Informatics</a:t>
            </a:r>
            <a:endParaRPr lang="de-DE" altLang="de-DE" dirty="0" smtClean="0"/>
          </a:p>
          <a:p>
            <a:r>
              <a:rPr lang="de-DE" altLang="de-DE" dirty="0" err="1" smtClean="0"/>
              <a:t>knowledge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knowledge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management</a:t>
            </a:r>
            <a:endParaRPr lang="de-DE" altLang="de-DE" dirty="0" smtClean="0"/>
          </a:p>
          <a:p>
            <a:r>
              <a:rPr lang="de-DE" altLang="de-DE" dirty="0" err="1"/>
              <a:t>b</a:t>
            </a:r>
            <a:r>
              <a:rPr lang="de-DE" altLang="de-DE" dirty="0" err="1" smtClean="0"/>
              <a:t>usiness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rules</a:t>
            </a:r>
            <a:endParaRPr lang="de-DE" altLang="de-DE" dirty="0" smtClean="0"/>
          </a:p>
          <a:p>
            <a:r>
              <a:rPr lang="de-DE" altLang="de-DE" dirty="0" err="1" smtClean="0"/>
              <a:t>knowledge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networks</a:t>
            </a:r>
            <a:endParaRPr lang="de-DE" altLang="de-DE" dirty="0" smtClean="0"/>
          </a:p>
          <a:p>
            <a:r>
              <a:rPr lang="de-DE" altLang="de-DE" dirty="0" err="1" smtClean="0"/>
              <a:t>semantic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wiki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Business Rules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19578" y="3396256"/>
            <a:ext cx="5970588" cy="2092177"/>
          </a:xfrm>
        </p:spPr>
        <p:txBody>
          <a:bodyPr/>
          <a:lstStyle/>
          <a:p>
            <a:r>
              <a:rPr lang="de-DE" dirty="0" smtClean="0"/>
              <a:t>Real </a:t>
            </a:r>
            <a:r>
              <a:rPr lang="de-DE" dirty="0" err="1" smtClean="0"/>
              <a:t>world</a:t>
            </a:r>
            <a:r>
              <a:rPr lang="de-DE" dirty="0" smtClean="0"/>
              <a:t>?</a:t>
            </a:r>
          </a:p>
          <a:p>
            <a:pPr lvl="1"/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6226" y="1881189"/>
            <a:ext cx="5806076" cy="1146320"/>
          </a:xfrm>
          <a:prstGeom prst="rect">
            <a:avLst/>
          </a:prstGeom>
          <a:noFill/>
          <a:ln w="22225">
            <a:solidFill>
              <a:srgbClr val="03067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057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9pPr>
          </a:lstStyle>
          <a:p>
            <a:pPr marL="179388" lvl="1" indent="0">
              <a:spcBef>
                <a:spcPct val="60000"/>
              </a:spcBef>
              <a:buNone/>
              <a:tabLst>
                <a:tab pos="2959100" algn="l"/>
              </a:tabLst>
            </a:pPr>
            <a:r>
              <a:rPr lang="en-GB" altLang="de-DE" sz="1800" b="1" kern="0" dirty="0" smtClean="0"/>
              <a:t>IF</a:t>
            </a:r>
            <a:r>
              <a:rPr lang="en-GB" altLang="de-DE" sz="1800" kern="0" dirty="0" smtClean="0"/>
              <a:t> X is a customer 	</a:t>
            </a:r>
            <a:r>
              <a:rPr lang="en-GB" altLang="de-DE" sz="1800" b="1" kern="0" dirty="0" smtClean="0"/>
              <a:t>THEN</a:t>
            </a:r>
            <a:r>
              <a:rPr lang="en-GB" altLang="de-DE" sz="1800" kern="0" dirty="0" smtClean="0"/>
              <a:t> send a bill.</a:t>
            </a:r>
          </a:p>
          <a:p>
            <a:pPr marL="179388" lvl="1" indent="0">
              <a:buNone/>
              <a:tabLst>
                <a:tab pos="2959100" algn="l"/>
              </a:tabLst>
            </a:pPr>
            <a:r>
              <a:rPr lang="en-GB" altLang="de-DE" sz="1800" b="1" kern="0" dirty="0" smtClean="0"/>
              <a:t>IF</a:t>
            </a:r>
            <a:r>
              <a:rPr lang="en-GB" altLang="de-DE" sz="1800" kern="0" dirty="0" smtClean="0"/>
              <a:t> not X is a customer 	</a:t>
            </a:r>
            <a:r>
              <a:rPr lang="en-GB" altLang="de-DE" sz="1800" b="1" kern="0" dirty="0" smtClean="0"/>
              <a:t>THEN</a:t>
            </a:r>
            <a:r>
              <a:rPr lang="en-GB" altLang="de-DE" sz="1800" kern="0" dirty="0" smtClean="0"/>
              <a:t> cash on delivery.</a:t>
            </a:r>
          </a:p>
          <a:p>
            <a:pPr marL="179388" lvl="1" indent="0">
              <a:buNone/>
              <a:tabLst>
                <a:tab pos="2959100" algn="l"/>
              </a:tabLst>
            </a:pPr>
            <a:r>
              <a:rPr lang="en-GB" altLang="de-DE" sz="1800" b="1" kern="0" dirty="0" smtClean="0"/>
              <a:t>IF</a:t>
            </a:r>
            <a:r>
              <a:rPr lang="en-GB" altLang="de-DE" sz="1800" kern="0" dirty="0" smtClean="0"/>
              <a:t> X is a good customer 	</a:t>
            </a:r>
            <a:r>
              <a:rPr lang="en-GB" altLang="de-DE" sz="1800" b="1" kern="0" dirty="0" smtClean="0"/>
              <a:t>THEN</a:t>
            </a:r>
            <a:r>
              <a:rPr lang="en-GB" altLang="de-DE" sz="1800" kern="0" dirty="0" smtClean="0"/>
              <a:t> give a discount.</a:t>
            </a:r>
          </a:p>
          <a:p>
            <a:pPr marL="179388" lvl="1" indent="0">
              <a:buNone/>
              <a:tabLst>
                <a:tab pos="2959100" algn="l"/>
              </a:tabLst>
            </a:pPr>
            <a:r>
              <a:rPr lang="en-GB" altLang="de-DE" sz="1800" b="1" kern="0" dirty="0" smtClean="0"/>
              <a:t>IF</a:t>
            </a:r>
            <a:r>
              <a:rPr lang="en-GB" altLang="de-DE" sz="1800" kern="0" dirty="0" smtClean="0"/>
              <a:t> annual turnover X &gt; 1.000	</a:t>
            </a:r>
            <a:r>
              <a:rPr lang="en-GB" altLang="de-DE" sz="1800" b="1" kern="0" dirty="0" smtClean="0"/>
              <a:t>THEN</a:t>
            </a:r>
            <a:r>
              <a:rPr lang="en-GB" altLang="de-DE" sz="1800" kern="0" dirty="0" smtClean="0"/>
              <a:t> X is a good customer.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4304870" y="3228653"/>
            <a:ext cx="4613097" cy="3448538"/>
            <a:chOff x="4304870" y="3228653"/>
            <a:chExt cx="4613097" cy="344853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4870" y="3228653"/>
              <a:ext cx="4613097" cy="3448538"/>
            </a:xfrm>
            <a:prstGeom prst="rect">
              <a:avLst/>
            </a:prstGeom>
            <a:effectLst>
              <a:outerShdw blurRad="50800" dist="50800" dir="5400000" algn="ctr" rotWithShape="0">
                <a:srgbClr val="02045E"/>
              </a:outerShdw>
            </a:effectLst>
            <a:scene3d>
              <a:camera prst="orthographicFront"/>
              <a:lightRig rig="threePt" dir="t"/>
            </a:scene3d>
            <a:sp3d contourW="44450"/>
          </p:spPr>
        </p:pic>
        <p:sp>
          <p:nvSpPr>
            <p:cNvPr id="7" name="Textfeld 6"/>
            <p:cNvSpPr txBox="1"/>
            <p:nvPr/>
          </p:nvSpPr>
          <p:spPr>
            <a:xfrm rot="19699950">
              <a:off x="4793002" y="4344935"/>
              <a:ext cx="2431828" cy="707886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AUT: </a:t>
              </a:r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dirty="0" err="1" smtClean="0"/>
                <a:t>someone</a:t>
              </a:r>
              <a:r>
                <a:rPr lang="de-DE" dirty="0" smtClean="0"/>
                <a:t> a </a:t>
              </a:r>
              <a:r>
                <a:rPr lang="de-DE" dirty="0" err="1" smtClean="0"/>
                <a:t>domestic</a:t>
              </a:r>
              <a:r>
                <a:rPr lang="de-DE" dirty="0" smtClean="0"/>
                <a:t> </a:t>
              </a:r>
              <a:r>
                <a:rPr lang="de-DE" dirty="0" err="1" smtClean="0"/>
                <a:t>student</a:t>
              </a:r>
              <a:r>
                <a:rPr lang="de-DE" dirty="0" smtClean="0"/>
                <a:t>?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5783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/>
              <a:t>Why Business Rules?</a:t>
            </a:r>
            <a:endParaRPr lang="en-GB" altLang="de-DE" dirty="0"/>
          </a:p>
        </p:txBody>
      </p:sp>
      <p:sp>
        <p:nvSpPr>
          <p:cNvPr id="236547" name="Text Box 3" descr="Zeitungspapier"/>
          <p:cNvSpPr txBox="1">
            <a:spLocks noChangeArrowheads="1"/>
          </p:cNvSpPr>
          <p:nvPr/>
        </p:nvSpPr>
        <p:spPr bwMode="auto">
          <a:xfrm>
            <a:off x="5651500" y="5805488"/>
            <a:ext cx="324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de-DE" dirty="0">
                <a:latin typeface="MetaCorrespondence" panose="020B0502030101020104" pitchFamily="34" charset="0"/>
              </a:rPr>
              <a:t>Gardner Group</a:t>
            </a:r>
          </a:p>
        </p:txBody>
      </p:sp>
      <p:graphicFrame>
        <p:nvGraphicFramePr>
          <p:cNvPr id="23654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89818"/>
              </p:ext>
            </p:extLst>
          </p:nvPr>
        </p:nvGraphicFramePr>
        <p:xfrm>
          <a:off x="900113" y="1916113"/>
          <a:ext cx="7982268" cy="3324225"/>
        </p:xfrm>
        <a:graphic>
          <a:graphicData uri="http://schemas.openxmlformats.org/drawingml/2006/table">
            <a:tbl>
              <a:tblPr/>
              <a:tblGrid>
                <a:gridCol w="2642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4295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430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5621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981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384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895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52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10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Enterprise Impact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Correspondence" panose="020B05020301010201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4295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430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5621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981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384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895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52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10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Value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4295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430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5621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981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384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895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52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10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agility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Correspondence" panose="020B05020301010201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6200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811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20193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76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933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90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481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faster reactive time to market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4295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430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5621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981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384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895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52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10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decision making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Correspondence" panose="020B05020301010201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6200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811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20193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76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933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90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481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	rule-based scenarios at lower cost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4295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430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5621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981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384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895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52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10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revenue opportunities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Correspondence" panose="020B05020301010201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6200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811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20193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76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933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90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481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	greater product, pricing </a:t>
                      </a:r>
                      <a:b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service flexibility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4295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430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5621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981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384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895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52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10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customer satisfaction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Correspondence" panose="020B05020301010201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6200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811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20193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76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933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90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481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more customizable product </a:t>
                      </a:r>
                      <a:b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service offerings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4295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430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5621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981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384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895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52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10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regulatory compliance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Correspondence" panose="020B05020301010201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 algn="l">
                        <a:spcBef>
                          <a:spcPct val="20000"/>
                        </a:spcBef>
                        <a:buClr>
                          <a:srgbClr val="02057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1pPr>
                      <a:lvl2pPr marL="762000" indent="-285750" algn="l"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2pPr>
                      <a:lvl3pPr marL="1181100" indent="-228600" algn="l">
                        <a:buFont typeface="Times New Roman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4pPr>
                      <a:lvl5pPr marL="20193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5pPr>
                      <a:lvl6pPr marL="2476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6pPr>
                      <a:lvl7pPr marL="2933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7pPr>
                      <a:lvl8pPr marL="3390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8pPr>
                      <a:lvl9pPr marL="38481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MetaNormal-Roman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2057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	greater visibility to regulatory bodies </a:t>
                      </a:r>
                      <a:b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Correspondence" panose="020B0502030101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easier change processes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82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fairisa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20" y="1680161"/>
            <a:ext cx="1249363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BRMS-Produkte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75162" y="2126648"/>
            <a:ext cx="3744913" cy="348269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de-DE" altLang="de-DE" dirty="0" err="1"/>
              <a:t>Blaze</a:t>
            </a:r>
            <a:r>
              <a:rPr lang="de-DE" altLang="de-DE" dirty="0"/>
              <a:t> </a:t>
            </a:r>
            <a:r>
              <a:rPr lang="de-DE" altLang="de-DE" dirty="0" err="1"/>
              <a:t>Advisor</a:t>
            </a:r>
            <a:endParaRPr lang="de-DE" altLang="de-DE" dirty="0"/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de-DE" altLang="de-DE" dirty="0"/>
              <a:t>ILOG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de-DE" altLang="de-DE" dirty="0" err="1"/>
              <a:t>JBossRules</a:t>
            </a:r>
            <a:endParaRPr lang="de-DE" altLang="de-DE" dirty="0"/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de-DE" altLang="de-DE" dirty="0" err="1"/>
              <a:t>Mandarax</a:t>
            </a:r>
            <a:endParaRPr lang="de-DE" altLang="de-DE" dirty="0"/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de-DE" altLang="de-DE" dirty="0"/>
              <a:t>Oracle Business Rules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de-DE" altLang="de-DE" dirty="0" err="1"/>
              <a:t>QuickRules</a:t>
            </a:r>
            <a:endParaRPr lang="de-DE" altLang="de-DE" dirty="0"/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de-DE" altLang="de-DE" dirty="0"/>
              <a:t>Visual Rules</a:t>
            </a:r>
          </a:p>
        </p:txBody>
      </p:sp>
      <p:pic>
        <p:nvPicPr>
          <p:cNvPr id="249861" name="Picture 5" descr="i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33" y="2392961"/>
            <a:ext cx="20955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3" name="Picture 7" descr="ora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66" y="4085918"/>
            <a:ext cx="2135188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4" name="Picture 8" descr="yasute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03" y="4501257"/>
            <a:ext cx="1366838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5" name="Picture 9" descr="visualru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5501436"/>
            <a:ext cx="1947863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66" name="Rectangle 10" descr="Zeitungspapier"/>
          <p:cNvSpPr>
            <a:spLocks noChangeArrowheads="1"/>
          </p:cNvSpPr>
          <p:nvPr/>
        </p:nvSpPr>
        <p:spPr bwMode="auto">
          <a:xfrm>
            <a:off x="836613" y="725488"/>
            <a:ext cx="1787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9867" name="Rectangle 11" descr="Zeitungspapier"/>
          <p:cNvSpPr>
            <a:spLocks noChangeArrowheads="1"/>
          </p:cNvSpPr>
          <p:nvPr/>
        </p:nvSpPr>
        <p:spPr bwMode="auto">
          <a:xfrm>
            <a:off x="836613" y="725488"/>
            <a:ext cx="1787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9868" name="Rectangle 12" descr="Zeitungspapier"/>
          <p:cNvSpPr>
            <a:spLocks noChangeArrowheads="1"/>
          </p:cNvSpPr>
          <p:nvPr/>
        </p:nvSpPr>
        <p:spPr bwMode="auto">
          <a:xfrm>
            <a:off x="836613" y="725488"/>
            <a:ext cx="1787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9869" name="Rectangle 13" descr="Zeitungspapier"/>
          <p:cNvSpPr>
            <a:spLocks noChangeArrowheads="1"/>
          </p:cNvSpPr>
          <p:nvPr/>
        </p:nvSpPr>
        <p:spPr bwMode="auto">
          <a:xfrm>
            <a:off x="836613" y="725488"/>
            <a:ext cx="1787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9870" name="Rectangle 14" descr="Zeitungspapier"/>
          <p:cNvSpPr>
            <a:spLocks noChangeArrowheads="1"/>
          </p:cNvSpPr>
          <p:nvPr/>
        </p:nvSpPr>
        <p:spPr bwMode="auto">
          <a:xfrm>
            <a:off x="836613" y="725488"/>
            <a:ext cx="1787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9871" name="Rectangle 15" descr="Zeitungspapier"/>
          <p:cNvSpPr>
            <a:spLocks noChangeArrowheads="1"/>
          </p:cNvSpPr>
          <p:nvPr/>
        </p:nvSpPr>
        <p:spPr bwMode="auto">
          <a:xfrm>
            <a:off x="836613" y="725488"/>
            <a:ext cx="1787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9872" name="Rectangle 16" descr="Zeitungspapier"/>
          <p:cNvSpPr>
            <a:spLocks noChangeArrowheads="1"/>
          </p:cNvSpPr>
          <p:nvPr/>
        </p:nvSpPr>
        <p:spPr bwMode="auto">
          <a:xfrm>
            <a:off x="836613" y="725488"/>
            <a:ext cx="1787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249873" name="Picture 17" descr="jbo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35" y="3113686"/>
            <a:ext cx="229235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15755" y="2015219"/>
            <a:ext cx="5514602" cy="3686336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ules seems to be easy</a:t>
            </a:r>
          </a:p>
          <a:p>
            <a:r>
              <a:rPr lang="en-GB" dirty="0" smtClean="0"/>
              <a:t>BRMS available</a:t>
            </a:r>
          </a:p>
          <a:p>
            <a:endParaRPr lang="en-GB" dirty="0" smtClean="0"/>
          </a:p>
          <a:p>
            <a:r>
              <a:rPr lang="en-GB" dirty="0" smtClean="0"/>
              <a:t>high costs</a:t>
            </a:r>
          </a:p>
          <a:p>
            <a:pPr lvl="1"/>
            <a:r>
              <a:rPr lang="en-GB" dirty="0" smtClean="0"/>
              <a:t>software</a:t>
            </a:r>
          </a:p>
          <a:p>
            <a:pPr lvl="1"/>
            <a:r>
              <a:rPr lang="en-GB" dirty="0" smtClean="0"/>
              <a:t>training</a:t>
            </a:r>
          </a:p>
          <a:p>
            <a:endParaRPr lang="en-GB" dirty="0" smtClean="0"/>
          </a:p>
          <a:p>
            <a:r>
              <a:rPr lang="en-GB" b="1" dirty="0" smtClean="0"/>
              <a:t>required</a:t>
            </a:r>
          </a:p>
          <a:p>
            <a:pPr lvl="1"/>
            <a:r>
              <a:rPr lang="en-GB" dirty="0" smtClean="0"/>
              <a:t>rule thinking </a:t>
            </a:r>
            <a:r>
              <a:rPr lang="en-GB" dirty="0" smtClean="0">
                <a:sym typeface="Wingdings" panose="05000000000000000000" pitchFamily="2" charset="2"/>
              </a:rPr>
              <a:t> teaching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easier to use systems (at lower costs)</a:t>
            </a:r>
          </a:p>
          <a:p>
            <a:pPr marL="457200" lvl="1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3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938584"/>
            <a:ext cx="8545513" cy="411163"/>
          </a:xfrm>
        </p:spPr>
        <p:txBody>
          <a:bodyPr/>
          <a:lstStyle/>
          <a:p>
            <a:r>
              <a:rPr lang="de-DE" altLang="de-DE" dirty="0" smtClean="0"/>
              <a:t>Content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9321" y="2884488"/>
            <a:ext cx="7084679" cy="1770062"/>
          </a:xfrm>
          <a:noFill/>
        </p:spPr>
        <p:txBody>
          <a:bodyPr/>
          <a:lstStyle/>
          <a:p>
            <a:r>
              <a:rPr lang="de-DE" alt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Wismar University – Business </a:t>
            </a:r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Faculty</a:t>
            </a:r>
            <a:r>
              <a:rPr lang="de-DE" alt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Business </a:t>
            </a:r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Informatics</a:t>
            </a:r>
            <a:endParaRPr lang="de-DE" alt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business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rules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b="1" dirty="0" err="1"/>
              <a:t>knowledge</a:t>
            </a:r>
            <a:r>
              <a:rPr lang="de-DE" altLang="de-DE" b="1" dirty="0"/>
              <a:t> </a:t>
            </a:r>
            <a:r>
              <a:rPr lang="de-DE" altLang="de-DE" b="1" dirty="0" err="1"/>
              <a:t>networks</a:t>
            </a:r>
            <a:endParaRPr lang="de-DE" altLang="de-DE" b="1" dirty="0"/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semantic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wiki</a:t>
            </a:r>
            <a:endParaRPr lang="de-DE" alt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9209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 </a:t>
            </a:r>
            <a:r>
              <a:rPr lang="de-DE" dirty="0" err="1" smtClean="0"/>
              <a:t>Map</a:t>
            </a:r>
            <a:r>
              <a:rPr lang="de-DE" dirty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Thyssen Krupp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4925" y="6018599"/>
            <a:ext cx="3140236" cy="42062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</a:t>
            </a:r>
            <a:r>
              <a:rPr lang="de-DE" dirty="0" smtClean="0"/>
              <a:t>ase.thyssenkrupp.com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78" y="2352430"/>
            <a:ext cx="6976422" cy="32338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4094" y="1882588"/>
            <a:ext cx="1897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Netnavigator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1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 </a:t>
            </a:r>
            <a:r>
              <a:rPr lang="de-DE" dirty="0" err="1" smtClean="0"/>
              <a:t>Map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413863" y="2220686"/>
            <a:ext cx="5837434" cy="1144923"/>
            <a:chOff x="1413863" y="2220686"/>
            <a:chExt cx="5837434" cy="1144923"/>
          </a:xfrm>
        </p:grpSpPr>
        <p:sp>
          <p:nvSpPr>
            <p:cNvPr id="3" name="Flussdiagramm: Alternativer Prozess 2"/>
            <p:cNvSpPr/>
            <p:nvPr/>
          </p:nvSpPr>
          <p:spPr bwMode="auto">
            <a:xfrm>
              <a:off x="1413863" y="2220686"/>
              <a:ext cx="899032" cy="349719"/>
            </a:xfrm>
            <a:prstGeom prst="flowChartAlternateProcess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800" dirty="0" smtClean="0"/>
                <a:t>Country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" name="Flussdiagramm: Alternativer Prozess 3"/>
            <p:cNvSpPr/>
            <p:nvPr/>
          </p:nvSpPr>
          <p:spPr bwMode="auto">
            <a:xfrm>
              <a:off x="5768393" y="2220686"/>
              <a:ext cx="873303" cy="349719"/>
            </a:xfrm>
            <a:prstGeom prst="flowChartAlternateProcess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800" dirty="0" err="1" smtClean="0"/>
                <a:t>Cuisine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Flussdiagramm: Alternativer Prozess 4"/>
            <p:cNvSpPr/>
            <p:nvPr/>
          </p:nvSpPr>
          <p:spPr bwMode="auto">
            <a:xfrm>
              <a:off x="4956734" y="3065514"/>
              <a:ext cx="691031" cy="300095"/>
            </a:xfrm>
            <a:prstGeom prst="flowChartAlternateProcess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800" dirty="0" smtClean="0"/>
                <a:t>Food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Flussdiagramm: Alternativer Prozess 5"/>
            <p:cNvSpPr/>
            <p:nvPr/>
          </p:nvSpPr>
          <p:spPr bwMode="auto">
            <a:xfrm>
              <a:off x="6641697" y="3065514"/>
              <a:ext cx="609600" cy="300095"/>
            </a:xfrm>
            <a:prstGeom prst="flowChartAlternateProcess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800" dirty="0" smtClean="0"/>
                <a:t>Drink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429023" y="2546561"/>
            <a:ext cx="7533536" cy="2105945"/>
            <a:chOff x="429023" y="2546561"/>
            <a:chExt cx="7533536" cy="2105945"/>
          </a:xfrm>
        </p:grpSpPr>
        <p:cxnSp>
          <p:nvCxnSpPr>
            <p:cNvPr id="8" name="Gerade Verbindung mit Pfeil 7"/>
            <p:cNvCxnSpPr/>
            <p:nvPr/>
          </p:nvCxnSpPr>
          <p:spPr bwMode="auto">
            <a:xfrm flipH="1">
              <a:off x="1144921" y="2566468"/>
              <a:ext cx="368834" cy="552833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30671"/>
              </a:solidFill>
              <a:prstDash val="solid"/>
              <a:round/>
              <a:headEnd type="none" w="med" len="med"/>
              <a:tailEnd type="oval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mit Pfeil 8"/>
            <p:cNvCxnSpPr/>
            <p:nvPr/>
          </p:nvCxnSpPr>
          <p:spPr bwMode="auto">
            <a:xfrm>
              <a:off x="5554801" y="3357508"/>
              <a:ext cx="69912" cy="34619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30671"/>
              </a:solidFill>
              <a:prstDash val="solid"/>
              <a:round/>
              <a:headEnd type="none" w="med" len="med"/>
              <a:tailEnd type="oval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mit Pfeil 9"/>
            <p:cNvCxnSpPr>
              <a:stCxn id="3" idx="2"/>
            </p:cNvCxnSpPr>
            <p:nvPr/>
          </p:nvCxnSpPr>
          <p:spPr bwMode="auto">
            <a:xfrm flipH="1">
              <a:off x="1782697" y="2570405"/>
              <a:ext cx="80682" cy="36351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30671"/>
              </a:solidFill>
              <a:prstDash val="solid"/>
              <a:round/>
              <a:headEnd type="none" w="med" len="med"/>
              <a:tailEnd type="oval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mit Pfeil 10"/>
            <p:cNvCxnSpPr/>
            <p:nvPr/>
          </p:nvCxnSpPr>
          <p:spPr bwMode="auto">
            <a:xfrm>
              <a:off x="2301511" y="2546561"/>
              <a:ext cx="263818" cy="581216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30671"/>
              </a:solidFill>
              <a:prstDash val="solid"/>
              <a:round/>
              <a:headEnd type="none" w="med" len="med"/>
              <a:tailEnd type="oval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mit Pfeil 11"/>
            <p:cNvCxnSpPr/>
            <p:nvPr/>
          </p:nvCxnSpPr>
          <p:spPr bwMode="auto">
            <a:xfrm>
              <a:off x="7251297" y="3357508"/>
              <a:ext cx="256417" cy="296655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30671"/>
              </a:solidFill>
              <a:prstDash val="solid"/>
              <a:round/>
              <a:headEnd type="none" w="med" len="med"/>
              <a:tailEnd type="oval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mit Pfeil 12"/>
            <p:cNvCxnSpPr/>
            <p:nvPr/>
          </p:nvCxnSpPr>
          <p:spPr bwMode="auto">
            <a:xfrm flipH="1">
              <a:off x="7010532" y="3365609"/>
              <a:ext cx="92570" cy="933596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30671"/>
              </a:solidFill>
              <a:prstDash val="solid"/>
              <a:round/>
              <a:headEnd type="none" w="med" len="med"/>
              <a:tailEnd type="oval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mit Pfeil 13"/>
            <p:cNvCxnSpPr/>
            <p:nvPr/>
          </p:nvCxnSpPr>
          <p:spPr bwMode="auto">
            <a:xfrm flipH="1">
              <a:off x="6541688" y="3358135"/>
              <a:ext cx="368834" cy="552833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30671"/>
              </a:solidFill>
              <a:prstDash val="solid"/>
              <a:round/>
              <a:headEnd type="none" w="med" len="med"/>
              <a:tailEnd type="oval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mit Pfeil 14"/>
            <p:cNvCxnSpPr/>
            <p:nvPr/>
          </p:nvCxnSpPr>
          <p:spPr bwMode="auto">
            <a:xfrm flipH="1">
              <a:off x="4735644" y="3366026"/>
              <a:ext cx="368834" cy="552833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30671"/>
              </a:solidFill>
              <a:prstDash val="solid"/>
              <a:round/>
              <a:headEnd type="none" w="med" len="med"/>
              <a:tailEnd type="oval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feld 20"/>
            <p:cNvSpPr txBox="1"/>
            <p:nvPr/>
          </p:nvSpPr>
          <p:spPr>
            <a:xfrm>
              <a:off x="2248571" y="3114755"/>
              <a:ext cx="116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Germany</a:t>
              </a:r>
              <a:endParaRPr lang="de-DE" sz="18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29023" y="2857610"/>
              <a:ext cx="1026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800" dirty="0" smtClean="0"/>
                <a:t>New </a:t>
              </a:r>
              <a:br>
                <a:rPr lang="de-DE" sz="1800" dirty="0" smtClean="0"/>
              </a:br>
              <a:r>
                <a:rPr lang="de-DE" sz="1800" dirty="0" err="1" smtClean="0"/>
                <a:t>Zealand</a:t>
              </a:r>
              <a:endParaRPr lang="de-DE" sz="1800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469411" y="2942289"/>
              <a:ext cx="787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China</a:t>
              </a:r>
              <a:endParaRPr lang="de-DE" sz="1800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892956" y="3665037"/>
              <a:ext cx="87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err="1" smtClean="0"/>
                <a:t>Bread</a:t>
              </a:r>
              <a:endParaRPr lang="de-DE" sz="1800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129162" y="3903284"/>
              <a:ext cx="687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Beer</a:t>
              </a:r>
              <a:endParaRPr lang="de-DE" sz="18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151516" y="3681016"/>
              <a:ext cx="811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err="1" smtClean="0"/>
                <a:t>Wine</a:t>
              </a:r>
              <a:endParaRPr lang="de-DE" sz="1800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190288" y="3726302"/>
              <a:ext cx="787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Rice</a:t>
              </a:r>
              <a:endParaRPr lang="de-DE" sz="1800" dirty="0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443322" y="4283174"/>
              <a:ext cx="94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err="1" smtClean="0"/>
                <a:t>Vodka</a:t>
              </a:r>
              <a:endParaRPr lang="de-DE" sz="1800" dirty="0"/>
            </a:p>
          </p:txBody>
        </p:sp>
      </p:grpSp>
      <p:cxnSp>
        <p:nvCxnSpPr>
          <p:cNvPr id="55" name="Gekrümmte Verbindung 54"/>
          <p:cNvCxnSpPr>
            <a:endCxn id="29" idx="0"/>
          </p:cNvCxnSpPr>
          <p:nvPr/>
        </p:nvCxnSpPr>
        <p:spPr bwMode="auto">
          <a:xfrm>
            <a:off x="2620403" y="3053404"/>
            <a:ext cx="3852562" cy="849880"/>
          </a:xfrm>
          <a:prstGeom prst="curved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krümmte Verbindung 48"/>
          <p:cNvCxnSpPr/>
          <p:nvPr/>
        </p:nvCxnSpPr>
        <p:spPr bwMode="auto">
          <a:xfrm>
            <a:off x="2635771" y="3076335"/>
            <a:ext cx="2084505" cy="804104"/>
          </a:xfrm>
          <a:prstGeom prst="curvedConnector3">
            <a:avLst>
              <a:gd name="adj1" fmla="val 101014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krümmte Verbindung 64"/>
          <p:cNvCxnSpPr/>
          <p:nvPr/>
        </p:nvCxnSpPr>
        <p:spPr bwMode="auto">
          <a:xfrm>
            <a:off x="1836209" y="3297298"/>
            <a:ext cx="3649869" cy="777243"/>
          </a:xfrm>
          <a:prstGeom prst="curvedConnector3">
            <a:avLst>
              <a:gd name="adj1" fmla="val -3474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feld 74"/>
          <p:cNvSpPr txBox="1"/>
          <p:nvPr/>
        </p:nvSpPr>
        <p:spPr>
          <a:xfrm>
            <a:off x="2042527" y="3898597"/>
            <a:ext cx="10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famous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endParaRPr lang="de-DE" sz="1200" dirty="0"/>
          </a:p>
        </p:txBody>
      </p:sp>
      <p:sp>
        <p:nvSpPr>
          <p:cNvPr id="76" name="Textfeld 75"/>
          <p:cNvSpPr txBox="1"/>
          <p:nvPr/>
        </p:nvSpPr>
        <p:spPr>
          <a:xfrm rot="732469">
            <a:off x="3443306" y="3194693"/>
            <a:ext cx="10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famous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endParaRPr lang="de-DE" sz="1200" dirty="0"/>
          </a:p>
        </p:txBody>
      </p:sp>
      <p:sp>
        <p:nvSpPr>
          <p:cNvPr id="77" name="Textfeld 76"/>
          <p:cNvSpPr txBox="1"/>
          <p:nvPr/>
        </p:nvSpPr>
        <p:spPr>
          <a:xfrm rot="633053">
            <a:off x="3627716" y="2867133"/>
            <a:ext cx="10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famous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endParaRPr lang="de-DE" sz="120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1863379" y="1625563"/>
            <a:ext cx="5211853" cy="1439951"/>
            <a:chOff x="1863379" y="1625563"/>
            <a:chExt cx="5211853" cy="1439951"/>
          </a:xfrm>
        </p:grpSpPr>
        <p:cxnSp>
          <p:nvCxnSpPr>
            <p:cNvPr id="34" name="Gekrümmte Verbindung 33"/>
            <p:cNvCxnSpPr>
              <a:stCxn id="3" idx="0"/>
              <a:endCxn id="4" idx="1"/>
            </p:cNvCxnSpPr>
            <p:nvPr/>
          </p:nvCxnSpPr>
          <p:spPr bwMode="auto">
            <a:xfrm rot="16200000" flipH="1">
              <a:off x="3728456" y="355609"/>
              <a:ext cx="174860" cy="3905014"/>
            </a:xfrm>
            <a:prstGeom prst="curvedConnector4">
              <a:avLst>
                <a:gd name="adj1" fmla="val -337270"/>
                <a:gd name="adj2" fmla="val 84878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feld 46"/>
            <p:cNvSpPr txBox="1"/>
            <p:nvPr/>
          </p:nvSpPr>
          <p:spPr>
            <a:xfrm>
              <a:off x="2830140" y="1625563"/>
              <a:ext cx="1575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err="1" smtClean="0"/>
                <a:t>is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famous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for</a:t>
              </a:r>
              <a:endParaRPr lang="de-DE" sz="1800" dirty="0"/>
            </a:p>
          </p:txBody>
        </p:sp>
        <p:cxnSp>
          <p:nvCxnSpPr>
            <p:cNvPr id="71" name="Gerade Verbindung mit Pfeil 70"/>
            <p:cNvCxnSpPr>
              <a:stCxn id="5" idx="0"/>
            </p:cNvCxnSpPr>
            <p:nvPr/>
          </p:nvCxnSpPr>
          <p:spPr bwMode="auto">
            <a:xfrm flipV="1">
              <a:off x="5302250" y="2578089"/>
              <a:ext cx="566605" cy="487425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mit Pfeil 72"/>
            <p:cNvCxnSpPr>
              <a:stCxn id="6" idx="0"/>
            </p:cNvCxnSpPr>
            <p:nvPr/>
          </p:nvCxnSpPr>
          <p:spPr bwMode="auto">
            <a:xfrm flipH="1" flipV="1">
              <a:off x="6497673" y="2593003"/>
              <a:ext cx="448824" cy="47251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Textfeld 77"/>
            <p:cNvSpPr txBox="1"/>
            <p:nvPr/>
          </p:nvSpPr>
          <p:spPr>
            <a:xfrm rot="19049377">
              <a:off x="5137508" y="2616964"/>
              <a:ext cx="558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err="1" smtClean="0"/>
                <a:t>is</a:t>
              </a:r>
              <a:r>
                <a:rPr lang="de-DE" sz="1800" dirty="0" smtClean="0"/>
                <a:t> a</a:t>
              </a:r>
              <a:endParaRPr lang="de-DE" sz="1800" dirty="0"/>
            </a:p>
          </p:txBody>
        </p:sp>
        <p:sp>
          <p:nvSpPr>
            <p:cNvPr id="79" name="Textfeld 78"/>
            <p:cNvSpPr txBox="1"/>
            <p:nvPr/>
          </p:nvSpPr>
          <p:spPr>
            <a:xfrm rot="2803823">
              <a:off x="6611556" y="2561896"/>
              <a:ext cx="558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err="1" smtClean="0"/>
                <a:t>is</a:t>
              </a:r>
              <a:r>
                <a:rPr lang="de-DE" sz="1800" dirty="0" smtClean="0"/>
                <a:t> a</a:t>
              </a:r>
              <a:endParaRPr lang="de-DE" sz="1800" dirty="0"/>
            </a:p>
          </p:txBody>
        </p:sp>
      </p:grpSp>
      <p:sp>
        <p:nvSpPr>
          <p:cNvPr id="35" name="Inhaltsplatzhalter 2"/>
          <p:cNvSpPr txBox="1">
            <a:spLocks/>
          </p:cNvSpPr>
          <p:nvPr/>
        </p:nvSpPr>
        <p:spPr>
          <a:xfrm>
            <a:off x="2090620" y="4599648"/>
            <a:ext cx="4819901" cy="13912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057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9pPr>
          </a:lstStyle>
          <a:p>
            <a:r>
              <a:rPr lang="en-GB" kern="0" dirty="0" smtClean="0"/>
              <a:t>topic (notion, concept, class, category…</a:t>
            </a:r>
          </a:p>
          <a:p>
            <a:r>
              <a:rPr lang="en-GB" kern="0" dirty="0" smtClean="0"/>
              <a:t>association (link, relation)</a:t>
            </a:r>
            <a:endParaRPr lang="en-GB" kern="0" dirty="0"/>
          </a:p>
          <a:p>
            <a:r>
              <a:rPr lang="en-GB" kern="0" dirty="0" smtClean="0"/>
              <a:t>instance (element, object)</a:t>
            </a:r>
          </a:p>
          <a:p>
            <a:r>
              <a:rPr lang="en-GB" kern="0" dirty="0" smtClean="0"/>
              <a:t>occurrence – link to data, e.g. </a:t>
            </a:r>
            <a:r>
              <a:rPr lang="en-GB" kern="0" dirty="0" err="1" smtClean="0"/>
              <a:t>url</a:t>
            </a: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37805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Country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cuisine</a:t>
            </a:r>
            <a:endParaRPr lang="de-DE" dirty="0"/>
          </a:p>
        </p:txBody>
      </p:sp>
      <p:pic>
        <p:nvPicPr>
          <p:cNvPr id="80" name="Grafik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51" y="2227614"/>
            <a:ext cx="5813939" cy="361239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83449" y="1798064"/>
            <a:ext cx="310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  <a:r>
              <a:rPr lang="de-DE" dirty="0" smtClean="0"/>
              <a:t>opic </a:t>
            </a:r>
            <a:r>
              <a:rPr lang="de-DE" dirty="0" err="1" smtClean="0"/>
              <a:t>Map</a:t>
            </a:r>
            <a:r>
              <a:rPr lang="de-DE" dirty="0" smtClean="0"/>
              <a:t> in </a:t>
            </a:r>
            <a:r>
              <a:rPr lang="de-DE" dirty="0" err="1" smtClean="0"/>
              <a:t>Ontopia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6130578" y="6076790"/>
            <a:ext cx="310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www.ontoppia.net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0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962025"/>
            <a:ext cx="1876425" cy="373063"/>
          </a:xfrm>
        </p:spPr>
        <p:txBody>
          <a:bodyPr/>
          <a:lstStyle/>
          <a:p>
            <a:r>
              <a:rPr lang="de-DE" altLang="de-DE" smtClean="0"/>
              <a:t>ToMaHS</a:t>
            </a:r>
          </a:p>
        </p:txBody>
      </p:sp>
      <p:pic>
        <p:nvPicPr>
          <p:cNvPr id="15363" name="Picture 3" descr="Zeitungspap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01638"/>
            <a:ext cx="57054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4" descr="Zeitungspapier"/>
          <p:cNvSpPr txBox="1">
            <a:spLocks noChangeArrowheads="1"/>
          </p:cNvSpPr>
          <p:nvPr/>
        </p:nvSpPr>
        <p:spPr bwMode="auto">
          <a:xfrm>
            <a:off x="1187450" y="1630363"/>
            <a:ext cx="15113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b="1" dirty="0" smtClean="0">
                <a:latin typeface="MetaCorrespondence" panose="020B0502030101020104" pitchFamily="34" charset="0"/>
              </a:rPr>
              <a:t>Project</a:t>
            </a:r>
            <a:endParaRPr lang="de-DE" altLang="de-DE" b="1" dirty="0">
              <a:latin typeface="MetaCorrespondence" panose="020B05020301010201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de-DE" altLang="de-DE" b="1" dirty="0">
                <a:latin typeface="MetaCorrespondence" panose="020B0502030101020104" pitchFamily="34" charset="0"/>
              </a:rPr>
              <a:t>To</a:t>
            </a:r>
            <a:r>
              <a:rPr lang="de-DE" altLang="de-DE" dirty="0">
                <a:latin typeface="MetaCorrespondence" panose="020B0502030101020104" pitchFamily="34" charset="0"/>
              </a:rPr>
              <a:t>pic </a:t>
            </a:r>
            <a:br>
              <a:rPr lang="de-DE" altLang="de-DE" dirty="0">
                <a:latin typeface="MetaCorrespondence" panose="020B0502030101020104" pitchFamily="34" charset="0"/>
              </a:rPr>
            </a:br>
            <a:r>
              <a:rPr lang="de-DE" altLang="de-DE" b="1" dirty="0" err="1">
                <a:latin typeface="MetaCorrespondence" panose="020B0502030101020104" pitchFamily="34" charset="0"/>
              </a:rPr>
              <a:t>Ma</a:t>
            </a:r>
            <a:r>
              <a:rPr lang="de-DE" altLang="de-DE" dirty="0" err="1">
                <a:latin typeface="MetaCorrespondence" panose="020B0502030101020104" pitchFamily="34" charset="0"/>
              </a:rPr>
              <a:t>ps</a:t>
            </a:r>
            <a:r>
              <a:rPr lang="de-DE" altLang="de-DE" dirty="0">
                <a:latin typeface="MetaCorrespondence" panose="020B0502030101020104" pitchFamily="34" charset="0"/>
              </a:rPr>
              <a:t> für </a:t>
            </a:r>
            <a:r>
              <a:rPr lang="de-DE" altLang="de-DE" b="1" dirty="0">
                <a:latin typeface="MetaCorrespondence" panose="020B0502030101020104" pitchFamily="34" charset="0"/>
              </a:rPr>
              <a:t>H</a:t>
            </a:r>
            <a:r>
              <a:rPr lang="de-DE" altLang="de-DE" dirty="0">
                <a:latin typeface="MetaCorrespondence" panose="020B0502030101020104" pitchFamily="34" charset="0"/>
              </a:rPr>
              <a:t>ochschul-</a:t>
            </a:r>
            <a:r>
              <a:rPr lang="de-DE" altLang="de-DE" b="1" dirty="0">
                <a:latin typeface="MetaCorrespondence" panose="020B0502030101020104" pitchFamily="34" charset="0"/>
              </a:rPr>
              <a:t>S</a:t>
            </a:r>
            <a:r>
              <a:rPr lang="de-DE" altLang="de-DE" dirty="0">
                <a:latin typeface="MetaCorrespondence" panose="020B0502030101020104" pitchFamily="34" charset="0"/>
              </a:rPr>
              <a:t>trukturen</a:t>
            </a:r>
          </a:p>
        </p:txBody>
      </p:sp>
      <p:sp>
        <p:nvSpPr>
          <p:cNvPr id="6" name="Text Box 4" descr="Zeitungspapier"/>
          <p:cNvSpPr txBox="1">
            <a:spLocks noChangeArrowheads="1"/>
          </p:cNvSpPr>
          <p:nvPr/>
        </p:nvSpPr>
        <p:spPr bwMode="auto">
          <a:xfrm>
            <a:off x="1553028" y="5449858"/>
            <a:ext cx="540294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dirty="0" err="1" smtClean="0">
                <a:latin typeface="MetaCorrespondence" panose="020B0502030101020104" pitchFamily="34" charset="0"/>
              </a:rPr>
              <a:t>degree</a:t>
            </a:r>
            <a:r>
              <a:rPr lang="de-DE" altLang="de-DE" dirty="0" smtClean="0">
                <a:latin typeface="MetaCorrespondence" panose="020B0502030101020104" pitchFamily="34" charset="0"/>
              </a:rPr>
              <a:t> </a:t>
            </a:r>
            <a:r>
              <a:rPr lang="de-DE" altLang="de-DE" dirty="0" err="1" smtClean="0">
                <a:latin typeface="MetaCorrespondence" panose="020B0502030101020104" pitchFamily="34" charset="0"/>
              </a:rPr>
              <a:t>programmes</a:t>
            </a:r>
            <a:r>
              <a:rPr lang="de-DE" altLang="de-DE" dirty="0" smtClean="0">
                <a:latin typeface="MetaCorrespondence" panose="020B0502030101020104" pitchFamily="34" charset="0"/>
              </a:rPr>
              <a:t> in Business </a:t>
            </a:r>
            <a:r>
              <a:rPr lang="de-DE" altLang="de-DE" dirty="0" err="1" smtClean="0">
                <a:latin typeface="MetaCorrespondence" panose="020B0502030101020104" pitchFamily="34" charset="0"/>
              </a:rPr>
              <a:t>Informatics</a:t>
            </a:r>
            <a:endParaRPr lang="de-DE" altLang="de-DE" dirty="0" smtClean="0">
              <a:latin typeface="MetaCorrespondence" panose="020B0502030101020104" pitchFamily="34" charset="0"/>
            </a:endParaRP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dirty="0" err="1" smtClean="0">
                <a:latin typeface="MetaCorrespondence" panose="020B0502030101020104" pitchFamily="34" charset="0"/>
              </a:rPr>
              <a:t>university</a:t>
            </a:r>
            <a:r>
              <a:rPr lang="de-DE" altLang="de-DE" dirty="0" smtClean="0">
                <a:latin typeface="MetaCorrespondence" panose="020B0502030101020104" pitchFamily="34" charset="0"/>
              </a:rPr>
              <a:t> </a:t>
            </a:r>
            <a:r>
              <a:rPr lang="de-DE" altLang="de-DE" dirty="0" err="1" smtClean="0">
                <a:latin typeface="MetaCorrespondence" panose="020B0502030101020104" pitchFamily="34" charset="0"/>
              </a:rPr>
              <a:t>adminsitration</a:t>
            </a:r>
            <a:r>
              <a:rPr lang="de-DE" altLang="de-DE" dirty="0" smtClean="0">
                <a:latin typeface="MetaCorrespondence" panose="020B0502030101020104" pitchFamily="34" charset="0"/>
              </a:rPr>
              <a:t> </a:t>
            </a:r>
            <a:endParaRPr lang="de-DE" altLang="de-DE" dirty="0">
              <a:latin typeface="MetaCorrespondence" panose="020B0502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2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Topic Map: Business Informatics</a:t>
            </a:r>
          </a:p>
        </p:txBody>
      </p:sp>
      <p:sp>
        <p:nvSpPr>
          <p:cNvPr id="16387" name="Text Box 5" descr="Zeitungspapier"/>
          <p:cNvSpPr txBox="1">
            <a:spLocks noChangeArrowheads="1"/>
          </p:cNvSpPr>
          <p:nvPr/>
        </p:nvSpPr>
        <p:spPr bwMode="auto">
          <a:xfrm>
            <a:off x="5834063" y="1828800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1800">
              <a:latin typeface="Arial Narrow" panose="020B0606020202030204" pitchFamily="34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819775" y="1684338"/>
            <a:ext cx="1798638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latin typeface="Arial Narrow" panose="020B0606020202030204" pitchFamily="34" charset="0"/>
              </a:rPr>
              <a:t>Bachelor BI – compulsory module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003675" y="2640013"/>
            <a:ext cx="78263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latin typeface="Arial Narrow" panose="020B0606020202030204" pitchFamily="34" charset="0"/>
              </a:rPr>
              <a:t>Modules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775200" y="2540000"/>
            <a:ext cx="1073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5237163" y="2566988"/>
            <a:ext cx="1073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6948488" y="2681288"/>
            <a:ext cx="985837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latin typeface="Arial Narrow" panose="020B0606020202030204" pitchFamily="34" charset="0"/>
              </a:rPr>
              <a:t>2</a:t>
            </a:r>
            <a:r>
              <a:rPr lang="de-DE" altLang="de-DE" sz="1800" baseline="30000">
                <a:latin typeface="Arial Narrow" panose="020B0606020202030204" pitchFamily="34" charset="0"/>
              </a:rPr>
              <a:t>nd</a:t>
            </a:r>
            <a:r>
              <a:rPr lang="de-DE" altLang="de-DE" sz="1800">
                <a:latin typeface="Arial Narrow" panose="020B0606020202030204" pitchFamily="34" charset="0"/>
              </a:rPr>
              <a:t> term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6832600" y="3770313"/>
            <a:ext cx="1508125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latin typeface="Arial Narrow" panose="020B0606020202030204" pitchFamily="34" charset="0"/>
              </a:rPr>
              <a:t>Data bases and data modelling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6091238" y="5788025"/>
            <a:ext cx="2162175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latin typeface="Arial Narrow" panose="020B0606020202030204" pitchFamily="34" charset="0"/>
              </a:rPr>
              <a:t>Business Informatics (BI)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233863" y="4351338"/>
            <a:ext cx="898525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latin typeface="Arial Narrow" panose="020B0606020202030204" pitchFamily="34" charset="0"/>
              </a:rPr>
              <a:t>Professor</a:t>
            </a: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3213100" y="3248025"/>
            <a:ext cx="869950" cy="67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latin typeface="Arial Narrow" panose="020B0606020202030204" pitchFamily="34" charset="0"/>
              </a:rPr>
              <a:t>Wismar Business School</a:t>
            </a:r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1214438" y="4478338"/>
            <a:ext cx="1290637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latin typeface="Arial Narrow" panose="020B0606020202030204" pitchFamily="34" charset="0"/>
              </a:rPr>
              <a:t>Special Subjects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5380038" y="5119688"/>
            <a:ext cx="1028700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latin typeface="Arial Narrow" panose="020B0606020202030204" pitchFamily="34" charset="0"/>
              </a:rPr>
              <a:t>Rüdiger Steffan</a:t>
            </a:r>
          </a:p>
        </p:txBody>
      </p:sp>
      <p:sp>
        <p:nvSpPr>
          <p:cNvPr id="16399" name="Rectangle 18"/>
          <p:cNvSpPr>
            <a:spLocks noChangeArrowheads="1"/>
          </p:cNvSpPr>
          <p:nvPr/>
        </p:nvSpPr>
        <p:spPr bwMode="auto">
          <a:xfrm>
            <a:off x="7716838" y="1535113"/>
            <a:ext cx="811212" cy="220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00" name="Rectangle 19"/>
          <p:cNvSpPr>
            <a:spLocks noChangeArrowheads="1"/>
          </p:cNvSpPr>
          <p:nvPr/>
        </p:nvSpPr>
        <p:spPr bwMode="auto">
          <a:xfrm>
            <a:off x="8150225" y="4130675"/>
            <a:ext cx="593725" cy="2293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3886200" y="1911350"/>
            <a:ext cx="10874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extends instances of</a:t>
            </a:r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6642100" y="3259138"/>
            <a:ext cx="108743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contains</a:t>
            </a:r>
          </a:p>
        </p:txBody>
      </p:sp>
      <p:sp>
        <p:nvSpPr>
          <p:cNvPr id="16403" name="Text Box 27"/>
          <p:cNvSpPr txBox="1">
            <a:spLocks noChangeArrowheads="1"/>
          </p:cNvSpPr>
          <p:nvPr/>
        </p:nvSpPr>
        <p:spPr bwMode="auto">
          <a:xfrm>
            <a:off x="1916113" y="3827463"/>
            <a:ext cx="957262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subnotion of</a:t>
            </a:r>
          </a:p>
        </p:txBody>
      </p:sp>
      <p:sp>
        <p:nvSpPr>
          <p:cNvPr id="16404" name="Text Box 28"/>
          <p:cNvSpPr txBox="1">
            <a:spLocks noChangeArrowheads="1"/>
          </p:cNvSpPr>
          <p:nvPr/>
        </p:nvSpPr>
        <p:spPr bwMode="auto">
          <a:xfrm>
            <a:off x="1571625" y="3225800"/>
            <a:ext cx="9572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subnotion of</a:t>
            </a:r>
          </a:p>
        </p:txBody>
      </p:sp>
      <p:sp>
        <p:nvSpPr>
          <p:cNvPr id="16405" name="Text Box 29"/>
          <p:cNvSpPr txBox="1">
            <a:spLocks noChangeArrowheads="1"/>
          </p:cNvSpPr>
          <p:nvPr/>
        </p:nvSpPr>
        <p:spPr bwMode="auto">
          <a:xfrm>
            <a:off x="3444875" y="3952875"/>
            <a:ext cx="957263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subtype of</a:t>
            </a:r>
          </a:p>
        </p:txBody>
      </p:sp>
      <p:sp>
        <p:nvSpPr>
          <p:cNvPr id="16406" name="Rectangle 31"/>
          <p:cNvSpPr>
            <a:spLocks noChangeArrowheads="1"/>
          </p:cNvSpPr>
          <p:nvPr/>
        </p:nvSpPr>
        <p:spPr bwMode="auto">
          <a:xfrm>
            <a:off x="5645150" y="5746750"/>
            <a:ext cx="436563" cy="50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07" name="Rectangle 32"/>
          <p:cNvSpPr>
            <a:spLocks noChangeArrowheads="1"/>
          </p:cNvSpPr>
          <p:nvPr/>
        </p:nvSpPr>
        <p:spPr bwMode="auto">
          <a:xfrm>
            <a:off x="3756025" y="4322763"/>
            <a:ext cx="436563" cy="50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08" name="Rectangle 33"/>
          <p:cNvSpPr>
            <a:spLocks noChangeArrowheads="1"/>
          </p:cNvSpPr>
          <p:nvPr/>
        </p:nvSpPr>
        <p:spPr bwMode="auto">
          <a:xfrm>
            <a:off x="3551238" y="2566988"/>
            <a:ext cx="436562" cy="50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09" name="Rectangle 34"/>
          <p:cNvSpPr>
            <a:spLocks noChangeArrowheads="1"/>
          </p:cNvSpPr>
          <p:nvPr/>
        </p:nvSpPr>
        <p:spPr bwMode="auto">
          <a:xfrm>
            <a:off x="1376363" y="4003675"/>
            <a:ext cx="436562" cy="4651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0" name="Rectangle 35"/>
          <p:cNvSpPr>
            <a:spLocks noChangeArrowheads="1"/>
          </p:cNvSpPr>
          <p:nvPr/>
        </p:nvSpPr>
        <p:spPr bwMode="auto">
          <a:xfrm>
            <a:off x="6483350" y="2738438"/>
            <a:ext cx="436563" cy="4651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1" name="Rectangle 36"/>
          <p:cNvSpPr>
            <a:spLocks noChangeArrowheads="1"/>
          </p:cNvSpPr>
          <p:nvPr/>
        </p:nvSpPr>
        <p:spPr bwMode="auto">
          <a:xfrm>
            <a:off x="4929188" y="5337175"/>
            <a:ext cx="436562" cy="2333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2" name="Rectangle 37"/>
          <p:cNvSpPr>
            <a:spLocks noChangeArrowheads="1"/>
          </p:cNvSpPr>
          <p:nvPr/>
        </p:nvSpPr>
        <p:spPr bwMode="auto">
          <a:xfrm>
            <a:off x="5365750" y="1898650"/>
            <a:ext cx="436563" cy="4349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3" name="Rectangle 38"/>
          <p:cNvSpPr>
            <a:spLocks noChangeArrowheads="1"/>
          </p:cNvSpPr>
          <p:nvPr/>
        </p:nvSpPr>
        <p:spPr bwMode="auto">
          <a:xfrm>
            <a:off x="2754313" y="3538538"/>
            <a:ext cx="436562" cy="2317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4" name="Rectangle 39"/>
          <p:cNvSpPr>
            <a:spLocks noChangeArrowheads="1"/>
          </p:cNvSpPr>
          <p:nvPr/>
        </p:nvSpPr>
        <p:spPr bwMode="auto">
          <a:xfrm>
            <a:off x="1389063" y="2681288"/>
            <a:ext cx="436562" cy="40798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5" name="Rectangle 40"/>
          <p:cNvSpPr>
            <a:spLocks noChangeArrowheads="1"/>
          </p:cNvSpPr>
          <p:nvPr/>
        </p:nvSpPr>
        <p:spPr bwMode="auto">
          <a:xfrm>
            <a:off x="1400175" y="2578100"/>
            <a:ext cx="414338" cy="117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6" name="Rectangle 41"/>
          <p:cNvSpPr>
            <a:spLocks noChangeArrowheads="1"/>
          </p:cNvSpPr>
          <p:nvPr/>
        </p:nvSpPr>
        <p:spPr bwMode="auto">
          <a:xfrm>
            <a:off x="2768600" y="3241675"/>
            <a:ext cx="414338" cy="322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7" name="Rectangle 42"/>
          <p:cNvSpPr>
            <a:spLocks noChangeArrowheads="1"/>
          </p:cNvSpPr>
          <p:nvPr/>
        </p:nvSpPr>
        <p:spPr bwMode="auto">
          <a:xfrm>
            <a:off x="1392238" y="3913188"/>
            <a:ext cx="414337" cy="117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8" name="Rectangle 43"/>
          <p:cNvSpPr>
            <a:spLocks noChangeArrowheads="1"/>
          </p:cNvSpPr>
          <p:nvPr/>
        </p:nvSpPr>
        <p:spPr bwMode="auto">
          <a:xfrm>
            <a:off x="5378450" y="1836738"/>
            <a:ext cx="414338" cy="555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9" name="Rectangle 44"/>
          <p:cNvSpPr>
            <a:spLocks noChangeArrowheads="1"/>
          </p:cNvSpPr>
          <p:nvPr/>
        </p:nvSpPr>
        <p:spPr bwMode="auto">
          <a:xfrm>
            <a:off x="6492875" y="2651125"/>
            <a:ext cx="414338" cy="117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20" name="Rectangle 45"/>
          <p:cNvSpPr>
            <a:spLocks noChangeArrowheads="1"/>
          </p:cNvSpPr>
          <p:nvPr/>
        </p:nvSpPr>
        <p:spPr bwMode="auto">
          <a:xfrm>
            <a:off x="6370638" y="3714750"/>
            <a:ext cx="414337" cy="5222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21" name="Rectangle 46"/>
          <p:cNvSpPr>
            <a:spLocks noChangeArrowheads="1"/>
          </p:cNvSpPr>
          <p:nvPr/>
        </p:nvSpPr>
        <p:spPr bwMode="auto">
          <a:xfrm>
            <a:off x="4937125" y="5062538"/>
            <a:ext cx="414338" cy="2936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22" name="Line 47"/>
          <p:cNvSpPr>
            <a:spLocks noChangeShapeType="1"/>
          </p:cNvSpPr>
          <p:nvPr/>
        </p:nvSpPr>
        <p:spPr bwMode="auto">
          <a:xfrm flipH="1" flipV="1">
            <a:off x="5715000" y="2352675"/>
            <a:ext cx="723900" cy="135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23" name="Text Box 22"/>
          <p:cNvSpPr txBox="1">
            <a:spLocks noChangeArrowheads="1"/>
          </p:cNvSpPr>
          <p:nvPr/>
        </p:nvSpPr>
        <p:spPr bwMode="auto">
          <a:xfrm>
            <a:off x="5697538" y="2576513"/>
            <a:ext cx="347662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is a</a:t>
            </a:r>
          </a:p>
        </p:txBody>
      </p:sp>
      <p:sp>
        <p:nvSpPr>
          <p:cNvPr id="16424" name="Line 48"/>
          <p:cNvSpPr>
            <a:spLocks noChangeShapeType="1"/>
          </p:cNvSpPr>
          <p:nvPr/>
        </p:nvSpPr>
        <p:spPr bwMode="auto">
          <a:xfrm flipH="1">
            <a:off x="6581775" y="3200400"/>
            <a:ext cx="66675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25" name="Line 49"/>
          <p:cNvSpPr>
            <a:spLocks noChangeShapeType="1"/>
          </p:cNvSpPr>
          <p:nvPr/>
        </p:nvSpPr>
        <p:spPr bwMode="auto">
          <a:xfrm flipV="1">
            <a:off x="5953125" y="4248150"/>
            <a:ext cx="533400" cy="148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26" name="Text Box 25"/>
          <p:cNvSpPr txBox="1">
            <a:spLocks noChangeArrowheads="1"/>
          </p:cNvSpPr>
          <p:nvPr/>
        </p:nvSpPr>
        <p:spPr bwMode="auto">
          <a:xfrm>
            <a:off x="6310313" y="4745038"/>
            <a:ext cx="11430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is covered in </a:t>
            </a:r>
          </a:p>
        </p:txBody>
      </p:sp>
      <p:sp>
        <p:nvSpPr>
          <p:cNvPr id="16427" name="Line 51"/>
          <p:cNvSpPr>
            <a:spLocks noChangeShapeType="1"/>
          </p:cNvSpPr>
          <p:nvPr/>
        </p:nvSpPr>
        <p:spPr bwMode="auto">
          <a:xfrm flipV="1">
            <a:off x="5368925" y="4187825"/>
            <a:ext cx="1000125" cy="847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28" name="Text Box 24"/>
          <p:cNvSpPr txBox="1">
            <a:spLocks noChangeArrowheads="1"/>
          </p:cNvSpPr>
          <p:nvPr/>
        </p:nvSpPr>
        <p:spPr bwMode="auto">
          <a:xfrm>
            <a:off x="5338763" y="4222750"/>
            <a:ext cx="7381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teaches</a:t>
            </a:r>
          </a:p>
        </p:txBody>
      </p:sp>
      <p:sp>
        <p:nvSpPr>
          <p:cNvPr id="16429" name="Line 52"/>
          <p:cNvSpPr>
            <a:spLocks noChangeShapeType="1"/>
          </p:cNvSpPr>
          <p:nvPr/>
        </p:nvSpPr>
        <p:spPr bwMode="auto">
          <a:xfrm flipH="1" flipV="1">
            <a:off x="4168775" y="4702175"/>
            <a:ext cx="733425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0" name="Text Box 26"/>
          <p:cNvSpPr txBox="1">
            <a:spLocks noChangeArrowheads="1"/>
          </p:cNvSpPr>
          <p:nvPr/>
        </p:nvSpPr>
        <p:spPr bwMode="auto">
          <a:xfrm>
            <a:off x="4346575" y="4765675"/>
            <a:ext cx="3476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is a</a:t>
            </a:r>
          </a:p>
        </p:txBody>
      </p:sp>
      <p:sp>
        <p:nvSpPr>
          <p:cNvPr id="16431" name="Line 53"/>
          <p:cNvSpPr>
            <a:spLocks noChangeShapeType="1"/>
          </p:cNvSpPr>
          <p:nvPr/>
        </p:nvSpPr>
        <p:spPr bwMode="auto">
          <a:xfrm flipH="1" flipV="1">
            <a:off x="3140075" y="3778250"/>
            <a:ext cx="609600" cy="62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2" name="Line 54"/>
          <p:cNvSpPr>
            <a:spLocks noChangeShapeType="1"/>
          </p:cNvSpPr>
          <p:nvPr/>
        </p:nvSpPr>
        <p:spPr bwMode="auto">
          <a:xfrm>
            <a:off x="1797050" y="2720975"/>
            <a:ext cx="981075" cy="581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3" name="Text Box 15"/>
          <p:cNvSpPr txBox="1">
            <a:spLocks noChangeArrowheads="1"/>
          </p:cNvSpPr>
          <p:nvPr/>
        </p:nvSpPr>
        <p:spPr bwMode="auto">
          <a:xfrm>
            <a:off x="577850" y="2124075"/>
            <a:ext cx="1276350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de-DE" sz="1800">
                <a:latin typeface="Arial Narrow" panose="020B0606020202030204" pitchFamily="34" charset="0"/>
              </a:rPr>
              <a:t>Degree programme</a:t>
            </a:r>
          </a:p>
        </p:txBody>
      </p:sp>
      <p:sp>
        <p:nvSpPr>
          <p:cNvPr id="16434" name="Line 55"/>
          <p:cNvSpPr>
            <a:spLocks noChangeShapeType="1"/>
          </p:cNvSpPr>
          <p:nvPr/>
        </p:nvSpPr>
        <p:spPr bwMode="auto">
          <a:xfrm flipV="1">
            <a:off x="1806575" y="3559175"/>
            <a:ext cx="92392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5" name="Line 56"/>
          <p:cNvSpPr>
            <a:spLocks noChangeShapeType="1"/>
          </p:cNvSpPr>
          <p:nvPr/>
        </p:nvSpPr>
        <p:spPr bwMode="auto">
          <a:xfrm flipH="1">
            <a:off x="3235325" y="2901950"/>
            <a:ext cx="295275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6" name="Text Box 30"/>
          <p:cNvSpPr txBox="1">
            <a:spLocks noChangeArrowheads="1"/>
          </p:cNvSpPr>
          <p:nvPr/>
        </p:nvSpPr>
        <p:spPr bwMode="auto">
          <a:xfrm>
            <a:off x="2505075" y="2706688"/>
            <a:ext cx="8683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subnotion of</a:t>
            </a:r>
          </a:p>
        </p:txBody>
      </p:sp>
      <p:sp>
        <p:nvSpPr>
          <p:cNvPr id="16437" name="Line 57"/>
          <p:cNvSpPr>
            <a:spLocks noChangeShapeType="1"/>
          </p:cNvSpPr>
          <p:nvPr/>
        </p:nvSpPr>
        <p:spPr bwMode="auto">
          <a:xfrm flipH="1">
            <a:off x="3997325" y="2263775"/>
            <a:ext cx="1333500" cy="352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8" name="Line 58"/>
          <p:cNvSpPr>
            <a:spLocks noChangeShapeType="1"/>
          </p:cNvSpPr>
          <p:nvPr/>
        </p:nvSpPr>
        <p:spPr bwMode="auto">
          <a:xfrm flipH="1" flipV="1">
            <a:off x="4016375" y="2892425"/>
            <a:ext cx="2305050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9" name="Text Box 21"/>
          <p:cNvSpPr txBox="1">
            <a:spLocks noChangeArrowheads="1"/>
          </p:cNvSpPr>
          <p:nvPr/>
        </p:nvSpPr>
        <p:spPr bwMode="auto">
          <a:xfrm>
            <a:off x="4508500" y="3171825"/>
            <a:ext cx="1087438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de-DE" sz="1800">
                <a:solidFill>
                  <a:srgbClr val="030671"/>
                </a:solidFill>
                <a:latin typeface="Arial Narrow" panose="020B0606020202030204" pitchFamily="34" charset="0"/>
              </a:rPr>
              <a:t>instance of</a:t>
            </a:r>
          </a:p>
        </p:txBody>
      </p:sp>
    </p:spTree>
    <p:extLst>
      <p:ext uri="{BB962C8B-B14F-4D97-AF65-F5344CB8AC3E}">
        <p14:creationId xmlns:p14="http://schemas.microsoft.com/office/powerpoint/2010/main" val="28926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Uwe Lämmel</a:t>
            </a:r>
            <a:r>
              <a:rPr lang="de-DE" altLang="de-DE" sz="2000" smtClean="0"/>
              <a:t>,</a:t>
            </a:r>
            <a:r>
              <a:rPr lang="de-DE" altLang="de-DE" smtClean="0"/>
              <a:t> </a:t>
            </a:r>
            <a:r>
              <a:rPr lang="de-DE" altLang="de-DE" sz="2000" smtClean="0"/>
              <a:t>Prof. Dr.-Ing.</a:t>
            </a:r>
            <a:r>
              <a:rPr lang="de-DE" altLang="de-DE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138" y="2551113"/>
            <a:ext cx="7467600" cy="2857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000" dirty="0" smtClean="0">
                <a:latin typeface="MetaCorrespondence" panose="020B0502030101020104" pitchFamily="34" charset="0"/>
              </a:rPr>
              <a:t>1981 Diplom,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Mathematics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, Rostock University (1418)</a:t>
            </a:r>
          </a:p>
          <a:p>
            <a:pPr>
              <a:lnSpc>
                <a:spcPct val="90000"/>
              </a:lnSpc>
            </a:pPr>
            <a:r>
              <a:rPr lang="de-DE" altLang="de-DE" sz="2000" dirty="0" smtClean="0">
                <a:latin typeface="MetaCorrespondence" panose="020B0502030101020104" pitchFamily="34" charset="0"/>
              </a:rPr>
              <a:t>1985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PhD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(Dr.-Ing.) Rostock University</a:t>
            </a:r>
          </a:p>
          <a:p>
            <a:pPr>
              <a:lnSpc>
                <a:spcPct val="90000"/>
              </a:lnSpc>
            </a:pPr>
            <a:r>
              <a:rPr lang="de-DE" altLang="de-DE" sz="2000" dirty="0" smtClean="0">
                <a:latin typeface="MetaCorrespondence" panose="020B0502030101020104" pitchFamily="34" charset="0"/>
              </a:rPr>
              <a:t>1985 – 1995 Department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of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Comp. Sc. , Univ. Rostock</a:t>
            </a:r>
          </a:p>
          <a:p>
            <a:pPr>
              <a:lnSpc>
                <a:spcPct val="90000"/>
              </a:lnSpc>
            </a:pPr>
            <a:endParaRPr lang="de-DE" altLang="de-DE" sz="2000" dirty="0" smtClean="0">
              <a:latin typeface="MetaCorrespondence" panose="020B05020301010201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000" dirty="0" err="1" smtClean="0">
                <a:latin typeface="MetaCorrespondence" panose="020B0502030101020104" pitchFamily="34" charset="0"/>
              </a:rPr>
              <a:t>since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1996 at </a:t>
            </a:r>
            <a:br>
              <a:rPr lang="de-DE" altLang="de-DE" sz="2000" dirty="0" smtClean="0">
                <a:latin typeface="MetaCorrespondence" panose="020B0502030101020104" pitchFamily="34" charset="0"/>
              </a:rPr>
            </a:br>
            <a:r>
              <a:rPr lang="de-DE" altLang="de-DE" sz="2000" dirty="0" smtClean="0">
                <a:latin typeface="MetaCorrespondence" panose="020B0502030101020104" pitchFamily="34" charset="0"/>
              </a:rPr>
              <a:t>Wismar Business School, a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faculty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of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Hochschule Wismar: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 err="1" smtClean="0">
                <a:latin typeface="MetaCorrespondence" panose="020B0502030101020104" pitchFamily="34" charset="0"/>
              </a:rPr>
              <a:t>Informatics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/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Artificial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Intelligence</a:t>
            </a:r>
            <a:endParaRPr lang="de-DE" altLang="de-DE" sz="2000" dirty="0" smtClean="0">
              <a:latin typeface="MetaCorrespondence" panose="020B05020301010201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de-DE" altLang="de-DE" sz="2000" dirty="0" smtClean="0">
              <a:latin typeface="MetaCorrespondence" panose="020B0502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15755" y="2015219"/>
            <a:ext cx="5514602" cy="3686336"/>
          </a:xfrm>
        </p:spPr>
        <p:txBody>
          <a:bodyPr/>
          <a:lstStyle/>
          <a:p>
            <a:r>
              <a:rPr lang="en-GB" dirty="0" smtClean="0"/>
              <a:t>topic maps enable </a:t>
            </a:r>
            <a:r>
              <a:rPr lang="en-GB" b="1" dirty="0" smtClean="0"/>
              <a:t>semantic search</a:t>
            </a:r>
          </a:p>
          <a:p>
            <a:r>
              <a:rPr lang="en-GB" dirty="0" smtClean="0"/>
              <a:t>concept like sentences </a:t>
            </a:r>
            <a:r>
              <a:rPr lang="en-GB" dirty="0" smtClean="0">
                <a:sym typeface="Wingdings" panose="05000000000000000000" pitchFamily="2" charset="2"/>
              </a:rPr>
              <a:t> seems to be easy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(a few) software exists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creating a topic map  a lot of effort</a:t>
            </a: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required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easier to use systems (at low costs)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links, interfaces to other systems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automatic generation of backbones</a:t>
            </a:r>
          </a:p>
          <a:p>
            <a:pPr marL="457200" lvl="1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0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994247"/>
            <a:ext cx="8545513" cy="411163"/>
          </a:xfrm>
        </p:spPr>
        <p:txBody>
          <a:bodyPr/>
          <a:lstStyle/>
          <a:p>
            <a:r>
              <a:rPr lang="de-DE" altLang="de-DE" dirty="0" smtClean="0"/>
              <a:t>Content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9321" y="2884488"/>
            <a:ext cx="7084679" cy="1770062"/>
          </a:xfrm>
          <a:noFill/>
        </p:spPr>
        <p:txBody>
          <a:bodyPr/>
          <a:lstStyle/>
          <a:p>
            <a:r>
              <a:rPr lang="de-DE" alt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Wismar University – Business </a:t>
            </a:r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Faculty</a:t>
            </a:r>
            <a:r>
              <a:rPr lang="de-DE" alt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Business </a:t>
            </a:r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Informatics</a:t>
            </a:r>
            <a:endParaRPr lang="de-DE" alt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management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business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rules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r>
              <a:rPr lang="de-DE" alt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networks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altLang="de-DE" b="1" dirty="0" err="1"/>
              <a:t>semantic</a:t>
            </a:r>
            <a:r>
              <a:rPr lang="de-DE" altLang="de-DE" b="1" dirty="0"/>
              <a:t> </a:t>
            </a:r>
            <a:r>
              <a:rPr lang="de-DE" altLang="de-DE" b="1" dirty="0" err="1"/>
              <a:t>wiki</a:t>
            </a:r>
            <a:endParaRPr lang="de-DE" altLang="de-DE" b="1" dirty="0"/>
          </a:p>
          <a:p>
            <a:r>
              <a:rPr lang="de-DE" alt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657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Wiki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8662" y="2697894"/>
            <a:ext cx="5970588" cy="1953619"/>
          </a:xfrm>
        </p:spPr>
        <p:txBody>
          <a:bodyPr/>
          <a:lstStyle/>
          <a:p>
            <a:r>
              <a:rPr lang="en-GB" dirty="0"/>
              <a:t>wiki = positive (Wikipedia)</a:t>
            </a:r>
          </a:p>
          <a:p>
            <a:r>
              <a:rPr lang="en-GB" dirty="0" smtClean="0"/>
              <a:t>annotations </a:t>
            </a:r>
          </a:p>
          <a:p>
            <a:pPr lvl="1"/>
            <a:r>
              <a:rPr lang="en-GB" dirty="0" smtClean="0"/>
              <a:t>attributes (type)</a:t>
            </a:r>
          </a:p>
          <a:p>
            <a:pPr lvl="1"/>
            <a:r>
              <a:rPr lang="en-GB" dirty="0" smtClean="0"/>
              <a:t>enable semantic search</a:t>
            </a:r>
          </a:p>
          <a:p>
            <a:pPr lvl="1"/>
            <a:r>
              <a:rPr lang="en-GB" dirty="0" smtClean="0"/>
              <a:t>database like queries</a:t>
            </a:r>
          </a:p>
          <a:p>
            <a:pPr lvl="1"/>
            <a:r>
              <a:rPr lang="en-GB" dirty="0" smtClean="0"/>
              <a:t>can be used to define associations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Rechteck 4">
            <a:hlinkClick r:id="rId2"/>
          </p:cNvPr>
          <p:cNvSpPr/>
          <p:nvPr/>
        </p:nvSpPr>
        <p:spPr>
          <a:xfrm>
            <a:off x="1314451" y="5729683"/>
            <a:ext cx="7290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https://</a:t>
            </a:r>
            <a:r>
              <a:rPr lang="de-DE" sz="1600" dirty="0" smtClean="0"/>
              <a:t>kompetenz.hs-wismar.de/index.php/Semantic_Wiki_Example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073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Wiki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2414" y="2276476"/>
            <a:ext cx="5970588" cy="2033132"/>
          </a:xfrm>
        </p:spPr>
        <p:txBody>
          <a:bodyPr/>
          <a:lstStyle/>
          <a:p>
            <a:pPr>
              <a:tabLst>
                <a:tab pos="2330450" algn="l"/>
              </a:tabLst>
            </a:pPr>
            <a:r>
              <a:rPr lang="en-GB" dirty="0" smtClean="0"/>
              <a:t>Topic map can be mapped into a semantic wiki</a:t>
            </a:r>
          </a:p>
          <a:p>
            <a:pPr lvl="1">
              <a:tabLst>
                <a:tab pos="2330450" algn="l"/>
              </a:tabLst>
            </a:pPr>
            <a:r>
              <a:rPr lang="en-GB" dirty="0" smtClean="0"/>
              <a:t>topic 	= category (wiki page)</a:t>
            </a:r>
          </a:p>
          <a:p>
            <a:pPr lvl="1">
              <a:tabLst>
                <a:tab pos="2330450" algn="l"/>
              </a:tabLst>
            </a:pPr>
            <a:r>
              <a:rPr lang="en-GB" dirty="0" smtClean="0"/>
              <a:t>association	= annotation of type “Page”</a:t>
            </a:r>
          </a:p>
          <a:p>
            <a:pPr lvl="1">
              <a:tabLst>
                <a:tab pos="2330450" algn="l"/>
              </a:tabLst>
            </a:pPr>
            <a:r>
              <a:rPr lang="en-GB" dirty="0" smtClean="0"/>
              <a:t>instance	= wiki page </a:t>
            </a:r>
            <a:br>
              <a:rPr lang="en-GB" dirty="0" smtClean="0"/>
            </a:br>
            <a:r>
              <a:rPr lang="en-GB" dirty="0" smtClean="0"/>
              <a:t>	    that belongs to a category</a:t>
            </a:r>
          </a:p>
          <a:p>
            <a:pPr lvl="1">
              <a:tabLst>
                <a:tab pos="2330450" algn="l"/>
              </a:tabLst>
            </a:pPr>
            <a:r>
              <a:rPr lang="en-GB" dirty="0" smtClean="0"/>
              <a:t>occurrence	= page text and links</a:t>
            </a:r>
          </a:p>
          <a:p>
            <a:pPr marL="0" indent="0">
              <a:buNone/>
              <a:tabLst>
                <a:tab pos="2330450" algn="l"/>
              </a:tabLst>
            </a:pPr>
            <a:endParaRPr lang="en-GB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522428" y="5342089"/>
            <a:ext cx="5088834" cy="707886"/>
          </a:xfrm>
          <a:prstGeom prst="rect">
            <a:avLst/>
          </a:prstGeom>
          <a:noFill/>
          <a:ln w="22225">
            <a:solidFill>
              <a:srgbClr val="030671"/>
            </a:solidFill>
          </a:ln>
        </p:spPr>
        <p:txBody>
          <a:bodyPr wrap="square" lIns="72000" rIns="36000" rtlCol="0">
            <a:spAutoFit/>
          </a:bodyPr>
          <a:lstStyle/>
          <a:p>
            <a:pPr algn="l"/>
            <a:r>
              <a:rPr lang="en-US" dirty="0" smtClean="0"/>
              <a:t>''</a:t>
            </a:r>
            <a:r>
              <a:rPr lang="en-US" dirty="0"/>
              <a:t>'Italy''' </a:t>
            </a:r>
            <a:r>
              <a:rPr lang="en-US" dirty="0" smtClean="0"/>
              <a:t>is </a:t>
            </a:r>
            <a:r>
              <a:rPr lang="en-US" dirty="0"/>
              <a:t>famous </a:t>
            </a:r>
            <a:r>
              <a:rPr lang="en-US" dirty="0" smtClean="0"/>
              <a:t>for [[</a:t>
            </a:r>
            <a:r>
              <a:rPr lang="en-US" dirty="0"/>
              <a:t>is famous for</a:t>
            </a:r>
            <a:r>
              <a:rPr lang="en-US" dirty="0" smtClean="0"/>
              <a:t>::Pasta]].</a:t>
            </a:r>
          </a:p>
          <a:p>
            <a:pPr algn="l"/>
            <a:r>
              <a:rPr lang="en-US" dirty="0" smtClean="0"/>
              <a:t>[category: Country]</a:t>
            </a:r>
            <a:endParaRPr lang="de-DE" sz="2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24863" y="4886077"/>
            <a:ext cx="236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wiki</a:t>
            </a:r>
            <a:r>
              <a:rPr lang="de-DE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2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page</a:t>
            </a:r>
            <a:r>
              <a:rPr lang="de-DE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2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Italy</a:t>
            </a:r>
            <a:r>
              <a:rPr lang="de-DE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endParaRPr lang="de-DE" sz="2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</a:t>
            </a:r>
            <a:r>
              <a:rPr lang="de-DE" dirty="0" smtClean="0"/>
              <a:t> Wiki </a:t>
            </a:r>
            <a:r>
              <a:rPr lang="de-DE" dirty="0" err="1" smtClean="0"/>
              <a:t>for</a:t>
            </a:r>
            <a:r>
              <a:rPr lang="de-DE" dirty="0" smtClean="0"/>
              <a:t> Knowledge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8174" y="2276475"/>
            <a:ext cx="6989336" cy="3909640"/>
          </a:xfrm>
        </p:spPr>
        <p:txBody>
          <a:bodyPr/>
          <a:lstStyle/>
          <a:p>
            <a:r>
              <a:rPr lang="de-DE" dirty="0" smtClean="0"/>
              <a:t>Competence Portal:  	http://kompetenz.hs-wismar.de</a:t>
            </a:r>
          </a:p>
          <a:p>
            <a:r>
              <a:rPr lang="de-DE" dirty="0" err="1" smtClean="0"/>
              <a:t>idea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everybody</a:t>
            </a:r>
            <a:r>
              <a:rPr lang="de-DE" dirty="0" smtClean="0"/>
              <a:t> </a:t>
            </a:r>
            <a:r>
              <a:rPr lang="de-DE" dirty="0" err="1" smtClean="0"/>
              <a:t>puts</a:t>
            </a:r>
            <a:r>
              <a:rPr lang="de-DE" dirty="0" smtClean="0"/>
              <a:t> in </a:t>
            </a:r>
            <a:r>
              <a:rPr lang="de-DE" dirty="0" err="1" smtClean="0"/>
              <a:t>his</a:t>
            </a:r>
            <a:r>
              <a:rPr lang="de-DE" dirty="0" smtClean="0"/>
              <a:t>/her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publications</a:t>
            </a:r>
            <a:r>
              <a:rPr lang="de-DE" dirty="0" smtClean="0"/>
              <a:t>, </a:t>
            </a:r>
            <a:r>
              <a:rPr lang="de-DE" dirty="0" err="1" smtClean="0"/>
              <a:t>projects</a:t>
            </a:r>
            <a:r>
              <a:rPr lang="de-DE" dirty="0" smtClean="0"/>
              <a:t> …</a:t>
            </a:r>
          </a:p>
          <a:p>
            <a:pPr lvl="1"/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freedom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in a </a:t>
            </a:r>
            <a:r>
              <a:rPr lang="de-DE" dirty="0" err="1" smtClean="0"/>
              <a:t>database</a:t>
            </a:r>
            <a:endParaRPr lang="de-DE" dirty="0" smtClean="0"/>
          </a:p>
          <a:p>
            <a:pPr lvl="1"/>
            <a:r>
              <a:rPr lang="de-DE" dirty="0" err="1" smtClean="0"/>
              <a:t>easier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1"/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err="1" smtClean="0"/>
              <a:t>reality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colleagues</a:t>
            </a:r>
            <a:r>
              <a:rPr lang="de-DE" dirty="0" smtClean="0"/>
              <a:t> (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happy)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8782" y="1442977"/>
            <a:ext cx="194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ongoing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2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46755" y="1568807"/>
            <a:ext cx="7174983" cy="4704771"/>
          </a:xfrm>
        </p:spPr>
        <p:txBody>
          <a:bodyPr/>
          <a:lstStyle/>
          <a:p>
            <a:r>
              <a:rPr lang="en-GB" dirty="0" smtClean="0"/>
              <a:t>many people feel the lack of  a proper KM</a:t>
            </a:r>
          </a:p>
          <a:p>
            <a:r>
              <a:rPr lang="en-GB" dirty="0" smtClean="0"/>
              <a:t>formal knowledge representation can improve KM</a:t>
            </a:r>
          </a:p>
          <a:p>
            <a:r>
              <a:rPr lang="en-GB" dirty="0" smtClean="0"/>
              <a:t>existing concepts lack user friendly usability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What can be done to bring KM to everybody?</a:t>
            </a:r>
          </a:p>
          <a:p>
            <a:pPr marL="0" indent="0">
              <a:buNone/>
            </a:pPr>
            <a:r>
              <a:rPr lang="en-GB" b="1" dirty="0" smtClean="0"/>
              <a:t>Ideas</a:t>
            </a:r>
          </a:p>
          <a:p>
            <a:r>
              <a:rPr lang="en-GB" dirty="0" smtClean="0"/>
              <a:t>(semi-)automated generation of formal knowledge representations:</a:t>
            </a:r>
          </a:p>
          <a:p>
            <a:pPr lvl="1"/>
            <a:r>
              <a:rPr lang="en-GB" dirty="0" smtClean="0"/>
              <a:t>people write wiki pages</a:t>
            </a:r>
          </a:p>
          <a:p>
            <a:pPr lvl="1"/>
            <a:r>
              <a:rPr lang="en-GB" dirty="0" smtClean="0"/>
              <a:t>categories, associations are identified by the system</a:t>
            </a:r>
          </a:p>
          <a:p>
            <a:r>
              <a:rPr lang="en-GB" dirty="0" smtClean="0"/>
              <a:t>experts build Topic Map (TM)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 TM is used as a backbone for a semantic wiki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 visualisation of a semantic wiki (like TM)</a:t>
            </a:r>
          </a:p>
          <a:p>
            <a:pPr lvl="1"/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5997305" y="6154311"/>
            <a:ext cx="314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+mn-lt"/>
              </a:rPr>
              <a:t>KM = </a:t>
            </a:r>
            <a:r>
              <a:rPr lang="de-DE" sz="1800" dirty="0" err="1" smtClean="0">
                <a:latin typeface="+mn-lt"/>
              </a:rPr>
              <a:t>knowledge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management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24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Thank You for your patience</a:t>
            </a:r>
          </a:p>
        </p:txBody>
      </p:sp>
      <p:sp>
        <p:nvSpPr>
          <p:cNvPr id="39939" name="Rectangle 4" descr="Zeitungspapier"/>
          <p:cNvSpPr>
            <a:spLocks noChangeArrowheads="1"/>
          </p:cNvSpPr>
          <p:nvPr/>
        </p:nvSpPr>
        <p:spPr bwMode="auto">
          <a:xfrm>
            <a:off x="935791" y="2698546"/>
            <a:ext cx="72263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02057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etaCorrespondence" pitchFamily="34" charset="0"/>
              </a:defRPr>
            </a:lvl1pPr>
            <a:lvl2pPr marL="742950" indent="-285750" algn="l">
              <a:buChar char="–"/>
              <a:defRPr sz="2000">
                <a:solidFill>
                  <a:schemeClr val="tx1"/>
                </a:solidFill>
                <a:latin typeface="MetaCorrespondence" pitchFamily="34" charset="0"/>
              </a:defRPr>
            </a:lvl2pPr>
            <a:lvl3pPr marL="1143000" indent="-228600" algn="l"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MetaCorrespondence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dirty="0">
                <a:solidFill>
                  <a:srgbClr val="020572"/>
                </a:solidFill>
                <a:latin typeface="+mn-lt"/>
              </a:rPr>
              <a:t>It is not sufficient to know, you have to apply as well,</a:t>
            </a:r>
            <a:br>
              <a:rPr lang="en-US" altLang="de-DE" dirty="0">
                <a:solidFill>
                  <a:srgbClr val="020572"/>
                </a:solidFill>
                <a:latin typeface="+mn-lt"/>
              </a:rPr>
            </a:br>
            <a:r>
              <a:rPr lang="en-US" altLang="de-DE" dirty="0">
                <a:solidFill>
                  <a:srgbClr val="020572"/>
                </a:solidFill>
                <a:latin typeface="+mn-lt"/>
              </a:rPr>
              <a:t>it is not sufficient to intend to do, you have to do it.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de-DE" dirty="0">
                <a:solidFill>
                  <a:srgbClr val="020572"/>
                </a:solidFill>
                <a:latin typeface="+mn-lt"/>
              </a:rPr>
              <a:t> </a:t>
            </a:r>
            <a:r>
              <a:rPr lang="en-US" altLang="de-DE" sz="1600" dirty="0">
                <a:solidFill>
                  <a:srgbClr val="020572"/>
                </a:solidFill>
                <a:latin typeface="+mn-lt"/>
              </a:rPr>
              <a:t>Johann Wolfgang von Goethe</a:t>
            </a:r>
          </a:p>
        </p:txBody>
      </p:sp>
      <p:sp>
        <p:nvSpPr>
          <p:cNvPr id="39940" name="Text Box 5" descr="Zeitungspapier"/>
          <p:cNvSpPr txBox="1">
            <a:spLocks noChangeArrowheads="1"/>
          </p:cNvSpPr>
          <p:nvPr/>
        </p:nvSpPr>
        <p:spPr bwMode="auto">
          <a:xfrm>
            <a:off x="4004769" y="4666262"/>
            <a:ext cx="50673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02057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etaCorrespondence" pitchFamily="34" charset="0"/>
              </a:defRPr>
            </a:lvl1pPr>
            <a:lvl2pPr marL="742950" indent="-285750" algn="l">
              <a:buChar char="–"/>
              <a:defRPr sz="2000">
                <a:solidFill>
                  <a:schemeClr val="tx1"/>
                </a:solidFill>
                <a:latin typeface="MetaCorrespondence" pitchFamily="34" charset="0"/>
              </a:defRPr>
            </a:lvl2pPr>
            <a:lvl3pPr marL="1143000" indent="-228600" algn="l"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MetaCorrespondence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de-DE" sz="1800" dirty="0"/>
              <a:t>Uwe </a:t>
            </a:r>
            <a:r>
              <a:rPr lang="en-US" altLang="de-DE" sz="1800" dirty="0" smtClean="0"/>
              <a:t>Lämmel</a:t>
            </a:r>
            <a:endParaRPr lang="en-US" altLang="de-DE" sz="1800" dirty="0"/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de-DE" sz="1800" dirty="0" err="1"/>
              <a:t>Hochschule</a:t>
            </a:r>
            <a:r>
              <a:rPr lang="en-US" altLang="de-DE" sz="1800" dirty="0"/>
              <a:t> Wismar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de-DE" sz="1800" dirty="0"/>
              <a:t>Wismar Business School</a:t>
            </a:r>
            <a:br>
              <a:rPr lang="en-US" altLang="de-DE" sz="1800" dirty="0"/>
            </a:br>
            <a:endParaRPr lang="en-US" altLang="de-DE" sz="1800" dirty="0"/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de-DE" sz="1800" dirty="0" smtClean="0"/>
              <a:t>www.wi.hs-wismar.de/uwe.laemmel </a:t>
            </a:r>
            <a:endParaRPr lang="en-US" altLang="de-DE" sz="1800" dirty="0"/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de-DE" sz="1800" dirty="0" smtClean="0"/>
              <a:t>uwe.laemmel@hs-wismar.de</a:t>
            </a:r>
            <a:endParaRPr lang="de-DE" altLang="de-DE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2843" y="2061321"/>
            <a:ext cx="6758122" cy="331470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/>
              <a:t>IT based Knowledge Management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US" sz="1600" dirty="0" smtClean="0"/>
              <a:t>Since the </a:t>
            </a:r>
            <a:r>
              <a:rPr lang="en-US" sz="1600" dirty="0"/>
              <a:t>hype of Web 2.0 </a:t>
            </a:r>
            <a:r>
              <a:rPr lang="en-US" sz="1600" dirty="0" smtClean="0"/>
              <a:t>the </a:t>
            </a:r>
            <a:r>
              <a:rPr lang="en-US" sz="1600" dirty="0"/>
              <a:t>discussion </a:t>
            </a:r>
            <a:r>
              <a:rPr lang="en-US" sz="1600" dirty="0" smtClean="0"/>
              <a:t>on knowledge management has focused on the application of social media. </a:t>
            </a:r>
            <a:r>
              <a:rPr lang="en-US" sz="1600" dirty="0"/>
              <a:t>However, a real management of knowledge </a:t>
            </a:r>
            <a:r>
              <a:rPr lang="en-US" sz="1600" dirty="0" smtClean="0"/>
              <a:t>using computers requires a </a:t>
            </a:r>
            <a:r>
              <a:rPr lang="en-US" sz="1600" dirty="0"/>
              <a:t>(semi-) formal </a:t>
            </a:r>
            <a:r>
              <a:rPr lang="en-US" sz="1600" dirty="0" smtClean="0"/>
              <a:t>representation of knowledge. Thus  enabling knowledge processing.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paper presents the possibilities of formal knowledge </a:t>
            </a:r>
            <a:r>
              <a:rPr lang="en-US" sz="1600" dirty="0" smtClean="0"/>
              <a:t>representation </a:t>
            </a:r>
            <a:r>
              <a:rPr lang="en-US" sz="1600" dirty="0"/>
              <a:t>and discusses their </a:t>
            </a:r>
            <a:r>
              <a:rPr lang="en-US" sz="1600" dirty="0" smtClean="0"/>
              <a:t>usability: business rules as well as topic maps or semantic wikis will be discussed.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212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2843" y="2061321"/>
            <a:ext cx="6758122" cy="331470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/>
              <a:t>IT based Knowledge Management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err="1" smtClean="0"/>
              <a:t>Wissensmanagement</a:t>
            </a:r>
            <a:r>
              <a:rPr lang="en-GB" sz="1600" dirty="0" smtClean="0"/>
              <a:t> </a:t>
            </a:r>
            <a:r>
              <a:rPr lang="en-GB" sz="1600" dirty="0" err="1" smtClean="0"/>
              <a:t>wird</a:t>
            </a:r>
            <a:r>
              <a:rPr lang="en-GB" sz="1600" dirty="0" smtClean="0"/>
              <a:t> </a:t>
            </a:r>
            <a:r>
              <a:rPr lang="en-GB" sz="1600" dirty="0" err="1" smtClean="0"/>
              <a:t>seit</a:t>
            </a:r>
            <a:r>
              <a:rPr lang="en-GB" sz="1600" dirty="0" smtClean="0"/>
              <a:t> </a:t>
            </a:r>
            <a:r>
              <a:rPr lang="en-GB" sz="1600" dirty="0" err="1" smtClean="0"/>
              <a:t>vielen</a:t>
            </a:r>
            <a:r>
              <a:rPr lang="en-GB" sz="1600" dirty="0" smtClean="0"/>
              <a:t> </a:t>
            </a:r>
            <a:r>
              <a:rPr lang="en-GB" sz="1600" dirty="0" err="1" smtClean="0"/>
              <a:t>Jahren</a:t>
            </a:r>
            <a:r>
              <a:rPr lang="en-GB" sz="1600" dirty="0" smtClean="0"/>
              <a:t> in </a:t>
            </a:r>
            <a:r>
              <a:rPr lang="en-GB" sz="1600" dirty="0" err="1" smtClean="0"/>
              <a:t>Forschung</a:t>
            </a:r>
            <a:r>
              <a:rPr lang="en-GB" sz="1600" dirty="0" smtClean="0"/>
              <a:t> und Praxis stark </a:t>
            </a:r>
            <a:r>
              <a:rPr lang="en-GB" sz="1600" dirty="0" err="1" smtClean="0"/>
              <a:t>diskutiert</a:t>
            </a:r>
            <a:r>
              <a:rPr lang="en-GB" sz="1600" dirty="0" smtClean="0"/>
              <a:t>. </a:t>
            </a:r>
            <a:r>
              <a:rPr lang="en-GB" sz="1600" dirty="0" err="1" smtClean="0"/>
              <a:t>Mit</a:t>
            </a:r>
            <a:r>
              <a:rPr lang="en-GB" sz="1600" dirty="0" smtClean="0"/>
              <a:t> </a:t>
            </a:r>
            <a:r>
              <a:rPr lang="en-GB" sz="1600" dirty="0" err="1" smtClean="0"/>
              <a:t>dem</a:t>
            </a:r>
            <a:r>
              <a:rPr lang="en-GB" sz="1600" dirty="0" smtClean="0"/>
              <a:t> Hype des Web 2.0 </a:t>
            </a:r>
            <a:r>
              <a:rPr lang="en-GB" sz="1600" dirty="0" err="1" smtClean="0"/>
              <a:t>erlebte</a:t>
            </a:r>
            <a:r>
              <a:rPr lang="en-GB" sz="1600" dirty="0" smtClean="0"/>
              <a:t> </a:t>
            </a:r>
            <a:r>
              <a:rPr lang="en-GB" sz="1600" dirty="0" err="1" smtClean="0"/>
              <a:t>diese</a:t>
            </a:r>
            <a:r>
              <a:rPr lang="en-GB" sz="1600" dirty="0" smtClean="0"/>
              <a:t> </a:t>
            </a:r>
            <a:r>
              <a:rPr lang="en-GB" sz="1600" dirty="0" err="1" smtClean="0"/>
              <a:t>Diskussion</a:t>
            </a:r>
            <a:r>
              <a:rPr lang="en-GB" sz="1600" dirty="0" smtClean="0"/>
              <a:t> </a:t>
            </a:r>
            <a:r>
              <a:rPr lang="en-GB" sz="1600" dirty="0" err="1" smtClean="0"/>
              <a:t>einen</a:t>
            </a:r>
            <a:r>
              <a:rPr lang="en-GB" sz="1600" dirty="0" smtClean="0"/>
              <a:t> </a:t>
            </a:r>
            <a:r>
              <a:rPr lang="en-GB" sz="1600" dirty="0" err="1" smtClean="0"/>
              <a:t>weiteren</a:t>
            </a:r>
            <a:r>
              <a:rPr lang="en-GB" sz="1600" dirty="0" smtClean="0"/>
              <a:t> </a:t>
            </a:r>
            <a:r>
              <a:rPr lang="en-GB" sz="1600" dirty="0" err="1" smtClean="0"/>
              <a:t>Höhepunkt</a:t>
            </a:r>
            <a:r>
              <a:rPr lang="en-GB" sz="1600" dirty="0" smtClean="0"/>
              <a:t>, die </a:t>
            </a:r>
            <a:r>
              <a:rPr lang="en-GB" sz="1600" dirty="0" err="1" smtClean="0"/>
              <a:t>die</a:t>
            </a:r>
            <a:r>
              <a:rPr lang="en-GB" sz="1600" dirty="0" smtClean="0"/>
              <a:t> (</a:t>
            </a:r>
            <a:r>
              <a:rPr lang="en-GB" sz="1600" dirty="0" err="1" smtClean="0"/>
              <a:t>damals</a:t>
            </a:r>
            <a:r>
              <a:rPr lang="en-GB" sz="1600" dirty="0" smtClean="0"/>
              <a:t>) </a:t>
            </a:r>
            <a:r>
              <a:rPr lang="en-GB" sz="1600" dirty="0" err="1" smtClean="0"/>
              <a:t>neuen</a:t>
            </a:r>
            <a:r>
              <a:rPr lang="en-GB" sz="1600" dirty="0" smtClean="0"/>
              <a:t> </a:t>
            </a:r>
            <a:r>
              <a:rPr lang="en-GB" sz="1600" dirty="0" err="1" smtClean="0"/>
              <a:t>sozialen</a:t>
            </a:r>
            <a:r>
              <a:rPr lang="en-GB" sz="1600" dirty="0" smtClean="0"/>
              <a:t> </a:t>
            </a:r>
            <a:r>
              <a:rPr lang="en-GB" sz="1600" dirty="0" err="1" smtClean="0"/>
              <a:t>Medien</a:t>
            </a:r>
            <a:r>
              <a:rPr lang="en-GB" sz="1600" dirty="0" smtClean="0"/>
              <a:t> in den </a:t>
            </a:r>
            <a:r>
              <a:rPr lang="en-GB" sz="1600" dirty="0" err="1" smtClean="0"/>
              <a:t>Mittelpunkt</a:t>
            </a:r>
            <a:r>
              <a:rPr lang="en-GB" sz="1600" dirty="0" smtClean="0"/>
              <a:t> </a:t>
            </a:r>
            <a:r>
              <a:rPr lang="en-GB" sz="1600" dirty="0" err="1" smtClean="0"/>
              <a:t>rückte</a:t>
            </a:r>
            <a:r>
              <a:rPr lang="en-GB" sz="1600" dirty="0" smtClean="0"/>
              <a:t>. </a:t>
            </a:r>
            <a:r>
              <a:rPr lang="en-GB" sz="1600" dirty="0" err="1" smtClean="0"/>
              <a:t>Ein</a:t>
            </a:r>
            <a:r>
              <a:rPr lang="en-GB" sz="1600" dirty="0" smtClean="0"/>
              <a:t> </a:t>
            </a:r>
            <a:r>
              <a:rPr lang="en-GB" sz="1600" dirty="0" err="1" smtClean="0"/>
              <a:t>echtes</a:t>
            </a:r>
            <a:r>
              <a:rPr lang="en-GB" sz="1600" dirty="0" smtClean="0"/>
              <a:t> Management von </a:t>
            </a:r>
            <a:r>
              <a:rPr lang="en-GB" sz="1600" dirty="0" err="1" smtClean="0"/>
              <a:t>Wissen</a:t>
            </a:r>
            <a:r>
              <a:rPr lang="en-GB" sz="1600" dirty="0" smtClean="0"/>
              <a:t> </a:t>
            </a:r>
            <a:r>
              <a:rPr lang="en-GB" sz="1600" dirty="0" err="1" smtClean="0"/>
              <a:t>mittels</a:t>
            </a:r>
            <a:r>
              <a:rPr lang="en-GB" sz="1600" dirty="0" smtClean="0"/>
              <a:t> IT </a:t>
            </a:r>
            <a:r>
              <a:rPr lang="en-GB" sz="1600" dirty="0" err="1" smtClean="0"/>
              <a:t>setzt</a:t>
            </a:r>
            <a:r>
              <a:rPr lang="en-GB" sz="1600" dirty="0" smtClean="0"/>
              <a:t> </a:t>
            </a:r>
            <a:r>
              <a:rPr lang="en-GB" sz="1600" dirty="0" err="1" smtClean="0"/>
              <a:t>jedoch</a:t>
            </a:r>
            <a:r>
              <a:rPr lang="en-GB" sz="1600" dirty="0" smtClean="0"/>
              <a:t> (semi-) </a:t>
            </a:r>
            <a:r>
              <a:rPr lang="en-GB" sz="1600" dirty="0" err="1" smtClean="0"/>
              <a:t>formale</a:t>
            </a:r>
            <a:r>
              <a:rPr lang="en-GB" sz="1600" dirty="0" smtClean="0"/>
              <a:t> </a:t>
            </a:r>
            <a:r>
              <a:rPr lang="en-GB" sz="1600" dirty="0" err="1" smtClean="0"/>
              <a:t>Wissensdarstellungen</a:t>
            </a:r>
            <a:r>
              <a:rPr lang="en-GB" sz="1600" dirty="0" smtClean="0"/>
              <a:t> </a:t>
            </a:r>
            <a:r>
              <a:rPr lang="en-GB" sz="1600" dirty="0" err="1" smtClean="0"/>
              <a:t>voraus</a:t>
            </a:r>
            <a:r>
              <a:rPr lang="en-GB" sz="1600" dirty="0" smtClean="0"/>
              <a:t>, die </a:t>
            </a:r>
            <a:r>
              <a:rPr lang="en-GB" sz="1600" dirty="0" err="1" smtClean="0"/>
              <a:t>dann</a:t>
            </a:r>
            <a:r>
              <a:rPr lang="en-GB" sz="1600" dirty="0" smtClean="0"/>
              <a:t> </a:t>
            </a:r>
            <a:r>
              <a:rPr lang="en-GB" sz="1600" dirty="0" err="1" smtClean="0"/>
              <a:t>zudem</a:t>
            </a:r>
            <a:r>
              <a:rPr lang="en-GB" sz="1600" dirty="0" smtClean="0"/>
              <a:t> </a:t>
            </a:r>
            <a:r>
              <a:rPr lang="en-GB" sz="1600" dirty="0" err="1" smtClean="0"/>
              <a:t>eine</a:t>
            </a:r>
            <a:r>
              <a:rPr lang="en-GB" sz="1600" dirty="0" smtClean="0"/>
              <a:t> </a:t>
            </a:r>
            <a:r>
              <a:rPr lang="en-GB" sz="1600" dirty="0" err="1" smtClean="0"/>
              <a:t>Verarbeitung</a:t>
            </a:r>
            <a:r>
              <a:rPr lang="en-GB" sz="1600" dirty="0" smtClean="0"/>
              <a:t> von </a:t>
            </a:r>
            <a:r>
              <a:rPr lang="en-GB" sz="1600" dirty="0" err="1" smtClean="0"/>
              <a:t>Wissen</a:t>
            </a:r>
            <a:r>
              <a:rPr lang="en-GB" sz="1600" dirty="0" smtClean="0"/>
              <a:t> </a:t>
            </a:r>
            <a:r>
              <a:rPr lang="en-GB" sz="1600" dirty="0" err="1" smtClean="0"/>
              <a:t>ermöglichen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 smtClean="0"/>
              <a:t>Der </a:t>
            </a:r>
            <a:r>
              <a:rPr lang="en-GB" sz="1600" dirty="0" err="1" smtClean="0"/>
              <a:t>Beitrag</a:t>
            </a:r>
            <a:r>
              <a:rPr lang="en-GB" sz="1600" dirty="0" smtClean="0"/>
              <a:t> </a:t>
            </a:r>
            <a:r>
              <a:rPr lang="en-GB" sz="1600" dirty="0" err="1" smtClean="0"/>
              <a:t>stellt</a:t>
            </a:r>
            <a:r>
              <a:rPr lang="en-GB" sz="1600" dirty="0" smtClean="0"/>
              <a:t> die </a:t>
            </a:r>
            <a:r>
              <a:rPr lang="en-GB" sz="1600" dirty="0" err="1" smtClean="0"/>
              <a:t>Möglichkeiten</a:t>
            </a:r>
            <a:r>
              <a:rPr lang="en-GB" sz="1600" dirty="0" smtClean="0"/>
              <a:t> der </a:t>
            </a:r>
            <a:r>
              <a:rPr lang="en-GB" sz="1600" dirty="0" err="1" smtClean="0"/>
              <a:t>formalen</a:t>
            </a:r>
            <a:r>
              <a:rPr lang="en-GB" sz="1600" dirty="0" smtClean="0"/>
              <a:t> </a:t>
            </a:r>
            <a:r>
              <a:rPr lang="en-GB" sz="1600" dirty="0" err="1" smtClean="0"/>
              <a:t>Wissensdarstellung</a:t>
            </a:r>
            <a:r>
              <a:rPr lang="en-GB" sz="1600" dirty="0" smtClean="0"/>
              <a:t> in den </a:t>
            </a:r>
            <a:r>
              <a:rPr lang="en-GB" sz="1600" dirty="0" err="1" smtClean="0"/>
              <a:t>Mittelpunkt</a:t>
            </a:r>
            <a:r>
              <a:rPr lang="en-GB" sz="1600" dirty="0" smtClean="0"/>
              <a:t> und </a:t>
            </a:r>
            <a:r>
              <a:rPr lang="en-GB" sz="1600" dirty="0" err="1" smtClean="0"/>
              <a:t>diskutiert</a:t>
            </a:r>
            <a:r>
              <a:rPr lang="en-GB" sz="1600" dirty="0" smtClean="0"/>
              <a:t> </a:t>
            </a:r>
            <a:r>
              <a:rPr lang="en-GB" sz="1600" dirty="0" err="1" smtClean="0"/>
              <a:t>deren</a:t>
            </a:r>
            <a:r>
              <a:rPr lang="en-GB" sz="1600" dirty="0" smtClean="0"/>
              <a:t> </a:t>
            </a:r>
            <a:r>
              <a:rPr lang="en-GB" sz="1600" dirty="0" err="1" smtClean="0"/>
              <a:t>Praxistauglichkeit</a:t>
            </a:r>
            <a:r>
              <a:rPr lang="en-GB" sz="1600" dirty="0" smtClean="0"/>
              <a:t>. </a:t>
            </a:r>
            <a:r>
              <a:rPr lang="en-GB" sz="1600" dirty="0" err="1" smtClean="0"/>
              <a:t>Dabei</a:t>
            </a:r>
            <a:r>
              <a:rPr lang="en-GB" sz="1600" dirty="0" smtClean="0"/>
              <a:t> </a:t>
            </a:r>
            <a:r>
              <a:rPr lang="en-GB" sz="1600" dirty="0" err="1" smtClean="0"/>
              <a:t>wird</a:t>
            </a:r>
            <a:r>
              <a:rPr lang="en-GB" sz="1600" dirty="0" smtClean="0"/>
              <a:t> auf die </a:t>
            </a:r>
            <a:r>
              <a:rPr lang="en-GB" sz="1600" dirty="0" err="1" smtClean="0"/>
              <a:t>Erfahrung</a:t>
            </a:r>
            <a:r>
              <a:rPr lang="en-GB" sz="1600" dirty="0" smtClean="0"/>
              <a:t> </a:t>
            </a:r>
            <a:r>
              <a:rPr lang="en-GB" sz="1600" dirty="0" err="1" smtClean="0"/>
              <a:t>aus</a:t>
            </a:r>
            <a:r>
              <a:rPr lang="en-GB" sz="1600" dirty="0" smtClean="0"/>
              <a:t> </a:t>
            </a:r>
            <a:r>
              <a:rPr lang="en-GB" sz="1600" dirty="0" err="1" smtClean="0"/>
              <a:t>verschiedenen</a:t>
            </a:r>
            <a:r>
              <a:rPr lang="en-GB" sz="1600" dirty="0" smtClean="0"/>
              <a:t> </a:t>
            </a:r>
            <a:r>
              <a:rPr lang="en-GB" sz="1600" dirty="0" err="1" smtClean="0"/>
              <a:t>Projekte</a:t>
            </a:r>
            <a:r>
              <a:rPr lang="en-GB" sz="1600" dirty="0" smtClean="0"/>
              <a:t> </a:t>
            </a:r>
            <a:r>
              <a:rPr lang="en-GB" sz="1600" dirty="0" err="1" smtClean="0"/>
              <a:t>zurückgegriffen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924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MetaCorrespondence" panose="020B0502030101020104" pitchFamily="34" charset="0"/>
              </a:rPr>
              <a:t>Uwe Lämmel</a:t>
            </a:r>
            <a:r>
              <a:rPr lang="de-DE" altLang="de-DE" sz="2000" smtClean="0">
                <a:latin typeface="MetaCorrespondence" panose="020B0502030101020104" pitchFamily="34" charset="0"/>
              </a:rPr>
              <a:t>,</a:t>
            </a:r>
            <a:r>
              <a:rPr lang="de-DE" altLang="de-DE" smtClean="0">
                <a:latin typeface="MetaCorrespondence" panose="020B0502030101020104" pitchFamily="34" charset="0"/>
              </a:rPr>
              <a:t> </a:t>
            </a:r>
            <a:r>
              <a:rPr lang="de-DE" altLang="de-DE" sz="2000" smtClean="0">
                <a:latin typeface="MetaCorrespondence" panose="020B0502030101020104" pitchFamily="34" charset="0"/>
              </a:rPr>
              <a:t>Prof. Dr.-Ing.</a:t>
            </a:r>
            <a:r>
              <a:rPr lang="de-DE" altLang="de-DE" smtClean="0">
                <a:latin typeface="MetaCorrespondence" panose="020B0502030101020104" pitchFamily="34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138" y="2551113"/>
            <a:ext cx="7566025" cy="28575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de-DE" altLang="de-DE" sz="2000" dirty="0" err="1" smtClean="0">
                <a:latin typeface="MetaCorrespondence" panose="020B0502030101020104" pitchFamily="34" charset="0"/>
              </a:rPr>
              <a:t>Introduction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in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to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programming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(Java)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 smtClean="0">
                <a:latin typeface="MetaCorrespondence" panose="020B0502030101020104" pitchFamily="34" charset="0"/>
              </a:rPr>
              <a:t>Knowledge-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based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Systems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 smtClean="0">
                <a:latin typeface="MetaCorrespondence" panose="020B0502030101020104" pitchFamily="34" charset="0"/>
              </a:rPr>
              <a:t>Knowledge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Extraction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(Data Mining)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 smtClean="0">
                <a:latin typeface="MetaCorrespondence" panose="020B0502030101020104" pitchFamily="34" charset="0"/>
              </a:rPr>
              <a:t>IT in Business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 smtClean="0">
                <a:latin typeface="MetaCorrespondence" panose="020B0502030101020104" pitchFamily="34" charset="0"/>
              </a:rPr>
              <a:t>Mobile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Agents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(LEGO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robots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and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Java)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 smtClean="0">
                <a:latin typeface="MetaCorrespondence" panose="020B0502030101020104" pitchFamily="34" charset="0"/>
              </a:rPr>
              <a:t>Research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Methodology</a:t>
            </a:r>
            <a:endParaRPr lang="de-DE" altLang="de-DE" sz="2000" dirty="0" smtClean="0">
              <a:latin typeface="MetaCorrespondence" panose="020B0502030101020104" pitchFamily="34" charset="0"/>
            </a:endParaRPr>
          </a:p>
          <a:p>
            <a:pPr lvl="1">
              <a:lnSpc>
                <a:spcPct val="90000"/>
              </a:lnSpc>
            </a:pPr>
            <a:endParaRPr lang="de-DE" altLang="de-DE" sz="2000" dirty="0">
              <a:latin typeface="MetaCorrespondence" panose="020B05020301010201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de-DE" altLang="de-DE" sz="2000" dirty="0" smtClean="0">
                <a:latin typeface="MetaCorrespondence" panose="020B0502030101020104" pitchFamily="34" charset="0"/>
              </a:rPr>
              <a:t>Head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of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degree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programme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: Master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of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Business Systems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altLang="de-DE" sz="2000" dirty="0" err="1" smtClean="0">
                <a:latin typeface="MetaCorrespondence" panose="020B0502030101020104" pitchFamily="34" charset="0"/>
              </a:rPr>
              <a:t>Distance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learning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,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contact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</a:t>
            </a:r>
            <a:r>
              <a:rPr lang="de-DE" altLang="de-DE" sz="2000" dirty="0" err="1" smtClean="0">
                <a:latin typeface="MetaCorrespondence" panose="020B0502030101020104" pitchFamily="34" charset="0"/>
              </a:rPr>
              <a:t>sessions</a:t>
            </a:r>
            <a:r>
              <a:rPr lang="de-DE" altLang="de-DE" sz="2000" dirty="0" smtClean="0">
                <a:latin typeface="MetaCorrespondence" panose="020B0502030101020104" pitchFamily="34" charset="0"/>
              </a:rPr>
              <a:t> in Cape Town</a:t>
            </a:r>
            <a:endParaRPr lang="de-DE" altLang="de-DE" sz="2000" dirty="0">
              <a:latin typeface="MetaCorrespondence" panose="020B0502030101020104" pitchFamily="34" charset="0"/>
            </a:endParaRPr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1308100" y="1971675"/>
            <a:ext cx="3043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latin typeface="MetaCorrespondence" panose="020B0502030101020104" pitchFamily="34" charset="0"/>
              </a:rPr>
              <a:t>Teaching</a:t>
            </a:r>
            <a:endParaRPr lang="de-DE" altLang="de-DE" sz="2000" dirty="0">
              <a:latin typeface="MetaCorrespondence" panose="020B0502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760" y="371366"/>
            <a:ext cx="8545513" cy="479425"/>
          </a:xfrm>
        </p:spPr>
        <p:txBody>
          <a:bodyPr/>
          <a:lstStyle/>
          <a:p>
            <a:r>
              <a:rPr lang="de-DE" dirty="0" smtClean="0"/>
              <a:t>Wismar in Europe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04" y="850791"/>
            <a:ext cx="9162168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Hochschule</a:t>
            </a:r>
            <a:r>
              <a:rPr lang="en-GB" dirty="0" smtClean="0"/>
              <a:t> Wismar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8174" y="2796987"/>
            <a:ext cx="6767099" cy="2794187"/>
          </a:xfrm>
        </p:spPr>
        <p:txBody>
          <a:bodyPr/>
          <a:lstStyle/>
          <a:p>
            <a:r>
              <a:rPr lang="en-GB" dirty="0" smtClean="0"/>
              <a:t>1908 Engineering Academy</a:t>
            </a:r>
          </a:p>
          <a:p>
            <a:r>
              <a:rPr lang="en-GB" dirty="0" smtClean="0"/>
              <a:t>3 Faculties</a:t>
            </a:r>
          </a:p>
          <a:p>
            <a:pPr lvl="1"/>
            <a:r>
              <a:rPr lang="en-GB" sz="1800" dirty="0" smtClean="0"/>
              <a:t>Engineering – Business – Design</a:t>
            </a:r>
          </a:p>
          <a:p>
            <a:r>
              <a:rPr lang="en-GB" dirty="0" smtClean="0"/>
              <a:t>~ 8.000 students (~ 4.000 distance learning)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largest public </a:t>
            </a:r>
            <a:r>
              <a:rPr lang="en-GB" dirty="0" err="1" smtClean="0"/>
              <a:t>univ.</a:t>
            </a:r>
            <a:r>
              <a:rPr lang="en-GB" dirty="0" smtClean="0"/>
              <a:t> in distance learning in Germany</a:t>
            </a:r>
          </a:p>
          <a:p>
            <a:pPr lvl="1"/>
            <a:r>
              <a:rPr lang="en-GB" sz="1800" dirty="0" smtClean="0"/>
              <a:t>Munich, Frankfurt, Hannover, Berlin, Hamburg … </a:t>
            </a:r>
            <a:endParaRPr lang="en-GB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99892" y="1409699"/>
            <a:ext cx="631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Technology, Business and Design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Institute BIT: Business Information Technology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8250" y="2276475"/>
            <a:ext cx="7515225" cy="3695700"/>
          </a:xfrm>
        </p:spPr>
        <p:txBody>
          <a:bodyPr/>
          <a:lstStyle/>
          <a:p>
            <a:r>
              <a:rPr lang="en-GB" sz="2000" dirty="0" smtClean="0"/>
              <a:t>Jan </a:t>
            </a:r>
            <a:r>
              <a:rPr lang="en-GB" sz="2000" dirty="0" err="1" smtClean="0"/>
              <a:t>Helmke</a:t>
            </a:r>
            <a:r>
              <a:rPr lang="en-GB" sz="2000" dirty="0" smtClean="0"/>
              <a:t> (Head)	ERP, SAP, Business Processes</a:t>
            </a:r>
          </a:p>
          <a:p>
            <a:r>
              <a:rPr lang="en-GB" sz="2000" dirty="0" smtClean="0"/>
              <a:t>Erhard Alde		SW Engineering, Business Processes</a:t>
            </a:r>
          </a:p>
          <a:p>
            <a:r>
              <a:rPr lang="en-GB" sz="2000" dirty="0" err="1" smtClean="0"/>
              <a:t>Rüdiger</a:t>
            </a:r>
            <a:r>
              <a:rPr lang="en-GB" sz="2000" dirty="0" smtClean="0"/>
              <a:t> </a:t>
            </a:r>
            <a:r>
              <a:rPr lang="en-GB" sz="2000" dirty="0" err="1" smtClean="0"/>
              <a:t>Blach</a:t>
            </a:r>
            <a:r>
              <a:rPr lang="en-GB" sz="2000" dirty="0" smtClean="0"/>
              <a:t>	Operating Systems, Networks</a:t>
            </a:r>
          </a:p>
          <a:p>
            <a:r>
              <a:rPr lang="en-GB" sz="2000" dirty="0" smtClean="0"/>
              <a:t>Jürgen Cleve		AI, Data Mining</a:t>
            </a:r>
          </a:p>
          <a:p>
            <a:r>
              <a:rPr lang="en-GB" sz="2000" dirty="0" smtClean="0"/>
              <a:t>Uwe Lämmel		</a:t>
            </a:r>
          </a:p>
          <a:p>
            <a:r>
              <a:rPr lang="en-GB" sz="2000" dirty="0" smtClean="0"/>
              <a:t>Harald Mumm	Application Programming</a:t>
            </a:r>
          </a:p>
          <a:p>
            <a:r>
              <a:rPr lang="en-GB" sz="2000" dirty="0" err="1" smtClean="0"/>
              <a:t>Rüdiger</a:t>
            </a:r>
            <a:r>
              <a:rPr lang="en-GB" sz="2000" dirty="0" smtClean="0"/>
              <a:t> </a:t>
            </a:r>
            <a:r>
              <a:rPr lang="en-GB" sz="2000" dirty="0" err="1" smtClean="0"/>
              <a:t>Steffan</a:t>
            </a:r>
            <a:r>
              <a:rPr lang="en-GB" sz="2000" dirty="0" smtClean="0"/>
              <a:t>	Database Systems</a:t>
            </a:r>
          </a:p>
          <a:p>
            <a:r>
              <a:rPr lang="en-GB" sz="2000" dirty="0" err="1" smtClean="0"/>
              <a:t>Reinhard</a:t>
            </a:r>
            <a:r>
              <a:rPr lang="en-GB" sz="2000" dirty="0" smtClean="0"/>
              <a:t> </a:t>
            </a:r>
            <a:r>
              <a:rPr lang="en-GB" sz="2000" dirty="0" err="1" smtClean="0"/>
              <a:t>Weck</a:t>
            </a:r>
            <a:r>
              <a:rPr lang="en-GB" sz="2000" dirty="0" smtClean="0"/>
              <a:t>	Informatics and Society </a:t>
            </a:r>
          </a:p>
          <a:p>
            <a:r>
              <a:rPr lang="en-GB" sz="2000" dirty="0" smtClean="0"/>
              <a:t>Bernd Wagner	Logistics</a:t>
            </a:r>
          </a:p>
          <a:p>
            <a:r>
              <a:rPr lang="en-GB" sz="2000" dirty="0" smtClean="0"/>
              <a:t>N.N.			Business Informatics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409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461963"/>
            <a:ext cx="8509000" cy="685800"/>
          </a:xfrm>
        </p:spPr>
        <p:txBody>
          <a:bodyPr/>
          <a:lstStyle/>
          <a:p>
            <a:r>
              <a:rPr lang="en-GB" altLang="de-DE" smtClean="0"/>
              <a:t>KIWI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9" y="1881628"/>
            <a:ext cx="6672538" cy="42408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20572"/>
              </a:buClr>
            </a:pPr>
            <a:r>
              <a:rPr lang="en-GB" altLang="de-DE" sz="2000" b="1" dirty="0" smtClean="0"/>
              <a:t>People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de-DE" sz="1800" dirty="0" smtClean="0"/>
              <a:t>Jürgen Cleve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de-DE" sz="1800" dirty="0" smtClean="0"/>
              <a:t>Uwe Lämmel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de-DE" sz="1800" dirty="0" smtClean="0"/>
              <a:t>students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20572"/>
              </a:buClr>
            </a:pPr>
            <a:r>
              <a:rPr lang="en-GB" altLang="de-DE" sz="2000" b="1" dirty="0" smtClean="0"/>
              <a:t>Projects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de-DE" sz="1800" dirty="0" smtClean="0"/>
              <a:t>Data Mining Engineering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de-DE" sz="1800" dirty="0" smtClean="0"/>
              <a:t>Applications of Neural Networks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de-DE" sz="1800" dirty="0" smtClean="0"/>
              <a:t>Knowledge Management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de-DE" sz="1800" dirty="0" smtClean="0"/>
              <a:t>Business Rules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de-DE" sz="1800" dirty="0" smtClean="0"/>
              <a:t>Knowledge Networks 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de-DE" sz="1800" dirty="0" smtClean="0"/>
              <a:t>Semantic Wiki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20572"/>
              </a:buClr>
            </a:pPr>
            <a:r>
              <a:rPr lang="en-GB" altLang="de-DE" sz="2000" b="1" dirty="0" smtClean="0"/>
              <a:t>Printing</a:t>
            </a:r>
          </a:p>
          <a:p>
            <a:pPr lvl="1">
              <a:spcBef>
                <a:spcPct val="0"/>
              </a:spcBef>
              <a:buClr>
                <a:srgbClr val="020572"/>
              </a:buClr>
            </a:pPr>
            <a:r>
              <a:rPr lang="en-GB" altLang="de-DE" sz="1800" dirty="0" smtClean="0"/>
              <a:t>Lämmel, Cleve: Artificial Intelligence, 4</a:t>
            </a:r>
            <a:r>
              <a:rPr lang="en-GB" altLang="de-DE" sz="1800" baseline="30000" dirty="0" smtClean="0"/>
              <a:t>th </a:t>
            </a:r>
            <a:r>
              <a:rPr lang="en-GB" altLang="de-DE" sz="1800" dirty="0" smtClean="0"/>
              <a:t>ed., 2012  (German)</a:t>
            </a:r>
          </a:p>
          <a:p>
            <a:pPr lvl="1">
              <a:spcBef>
                <a:spcPct val="0"/>
              </a:spcBef>
              <a:buClr>
                <a:srgbClr val="020572"/>
              </a:buClr>
            </a:pPr>
            <a:r>
              <a:rPr lang="en-GB" altLang="de-DE" sz="1800" dirty="0" smtClean="0"/>
              <a:t>Cleve, Lämmel: Data Mining, 2</a:t>
            </a:r>
            <a:r>
              <a:rPr lang="en-GB" altLang="de-DE" sz="1800" baseline="30000" dirty="0" smtClean="0"/>
              <a:t>nd</a:t>
            </a:r>
            <a:r>
              <a:rPr lang="en-GB" altLang="de-DE" sz="1800" dirty="0" smtClean="0"/>
              <a:t> ed. 2016 (German)</a:t>
            </a:r>
          </a:p>
        </p:txBody>
      </p:sp>
      <p:pic>
        <p:nvPicPr>
          <p:cNvPr id="6148" name="Picture 4" descr="Zeitungspapi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182563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 descr="Zeitungspapier"/>
          <p:cNvSpPr txBox="1">
            <a:spLocks noChangeArrowheads="1"/>
          </p:cNvSpPr>
          <p:nvPr/>
        </p:nvSpPr>
        <p:spPr bwMode="auto">
          <a:xfrm>
            <a:off x="879475" y="989013"/>
            <a:ext cx="620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etaNormal-Roman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etaNormal-Roman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GB" altLang="de-DE">
                <a:latin typeface="MetaBold-Roman" pitchFamily="34" charset="0"/>
              </a:rPr>
              <a:t>Artificial Intelligence in Business Informatics</a:t>
            </a:r>
          </a:p>
        </p:txBody>
      </p:sp>
    </p:spTree>
    <p:extLst>
      <p:ext uri="{BB962C8B-B14F-4D97-AF65-F5344CB8AC3E}">
        <p14:creationId xmlns:p14="http://schemas.microsoft.com/office/powerpoint/2010/main" val="35886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0325" y="2286000"/>
            <a:ext cx="2798763" cy="2863850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020572"/>
              </a:buClr>
              <a:buFont typeface="Times New Roman" panose="02020603050405020304" pitchFamily="18" charset="0"/>
              <a:buNone/>
              <a:defRPr/>
            </a:pPr>
            <a:r>
              <a:rPr lang="en-GB" altLang="de-DE" sz="1800" b="1" dirty="0" smtClean="0"/>
              <a:t>Objectives</a:t>
            </a:r>
          </a:p>
          <a:p>
            <a:pPr>
              <a:spcBef>
                <a:spcPct val="0"/>
              </a:spcBef>
              <a:buClr>
                <a:srgbClr val="020572"/>
              </a:buClr>
              <a:defRPr/>
            </a:pPr>
            <a:r>
              <a:rPr lang="en-GB" altLang="de-DE" sz="1800" dirty="0" smtClean="0"/>
              <a:t>education in Math</a:t>
            </a:r>
          </a:p>
          <a:p>
            <a:pPr>
              <a:spcBef>
                <a:spcPct val="0"/>
              </a:spcBef>
              <a:buClr>
                <a:srgbClr val="020572"/>
              </a:buClr>
              <a:defRPr/>
            </a:pPr>
            <a:r>
              <a:rPr lang="en-GB" altLang="de-DE" sz="1800" dirty="0" smtClean="0"/>
              <a:t>Logic</a:t>
            </a:r>
          </a:p>
          <a:p>
            <a:pPr>
              <a:spcBef>
                <a:spcPct val="0"/>
              </a:spcBef>
              <a:buClr>
                <a:srgbClr val="020572"/>
              </a:buClr>
              <a:defRPr/>
            </a:pPr>
            <a:r>
              <a:rPr lang="en-GB" altLang="de-DE" sz="1800" dirty="0" smtClean="0"/>
              <a:t>heritage</a:t>
            </a:r>
          </a:p>
          <a:p>
            <a:pPr marL="0" indent="0">
              <a:spcBef>
                <a:spcPct val="0"/>
              </a:spcBef>
              <a:buClr>
                <a:srgbClr val="020572"/>
              </a:buClr>
              <a:buFont typeface="Times New Roman" panose="02020603050405020304" pitchFamily="18" charset="0"/>
              <a:buNone/>
              <a:defRPr/>
            </a:pPr>
            <a:endParaRPr lang="en-GB" altLang="de-DE" sz="1800" dirty="0" smtClean="0"/>
          </a:p>
          <a:p>
            <a:pPr marL="0" indent="0">
              <a:spcBef>
                <a:spcPct val="0"/>
              </a:spcBef>
              <a:buClr>
                <a:srgbClr val="020572"/>
              </a:buClr>
              <a:buNone/>
              <a:defRPr/>
            </a:pPr>
            <a:r>
              <a:rPr lang="en-GB" altLang="de-DE" sz="1800" b="1" dirty="0" smtClean="0"/>
              <a:t>People</a:t>
            </a:r>
          </a:p>
          <a:p>
            <a:pPr>
              <a:spcBef>
                <a:spcPct val="0"/>
              </a:spcBef>
              <a:defRPr/>
            </a:pPr>
            <a:r>
              <a:rPr lang="en-US" altLang="de-DE" sz="1800" dirty="0"/>
              <a:t>pool of enthusiasts, mainly mathematicians</a:t>
            </a:r>
          </a:p>
          <a:p>
            <a:pPr marL="0" indent="0">
              <a:spcBef>
                <a:spcPct val="0"/>
              </a:spcBef>
              <a:buClr>
                <a:srgbClr val="020572"/>
              </a:buClr>
              <a:buNone/>
              <a:defRPr/>
            </a:pPr>
            <a:endParaRPr lang="en-GB" altLang="de-DE" sz="1800" b="1" dirty="0" smtClean="0"/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312738" y="723900"/>
            <a:ext cx="4095750" cy="685800"/>
          </a:xfrm>
        </p:spPr>
        <p:txBody>
          <a:bodyPr/>
          <a:lstStyle/>
          <a:p>
            <a:r>
              <a:rPr lang="en-GB" altLang="de-DE" dirty="0" smtClean="0"/>
              <a:t> </a:t>
            </a:r>
          </a:p>
        </p:txBody>
      </p:sp>
      <p:pic>
        <p:nvPicPr>
          <p:cNvPr id="7172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19063"/>
            <a:ext cx="44561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65675" y="2098675"/>
            <a:ext cx="3992563" cy="3387725"/>
          </a:xfrm>
          <a:prstGeom prst="rect">
            <a:avLst/>
          </a:prstGeom>
          <a:noFill/>
          <a:ln w="22225">
            <a:solidFill>
              <a:srgbClr val="233BB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20572"/>
              </a:buClr>
              <a:buFont typeface="Times New Roman" panose="02020603050405020304" pitchFamily="18" charset="0"/>
              <a:buNone/>
              <a:defRPr/>
            </a:pPr>
            <a:r>
              <a:rPr lang="en-GB" altLang="de-DE" sz="1800" b="1" dirty="0" err="1" smtClean="0"/>
              <a:t>Gottlob</a:t>
            </a:r>
            <a:r>
              <a:rPr lang="en-GB" altLang="de-DE" sz="1800" b="1" dirty="0" smtClean="0"/>
              <a:t> </a:t>
            </a:r>
            <a:r>
              <a:rPr lang="en-GB" altLang="de-DE" sz="1800" b="1" dirty="0" err="1" smtClean="0"/>
              <a:t>Frege</a:t>
            </a:r>
            <a:endParaRPr lang="en-GB" altLang="de-DE" sz="1800" b="1" dirty="0" smtClean="0"/>
          </a:p>
          <a:p>
            <a:pPr marL="0" indent="0">
              <a:lnSpc>
                <a:spcPct val="90000"/>
              </a:lnSpc>
              <a:buClr>
                <a:srgbClr val="020572"/>
              </a:buClr>
              <a:buFont typeface="Times New Roman" panose="02020603050405020304" pitchFamily="18" charset="0"/>
              <a:buNone/>
              <a:defRPr/>
            </a:pPr>
            <a:r>
              <a:rPr lang="en-GB" altLang="de-DE" sz="1800" dirty="0" smtClean="0"/>
              <a:t>1848 Wismar – 1925 Bad </a:t>
            </a:r>
            <a:r>
              <a:rPr lang="en-GB" altLang="de-DE" sz="1800" dirty="0" err="1" smtClean="0"/>
              <a:t>Kleinen</a:t>
            </a:r>
            <a:endParaRPr lang="en-GB" altLang="de-DE" sz="1800" dirty="0" smtClean="0"/>
          </a:p>
          <a:p>
            <a:pPr marL="0" indent="0">
              <a:lnSpc>
                <a:spcPct val="90000"/>
              </a:lnSpc>
              <a:buClr>
                <a:srgbClr val="020572"/>
              </a:buClr>
              <a:buFont typeface="Times New Roman" panose="02020603050405020304" pitchFamily="18" charset="0"/>
              <a:buNone/>
              <a:defRPr/>
            </a:pPr>
            <a:endParaRPr lang="en-GB" altLang="de-DE" sz="1800" dirty="0" smtClean="0"/>
          </a:p>
          <a:p>
            <a:pPr marL="0" indent="0">
              <a:lnSpc>
                <a:spcPct val="90000"/>
              </a:lnSpc>
              <a:buClr>
                <a:srgbClr val="020572"/>
              </a:buClr>
              <a:buFont typeface="Times New Roman" panose="02020603050405020304" pitchFamily="18" charset="0"/>
              <a:buNone/>
              <a:defRPr/>
            </a:pPr>
            <a:r>
              <a:rPr lang="en-GB" altLang="de-DE" sz="1800" dirty="0" smtClean="0"/>
              <a:t>Professor at University in Jena </a:t>
            </a:r>
          </a:p>
          <a:p>
            <a:pPr marL="0" indent="0">
              <a:lnSpc>
                <a:spcPct val="90000"/>
              </a:lnSpc>
              <a:buClr>
                <a:srgbClr val="020572"/>
              </a:buClr>
              <a:buFont typeface="Times New Roman" panose="02020603050405020304" pitchFamily="18" charset="0"/>
              <a:buNone/>
              <a:defRPr/>
            </a:pPr>
            <a:endParaRPr lang="en-GB" altLang="de-DE" sz="1800" dirty="0"/>
          </a:p>
          <a:p>
            <a:pPr marL="0" indent="0">
              <a:lnSpc>
                <a:spcPct val="90000"/>
              </a:lnSpc>
              <a:buClr>
                <a:srgbClr val="020572"/>
              </a:buClr>
              <a:buFont typeface="Times New Roman" panose="02020603050405020304" pitchFamily="18" charset="0"/>
              <a:buNone/>
              <a:defRPr/>
            </a:pPr>
            <a:r>
              <a:rPr lang="en-GB" altLang="de-DE" sz="1800" dirty="0" smtClean="0"/>
              <a:t>mathematician, logician, philosopher</a:t>
            </a:r>
          </a:p>
          <a:p>
            <a:pPr>
              <a:lnSpc>
                <a:spcPct val="90000"/>
              </a:lnSpc>
              <a:buClr>
                <a:srgbClr val="020572"/>
              </a:buClr>
              <a:buFont typeface="Wingdings" panose="05000000000000000000" pitchFamily="2" charset="2"/>
              <a:buChar char="§"/>
              <a:defRPr/>
            </a:pPr>
            <a:r>
              <a:rPr lang="en-GB" altLang="de-DE" sz="1800" dirty="0" smtClean="0"/>
              <a:t>mathematical logic </a:t>
            </a:r>
            <a:br>
              <a:rPr lang="en-GB" altLang="de-DE" sz="1800" dirty="0" smtClean="0"/>
            </a:br>
            <a:r>
              <a:rPr lang="en-GB" altLang="de-DE" sz="1800" dirty="0" smtClean="0"/>
              <a:t>(predicate calculus)</a:t>
            </a:r>
          </a:p>
          <a:p>
            <a:pPr>
              <a:lnSpc>
                <a:spcPct val="90000"/>
              </a:lnSpc>
              <a:buClr>
                <a:srgbClr val="020572"/>
              </a:buClr>
              <a:buFont typeface="Wingdings" panose="05000000000000000000" pitchFamily="2" charset="2"/>
              <a:buChar char="§"/>
              <a:defRPr/>
            </a:pPr>
            <a:r>
              <a:rPr lang="en-GB" altLang="de-DE" sz="1800" dirty="0"/>
              <a:t>a</a:t>
            </a:r>
            <a:r>
              <a:rPr lang="en-GB" altLang="de-DE" sz="1800" dirty="0" smtClean="0"/>
              <a:t>nalytic philosophy</a:t>
            </a:r>
          </a:p>
          <a:p>
            <a:pPr>
              <a:lnSpc>
                <a:spcPct val="90000"/>
              </a:lnSpc>
              <a:buClr>
                <a:srgbClr val="020572"/>
              </a:buClr>
              <a:buFont typeface="Wingdings" panose="05000000000000000000" pitchFamily="2" charset="2"/>
              <a:buChar char="§"/>
              <a:defRPr/>
            </a:pPr>
            <a:endParaRPr lang="en-GB" altLang="de-DE" sz="1800" dirty="0"/>
          </a:p>
          <a:p>
            <a:pPr>
              <a:lnSpc>
                <a:spcPct val="90000"/>
              </a:lnSpc>
              <a:buClr>
                <a:srgbClr val="020572"/>
              </a:buClr>
              <a:buFont typeface="Wingdings" panose="05000000000000000000" pitchFamily="2" charset="2"/>
              <a:buChar char="§"/>
              <a:defRPr/>
            </a:pPr>
            <a:r>
              <a:rPr lang="en-GB" altLang="de-DE" sz="1800" dirty="0" smtClean="0"/>
              <a:t>1878 </a:t>
            </a:r>
            <a:r>
              <a:rPr lang="en-GB" altLang="de-DE" sz="1800" dirty="0" err="1" smtClean="0"/>
              <a:t>Begriffsschrift</a:t>
            </a:r>
            <a:endParaRPr lang="en-GB" altLang="de-DE" sz="1800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297366" y="314452"/>
            <a:ext cx="3666566" cy="1774698"/>
            <a:chOff x="297366" y="314452"/>
            <a:chExt cx="3666566" cy="1774698"/>
          </a:xfrm>
        </p:grpSpPr>
        <p:sp>
          <p:nvSpPr>
            <p:cNvPr id="2" name="Rechteck 1"/>
            <p:cNvSpPr/>
            <p:nvPr/>
          </p:nvSpPr>
          <p:spPr bwMode="auto">
            <a:xfrm>
              <a:off x="297366" y="314452"/>
              <a:ext cx="3570893" cy="1715785"/>
            </a:xfrm>
            <a:prstGeom prst="rect">
              <a:avLst/>
            </a:prstGeom>
            <a:solidFill>
              <a:srgbClr val="FFF2C9"/>
            </a:solidFill>
            <a:ln w="28575" cap="flat" cmpd="sng" algn="ctr">
              <a:solidFill>
                <a:srgbClr val="233BB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50497" y="393700"/>
              <a:ext cx="3513435" cy="1695450"/>
              <a:chOff x="1314" y="1125"/>
              <a:chExt cx="2984" cy="1068"/>
            </a:xfrm>
          </p:grpSpPr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1314" y="1125"/>
                <a:ext cx="4" cy="50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329" y="1371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1736" y="1365"/>
                <a:ext cx="1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V="1">
                <a:off x="2003" y="1718"/>
                <a:ext cx="101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V="1">
                <a:off x="1995" y="1366"/>
                <a:ext cx="0" cy="3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2310" y="2062"/>
                <a:ext cx="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 flipV="1">
                <a:off x="2311" y="1725"/>
                <a:ext cx="0" cy="3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3007" y="1866"/>
                <a:ext cx="128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de-DE" altLang="de-DE"/>
                  <a:t>can_see(x)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007" y="1558"/>
                <a:ext cx="128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de-DE" altLang="de-DE"/>
                  <a:t>is_there(x)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3013" y="1209"/>
                <a:ext cx="128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de-DE" altLang="de-DE"/>
                  <a:t>virtual(x)</a:t>
                </a:r>
              </a:p>
            </p:txBody>
          </p:sp>
          <p:sp>
            <p:nvSpPr>
              <p:cNvPr id="21" name="Arc 17"/>
              <p:cNvSpPr>
                <a:spLocks/>
              </p:cNvSpPr>
              <p:nvPr/>
            </p:nvSpPr>
            <p:spPr bwMode="auto">
              <a:xfrm flipV="1">
                <a:off x="1600" y="1360"/>
                <a:ext cx="142" cy="91"/>
              </a:xfrm>
              <a:custGeom>
                <a:avLst/>
                <a:gdLst>
                  <a:gd name="G0" fmla="+- 0 0 0"/>
                  <a:gd name="G1" fmla="+- 21302 0 0"/>
                  <a:gd name="G2" fmla="+- 21600 0 0"/>
                  <a:gd name="T0" fmla="*/ 3576 w 21600"/>
                  <a:gd name="T1" fmla="*/ 0 h 21302"/>
                  <a:gd name="T2" fmla="*/ 21600 w 21600"/>
                  <a:gd name="T3" fmla="*/ 21302 h 21302"/>
                  <a:gd name="T4" fmla="*/ 0 w 21600"/>
                  <a:gd name="T5" fmla="*/ 21302 h 2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302" fill="none" extrusionOk="0">
                    <a:moveTo>
                      <a:pt x="3575" y="0"/>
                    </a:moveTo>
                    <a:cubicBezTo>
                      <a:pt x="13979" y="1746"/>
                      <a:pt x="21600" y="10752"/>
                      <a:pt x="21600" y="21302"/>
                    </a:cubicBezTo>
                  </a:path>
                  <a:path w="21600" h="21302" stroke="0" extrusionOk="0">
                    <a:moveTo>
                      <a:pt x="3575" y="0"/>
                    </a:moveTo>
                    <a:cubicBezTo>
                      <a:pt x="13979" y="1746"/>
                      <a:pt x="21600" y="10752"/>
                      <a:pt x="21600" y="21302"/>
                    </a:cubicBezTo>
                    <a:lnTo>
                      <a:pt x="0" y="21302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Arc 18"/>
              <p:cNvSpPr>
                <a:spLocks/>
              </p:cNvSpPr>
              <p:nvPr/>
            </p:nvSpPr>
            <p:spPr bwMode="auto">
              <a:xfrm flipH="1" flipV="1">
                <a:off x="1499" y="1368"/>
                <a:ext cx="183" cy="87"/>
              </a:xfrm>
              <a:custGeom>
                <a:avLst/>
                <a:gdLst>
                  <a:gd name="G0" fmla="+- 0 0 0"/>
                  <a:gd name="G1" fmla="+- 20527 0 0"/>
                  <a:gd name="G2" fmla="+- 21600 0 0"/>
                  <a:gd name="T0" fmla="*/ 6722 w 21600"/>
                  <a:gd name="T1" fmla="*/ 0 h 20527"/>
                  <a:gd name="T2" fmla="*/ 21600 w 21600"/>
                  <a:gd name="T3" fmla="*/ 20527 h 20527"/>
                  <a:gd name="T4" fmla="*/ 0 w 21600"/>
                  <a:gd name="T5" fmla="*/ 20527 h 20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27" fill="none" extrusionOk="0">
                    <a:moveTo>
                      <a:pt x="6722" y="-1"/>
                    </a:moveTo>
                    <a:cubicBezTo>
                      <a:pt x="15597" y="2906"/>
                      <a:pt x="21600" y="11187"/>
                      <a:pt x="21600" y="20527"/>
                    </a:cubicBezTo>
                  </a:path>
                  <a:path w="21600" h="20527" stroke="0" extrusionOk="0">
                    <a:moveTo>
                      <a:pt x="6722" y="-1"/>
                    </a:moveTo>
                    <a:cubicBezTo>
                      <a:pt x="15597" y="2906"/>
                      <a:pt x="21600" y="11187"/>
                      <a:pt x="21600" y="20527"/>
                    </a:cubicBezTo>
                    <a:lnTo>
                      <a:pt x="0" y="20527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1493" y="1141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de-DE" altLang="de-DE"/>
                  <a:t>x</a:t>
                </a:r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2099" y="1723"/>
                <a:ext cx="0" cy="10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24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&quot;/&gt;&lt;property id=&quot;20307&quot; value=&quot;419&quot;/&gt;&lt;/object&gt;&lt;object type=&quot;3&quot; unique_id=&quot;10005&quot;&gt;&lt;property id=&quot;20148&quot; value=&quot;5&quot;/&gt;&lt;property id=&quot;20300&quot; value=&quot;Folie 2 - &amp;quot;Inhalt&amp;quot;&quot;/&gt;&lt;property id=&quot;20307&quot; value=&quot;348&quot;/&gt;&lt;/object&gt;&lt;object type=&quot;3&quot; unique_id=&quot;10006&quot;&gt;&lt;property id=&quot;20148&quot; value=&quot;5&quot;/&gt;&lt;property id=&quot;20300&quot; value=&quot;Folie 3 - &amp;quot;Wissensmanagement &amp;lt;&amp;gt; Management von Wissen&amp;quot;&quot;/&gt;&lt;property id=&quot;20307&quot; value=&quot;387&quot;/&gt;&lt;/object&gt;&lt;object type=&quot;3&quot; unique_id=&quot;10007&quot;&gt;&lt;property id=&quot;20148&quot; value=&quot;5&quot;/&gt;&lt;property id=&quot;20300&quot; value=&quot;Folie 4 - &amp;quot;Wissensmanagement&amp;quot;&quot;/&gt;&lt;property id=&quot;20307&quot; value=&quot;408&quot;/&gt;&lt;/object&gt;&lt;object type=&quot;3&quot; unique_id=&quot;10008&quot;&gt;&lt;property id=&quot;20148&quot; value=&quot;5&quot;/&gt;&lt;property id=&quot;20300&quot; value=&quot;Folie 5 - &amp;quot;Wissensnetz&amp;quot;&quot;/&gt;&lt;property id=&quot;20307&quot; value=&quot;418&quot;/&gt;&lt;/object&gt;&lt;object type=&quot;3&quot; unique_id=&quot;10009&quot;&gt;&lt;property id=&quot;20148&quot; value=&quot;5&quot;/&gt;&lt;property id=&quot;20300&quot; value=&quot;Folie 6 - &amp;quot;Konzepthierarchie &amp;lt;–&amp;gt; Topic Map&amp;quot;&quot;/&gt;&lt;property id=&quot;20307&quot; value=&quot;399&quot;/&gt;&lt;/object&gt;&lt;object type=&quot;3&quot; unique_id=&quot;10010&quot;&gt;&lt;property id=&quot;20148&quot; value=&quot;5&quot;/&gt;&lt;property id=&quot;20300&quot; value=&quot;Folie 7 - &amp;quot;Begriffe&amp;quot;&quot;/&gt;&lt;property id=&quot;20307&quot; value=&quot;389&quot;/&gt;&lt;/object&gt;&lt;object type=&quot;3&quot; unique_id=&quot;10011&quot;&gt;&lt;property id=&quot;20148&quot; value=&quot;5&quot;/&gt;&lt;property id=&quot;20300&quot; value=&quot;Folie 8 - &amp;quot;Wissensnetz&amp;quot;&quot;/&gt;&lt;property id=&quot;20307&quot; value=&quot;403&quot;/&gt;&lt;/object&gt;&lt;object type=&quot;3&quot; unique_id=&quot;10012&quot;&gt;&lt;property id=&quot;20148&quot; value=&quot;5&quot;/&gt;&lt;property id=&quot;20300&quot; value=&quot;Folie 9&quot;/&gt;&lt;property id=&quot;20307&quot; value=&quot;404&quot;/&gt;&lt;/object&gt;&lt;object type=&quot;3&quot; unique_id=&quot;10013&quot;&gt;&lt;property id=&quot;20148&quot; value=&quot;5&quot;/&gt;&lt;property id=&quot;20300&quot; value=&quot;Folie 10 - &amp;quot;Wissensnetz&amp;quot;&quot;/&gt;&lt;property id=&quot;20307&quot; value=&quot;388&quot;/&gt;&lt;/object&gt;&lt;object type=&quot;3&quot; unique_id=&quot;10014&quot;&gt;&lt;property id=&quot;20148&quot; value=&quot;5&quot;/&gt;&lt;property id=&quot;20300&quot; value=&quot;Folie 11 - &amp;quot;Ontopia – Vizigator&amp;quot;&quot;/&gt;&lt;property id=&quot;20307&quot; value=&quot;405&quot;/&gt;&lt;/object&gt;&lt;object type=&quot;3&quot; unique_id=&quot;10015&quot;&gt;&lt;property id=&quot;20148&quot; value=&quot;5&quot;/&gt;&lt;property id=&quot;20300&quot; value=&quot;Folie 12 - &amp;quot;Ontopia – Omnigator&amp;quot;&quot;/&gt;&lt;property id=&quot;20307&quot; value=&quot;406&quot;/&gt;&lt;/object&gt;&lt;object type=&quot;3&quot; unique_id=&quot;10016&quot;&gt;&lt;property id=&quot;20148&quot; value=&quot;5&quot;/&gt;&lt;property id=&quot;20300&quot; value=&quot;Folie 13 - &amp;quot;Wissensnetze&amp;quot;&quot;/&gt;&lt;property id=&quot;20307&quot; value=&quot;407&quot;/&gt;&lt;/object&gt;&lt;object type=&quot;3&quot; unique_id=&quot;10017&quot;&gt;&lt;property id=&quot;20148&quot; value=&quot;5&quot;/&gt;&lt;property id=&quot;20300&quot; value=&quot;Folie 14 - &amp;quot;Wiki im Unternehmen&amp;quot;&quot;/&gt;&lt;property id=&quot;20307&quot; value=&quot;390&quot;/&gt;&lt;/object&gt;&lt;object type=&quot;3&quot; unique_id=&quot;10018&quot;&gt;&lt;property id=&quot;20148&quot; value=&quot;5&quot;/&gt;&lt;property id=&quot;20300&quot; value=&quot;Folie 15 - &amp;quot;Semantisches Wiki&amp;quot;&quot;/&gt;&lt;property id=&quot;20307&quot; value=&quot;391&quot;/&gt;&lt;/object&gt;&lt;object type=&quot;3&quot; unique_id=&quot;10019&quot;&gt;&lt;property id=&quot;20148&quot; value=&quot;5&quot;/&gt;&lt;property id=&quot;20300&quot; value=&quot;Folie 19 - &amp;quot;Beispiel&amp;quot;&quot;/&gt;&lt;property id=&quot;20307&quot; value=&quot;423&quot;/&gt;&lt;/object&gt;&lt;object type=&quot;3&quot; unique_id=&quot;10020&quot;&gt;&lt;property id=&quot;20148&quot; value=&quot;5&quot;/&gt;&lt;property id=&quot;20300&quot; value=&quot;Folie 16 - &amp;quot;Semantic MediaWiki&amp;quot;&quot;/&gt;&lt;property id=&quot;20307&quot; value=&quot;393&quot;/&gt;&lt;/object&gt;&lt;object type=&quot;3&quot; unique_id=&quot;10021&quot;&gt;&lt;property id=&quot;20148&quot; value=&quot;5&quot;/&gt;&lt;property id=&quot;20300&quot; value=&quot;Folie 17 - &amp;quot;Annotationen&amp;quot;&quot;/&gt;&lt;property id=&quot;20307&quot; value=&quot;394&quot;/&gt;&lt;/object&gt;&lt;object type=&quot;3&quot; unique_id=&quot;10024&quot;&gt;&lt;property id=&quot;20148&quot; value=&quot;5&quot;/&gt;&lt;property id=&quot;20300&quot; value=&quot;Folie 18 - &amp;quot;Auswertungen: alle Module im 1. Semester&amp;quot;&quot;/&gt;&lt;property id=&quot;20307&quot; value=&quot;397&quot;/&gt;&lt;/object&gt;&lt;object type=&quot;3&quot; unique_id=&quot;10025&quot;&gt;&lt;property id=&quot;20148&quot; value=&quot;5&quot;/&gt;&lt;property id=&quot;20300&quot; value=&quot;Folie 20 - &amp;quot; SMW in Aktion&amp;quot;&quot;/&gt;&lt;property id=&quot;20307&quot; value=&quot;422&quot;/&gt;&lt;/object&gt;&lt;object type=&quot;3&quot; unique_id=&quot;10026&quot;&gt;&lt;property id=&quot;20148&quot; value=&quot;5&quot;/&gt;&lt;property id=&quot;20300&quot; value=&quot;Folie 21 - &amp;quot;Attribute als Assoziationen&amp;quot;&quot;/&gt;&lt;property id=&quot;20307&quot; value=&quot;421&quot;/&gt;&lt;/object&gt;&lt;object type=&quot;3&quot; unique_id=&quot;10027&quot;&gt;&lt;property id=&quot;20148&quot; value=&quot;5&quot;/&gt;&lt;property id=&quot;20300&quot; value=&quot;Folie 22 - &amp;quot;Semantic MediaWiki&amp;quot;&quot;/&gt;&lt;property id=&quot;20307&quot; value=&quot;392&quot;/&gt;&lt;/object&gt;&lt;object type=&quot;3&quot; unique_id=&quot;10028&quot;&gt;&lt;property id=&quot;20148&quot; value=&quot;5&quot;/&gt;&lt;property id=&quot;20300&quot; value=&quot;Folie 23 - &amp;quot;pro &amp;amp; kontra&amp;quot;&quot;/&gt;&lt;property id=&quot;20307&quot; value=&quot;395&quot;/&gt;&lt;/object&gt;&lt;object type=&quot;3&quot; unique_id=&quot;10029&quot;&gt;&lt;property id=&quot;20148&quot; value=&quot;5&quot;/&gt;&lt;property id=&quot;20300&quot; value=&quot;Folie 25 - &amp;quot;Kompetenz-Portal&amp;quot;&quot;/&gt;&lt;property id=&quot;20307&quot; value=&quot;398&quot;/&gt;&lt;/object&gt;&lt;object type=&quot;3&quot; unique_id=&quot;10030&quot;&gt;&lt;property id=&quot;20148&quot; value=&quot;5&quot;/&gt;&lt;property id=&quot;20300&quot; value=&quot;Folie 24 - &amp;quot;Pilotprojekt  TechnoWiki Kompetenz-Portal &amp;quot;&quot;/&gt;&lt;property id=&quot;20307&quot; value=&quot;410&quot;/&gt;&lt;/object&gt;&lt;object type=&quot;3&quot; unique_id=&quot;10033&quot;&gt;&lt;property id=&quot;20148&quot; value=&quot;5&quot;/&gt;&lt;property id=&quot;20300&quot; value=&quot;Folie 28 - &amp;quot;Projekte&amp;quot;&quot;/&gt;&lt;property id=&quot;20307&quot; value=&quot;414&quot;/&gt;&lt;/object&gt;&lt;object type=&quot;3&quot; unique_id=&quot;10035&quot;&gt;&lt;property id=&quot;20148&quot; value=&quot;5&quot;/&gt;&lt;property id=&quot;20300&quot; value=&quot;Folie 29 - &amp;quot;Datenbank-Funktion im Semantic Wiki&amp;quot;&quot;/&gt;&lt;property id=&quot;20307&quot; value=&quot;416&quot;/&gt;&lt;/object&gt;&lt;object type=&quot;3&quot; unique_id=&quot;10036&quot;&gt;&lt;property id=&quot;20148&quot; value=&quot;5&quot;/&gt;&lt;property id=&quot;20300&quot; value=&quot;Folie 30 - &amp;quot;Kompetenz-Portal&amp;quot;&quot;/&gt;&lt;property id=&quot;20307&quot; value=&quot;412&quot;/&gt;&lt;/object&gt;&lt;object type=&quot;3&quot; unique_id=&quot;10037&quot;&gt;&lt;property id=&quot;20148&quot; value=&quot;5&quot;/&gt;&lt;property id=&quot;20300&quot; value=&quot;Folie 31 - &amp;quot;Semantisches Wiki – Aufgaben&amp;quot;&quot;/&gt;&lt;property id=&quot;20307&quot; value=&quot;417&quot;/&gt;&lt;/object&gt;&lt;object type=&quot;3&quot; unique_id=&quot;10038&quot;&gt;&lt;property id=&quot;20148&quot; value=&quot;5&quot;/&gt;&lt;property id=&quot;20300&quot; value=&quot;Folie 32 - &amp;quot;&amp;amp;#x09;&amp;quot;&quot;/&gt;&lt;property id=&quot;20307&quot; value=&quot;386&quot;/&gt;&lt;/object&gt;&lt;object type=&quot;3&quot; unique_id=&quot;10150&quot;&gt;&lt;property id=&quot;20148&quot; value=&quot;5&quot;/&gt;&lt;property id=&quot;20300&quot; value=&quot;Folie 26 - &amp;quot;Seite Data Mining&amp;quot;&quot;/&gt;&lt;property id=&quot;20307&quot; value=&quot;425&quot;/&gt;&lt;/object&gt;&lt;object type=&quot;3&quot; unique_id=&quot;10151&quot;&gt;&lt;property id=&quot;20148&quot; value=&quot;5&quot;/&gt;&lt;property id=&quot;20300&quot; value=&quot;Folie 27 - &amp;quot;Attribute&amp;quot;&quot;/&gt;&lt;property id=&quot;20307&quot; value=&quot;42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MetaBold-Roman"/>
        <a:ea typeface=""/>
        <a:cs typeface=""/>
      </a:majorFont>
      <a:minorFont>
        <a:latin typeface="MetaNormal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ine-fbw">
  <a:themeElements>
    <a:clrScheme name="meine-fb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eine-fbw">
      <a:majorFont>
        <a:latin typeface="MetaBold-Roman"/>
        <a:ea typeface=""/>
        <a:cs typeface=""/>
      </a:majorFont>
      <a:minorFont>
        <a:latin typeface="MetaCorresponden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ine-fb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ine-fb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ine-fb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ine-fb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ine-fb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ine-fb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ine-fb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1236</Words>
  <Application>Microsoft Office PowerPoint</Application>
  <PresentationFormat>On-screen Show (4:3)</PresentationFormat>
  <Paragraphs>360</Paragraphs>
  <Slides>38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 Unicode MS</vt:lpstr>
      <vt:lpstr>Arial</vt:lpstr>
      <vt:lpstr>Arial Narrow</vt:lpstr>
      <vt:lpstr>MetaBold-Roman</vt:lpstr>
      <vt:lpstr>MetaCorrespondence</vt:lpstr>
      <vt:lpstr>MetaNormal-Roman</vt:lpstr>
      <vt:lpstr>Tahoma</vt:lpstr>
      <vt:lpstr>Times New Roman</vt:lpstr>
      <vt:lpstr>Wingdings</vt:lpstr>
      <vt:lpstr>1_Benutzerdefiniertes Design</vt:lpstr>
      <vt:lpstr>meine-fbw</vt:lpstr>
      <vt:lpstr>PowerPoint Presentation</vt:lpstr>
      <vt:lpstr>Content</vt:lpstr>
      <vt:lpstr>Uwe Lämmel, Prof. Dr.-Ing. </vt:lpstr>
      <vt:lpstr>Uwe Lämmel, Prof. Dr.-Ing. </vt:lpstr>
      <vt:lpstr>Wismar in Europe</vt:lpstr>
      <vt:lpstr>Hochschule Wismar</vt:lpstr>
      <vt:lpstr>Institute BIT: Business Information Technology</vt:lpstr>
      <vt:lpstr>KIWI </vt:lpstr>
      <vt:lpstr> </vt:lpstr>
      <vt:lpstr>Content</vt:lpstr>
      <vt:lpstr>Knowledge </vt:lpstr>
      <vt:lpstr>Message – Data – Information – Knowledge </vt:lpstr>
      <vt:lpstr>Knowledge </vt:lpstr>
      <vt:lpstr>Knowledge Management</vt:lpstr>
      <vt:lpstr>Knowledge Management</vt:lpstr>
      <vt:lpstr>If only X knew what X knows</vt:lpstr>
      <vt:lpstr>Knowledge Representation</vt:lpstr>
      <vt:lpstr>Theory versus Practice</vt:lpstr>
      <vt:lpstr>Content</vt:lpstr>
      <vt:lpstr>Business Rules</vt:lpstr>
      <vt:lpstr>Why Business Rules?</vt:lpstr>
      <vt:lpstr>BRMS-Produkte</vt:lpstr>
      <vt:lpstr>conclusion</vt:lpstr>
      <vt:lpstr>Content</vt:lpstr>
      <vt:lpstr>Topic Map Example: Thyssen Krupp</vt:lpstr>
      <vt:lpstr>Topic Map</vt:lpstr>
      <vt:lpstr>Country is famous for cuisine</vt:lpstr>
      <vt:lpstr>ToMaHS</vt:lpstr>
      <vt:lpstr>Topic Map: Business Informatics</vt:lpstr>
      <vt:lpstr>conclusion</vt:lpstr>
      <vt:lpstr>Content</vt:lpstr>
      <vt:lpstr>Semantic Wiki</vt:lpstr>
      <vt:lpstr>Semantic Wiki</vt:lpstr>
      <vt:lpstr>Semantic Wiki for Knowledge Management</vt:lpstr>
      <vt:lpstr>Conclusion</vt:lpstr>
      <vt:lpstr>Thank You for your patience</vt:lpstr>
      <vt:lpstr>Abstract</vt:lpstr>
      <vt:lpstr>Abstract</vt:lpstr>
    </vt:vector>
  </TitlesOfParts>
  <Company>Wismar Business School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based KM</dc:title>
  <dc:subject>WIWITA 2010</dc:subject>
  <dc:creator>Uwe Lämmel</dc:creator>
  <cp:lastModifiedBy>Sergiy Klymchuk</cp:lastModifiedBy>
  <cp:revision>511</cp:revision>
  <cp:lastPrinted>2014-05-19T07:17:55Z</cp:lastPrinted>
  <dcterms:created xsi:type="dcterms:W3CDTF">2005-09-23T06:42:01Z</dcterms:created>
  <dcterms:modified xsi:type="dcterms:W3CDTF">2016-03-15T04:57:54Z</dcterms:modified>
</cp:coreProperties>
</file>