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69" r:id="rId5"/>
    <p:sldId id="260" r:id="rId6"/>
    <p:sldId id="262" r:id="rId7"/>
    <p:sldId id="271" r:id="rId8"/>
    <p:sldId id="270" r:id="rId9"/>
    <p:sldId id="267" r:id="rId10"/>
    <p:sldId id="266" r:id="rId11"/>
    <p:sldId id="258" r:id="rId12"/>
    <p:sldId id="261" r:id="rId13"/>
    <p:sldId id="263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F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0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38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0">
              <a:srgbClr val="E6EFF3"/>
            </a:gs>
            <a:gs pos="60000">
              <a:srgbClr val="E6EFF3"/>
            </a:gs>
            <a:gs pos="100000">
              <a:schemeClr val="bg1">
                <a:lumMod val="78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DF44-5490-46EE-A8EC-8BE687C304FC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5713-C027-4690-A48E-2CDF04D88D6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220" y="0"/>
            <a:ext cx="5763780" cy="28895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7008" y="2468180"/>
            <a:ext cx="9814560" cy="1085089"/>
          </a:xfrm>
        </p:spPr>
        <p:txBody>
          <a:bodyPr anchor="b"/>
          <a:lstStyle>
            <a:lvl1pPr algn="ctr">
              <a:defRPr sz="6000">
                <a:solidFill>
                  <a:srgbClr val="002060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829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DF44-5490-46EE-A8EC-8BE687C304FC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5713-C027-4690-A48E-2CDF04D88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131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DF44-5490-46EE-A8EC-8BE687C304FC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5713-C027-4690-A48E-2CDF04D88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994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002060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DF44-5490-46EE-A8EC-8BE687C304FC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5713-C027-4690-A48E-2CDF04D88D6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/>
          <a:srcRect l="3166"/>
          <a:stretch/>
        </p:blipFill>
        <p:spPr>
          <a:xfrm>
            <a:off x="10789920" y="0"/>
            <a:ext cx="1402080" cy="1364098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838200" y="1382716"/>
            <a:ext cx="105156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2481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DF44-5490-46EE-A8EC-8BE687C304FC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5713-C027-4690-A48E-2CDF04D88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910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DF44-5490-46EE-A8EC-8BE687C304FC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5713-C027-4690-A48E-2CDF04D88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739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DF44-5490-46EE-A8EC-8BE687C304FC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5713-C027-4690-A48E-2CDF04D88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551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DF44-5490-46EE-A8EC-8BE687C304FC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5713-C027-4690-A48E-2CDF04D88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999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DF44-5490-46EE-A8EC-8BE687C304FC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5713-C027-4690-A48E-2CDF04D88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85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DF44-5490-46EE-A8EC-8BE687C304FC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5713-C027-4690-A48E-2CDF04D88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747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DF44-5490-46EE-A8EC-8BE687C304FC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5713-C027-4690-A48E-2CDF04D88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726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EFF3"/>
            </a:gs>
            <a:gs pos="83000">
              <a:srgbClr val="E6EFF3"/>
            </a:gs>
            <a:gs pos="100000">
              <a:schemeClr val="bg1">
                <a:lumMod val="8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DDF44-5490-46EE-A8EC-8BE687C304FC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E5713-C027-4690-A48E-2CDF04D88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38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7008" y="2468180"/>
            <a:ext cx="9814560" cy="1713676"/>
          </a:xfrm>
        </p:spPr>
        <p:txBody>
          <a:bodyPr>
            <a:normAutofit fontScale="90000"/>
          </a:bodyPr>
          <a:lstStyle/>
          <a:p>
            <a:r>
              <a:rPr lang="en-NZ" dirty="0" smtClean="0"/>
              <a:t>From Ph.D. to Start-Up:</a:t>
            </a:r>
            <a:br>
              <a:rPr lang="en-NZ" dirty="0" smtClean="0"/>
            </a:br>
            <a:r>
              <a:rPr lang="en-NZ" dirty="0" smtClean="0"/>
              <a:t>My Experience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2288" y="4772470"/>
            <a:ext cx="9144000" cy="1655762"/>
          </a:xfrm>
        </p:spPr>
        <p:txBody>
          <a:bodyPr/>
          <a:lstStyle/>
          <a:p>
            <a:r>
              <a:rPr lang="en-NZ" dirty="0" smtClean="0"/>
              <a:t>Jonathan Currie</a:t>
            </a:r>
          </a:p>
          <a:p>
            <a:r>
              <a:rPr lang="en-NZ" dirty="0" smtClean="0"/>
              <a:t>Inverse Problem Limited</a:t>
            </a:r>
          </a:p>
          <a:p>
            <a:r>
              <a:rPr lang="en-NZ" dirty="0" smtClean="0"/>
              <a:t>www.inverseproblem.co.nz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04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Finding the Right Match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60349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We started looking for a partner to assist with market research, market validation, management structure and provide a bit more direction for the company</a:t>
            </a:r>
          </a:p>
          <a:p>
            <a:endParaRPr lang="en-US" dirty="0"/>
          </a:p>
          <a:p>
            <a:r>
              <a:rPr lang="en-US" dirty="0" smtClean="0"/>
              <a:t>Through AUTEL, we were introduced to </a:t>
            </a:r>
            <a:r>
              <a:rPr lang="en-US" dirty="0" err="1" smtClean="0"/>
              <a:t>Swiftsure</a:t>
            </a:r>
            <a:endParaRPr lang="en-US" dirty="0" smtClean="0"/>
          </a:p>
          <a:p>
            <a:pPr lvl="1"/>
            <a:r>
              <a:rPr lang="en-US" dirty="0" smtClean="0"/>
              <a:t>A relatively new investment company run by two successful ex CEOs.</a:t>
            </a:r>
          </a:p>
          <a:p>
            <a:pPr lvl="1"/>
            <a:endParaRPr lang="en-US" dirty="0"/>
          </a:p>
          <a:p>
            <a:r>
              <a:rPr lang="en-US" dirty="0" smtClean="0"/>
              <a:t>After several (free) meetings, </a:t>
            </a:r>
            <a:r>
              <a:rPr lang="en-US" dirty="0" err="1" smtClean="0"/>
              <a:t>Swiftsure</a:t>
            </a:r>
            <a:r>
              <a:rPr lang="en-US" dirty="0" smtClean="0"/>
              <a:t> proposed starting a new company with equal shareholding between IPL and </a:t>
            </a:r>
            <a:r>
              <a:rPr lang="en-US" dirty="0" err="1" smtClean="0"/>
              <a:t>Swiftsure</a:t>
            </a:r>
            <a:endParaRPr lang="en-US" dirty="0"/>
          </a:p>
          <a:p>
            <a:pPr lvl="1"/>
            <a:r>
              <a:rPr lang="en-US" dirty="0" smtClean="0"/>
              <a:t>We develop the technology, they ‘do the rest’</a:t>
            </a:r>
          </a:p>
          <a:p>
            <a:pPr lvl="1"/>
            <a:endParaRPr lang="en-US" dirty="0"/>
          </a:p>
          <a:p>
            <a:r>
              <a:rPr lang="en-US" dirty="0" smtClean="0"/>
              <a:t>Based on advice we received, we declined their offer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450026"/>
            <a:ext cx="8669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 smtClean="0">
                <a:solidFill>
                  <a:srgbClr val="002060"/>
                </a:solidFill>
              </a:rPr>
              <a:t>Lesson Learnt: You don’t have to take the first investment opportunity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1791" y="5694538"/>
            <a:ext cx="2616723" cy="79413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729741" y="6488668"/>
            <a:ext cx="23087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dirty="0" smtClean="0"/>
              <a:t>http://swiftsure.co.nz/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40290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IP Review: Open Source IP is not 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05727"/>
          </a:xfrm>
        </p:spPr>
        <p:txBody>
          <a:bodyPr>
            <a:normAutofit fontScale="92500" lnSpcReduction="20000"/>
          </a:bodyPr>
          <a:lstStyle/>
          <a:p>
            <a:r>
              <a:rPr lang="en-NZ" dirty="0" smtClean="0"/>
              <a:t>As a wide-eyed Ph.D. student wanting to help the whole word, I had released all my control algorithms as open source software</a:t>
            </a:r>
          </a:p>
          <a:p>
            <a:pPr lvl="1"/>
            <a:r>
              <a:rPr lang="en-NZ" dirty="0" smtClean="0"/>
              <a:t>I had even written the website to enable it to be downloaded easily!</a:t>
            </a:r>
          </a:p>
          <a:p>
            <a:endParaRPr lang="en-NZ" dirty="0"/>
          </a:p>
          <a:p>
            <a:r>
              <a:rPr lang="en-NZ" dirty="0" smtClean="0"/>
              <a:t>It is a bit hard to make money from something you already give away for free</a:t>
            </a:r>
          </a:p>
          <a:p>
            <a:pPr lvl="1"/>
            <a:r>
              <a:rPr lang="en-NZ" dirty="0" smtClean="0"/>
              <a:t>People don’t often push the ‘donate’ button</a:t>
            </a:r>
          </a:p>
          <a:p>
            <a:pPr lvl="1"/>
            <a:r>
              <a:rPr lang="en-NZ" dirty="0" smtClean="0"/>
              <a:t>Investors won’t like this either (at all)</a:t>
            </a:r>
          </a:p>
          <a:p>
            <a:pPr lvl="1"/>
            <a:endParaRPr lang="en-NZ" dirty="0"/>
          </a:p>
          <a:p>
            <a:r>
              <a:rPr lang="en-NZ" dirty="0" smtClean="0"/>
              <a:t>Thankfully early software implementations were naïve and later performance upgrades were kept as closed source</a:t>
            </a:r>
          </a:p>
          <a:p>
            <a:endParaRPr lang="en-NZ" dirty="0"/>
          </a:p>
          <a:p>
            <a:r>
              <a:rPr lang="en-NZ" dirty="0" smtClean="0"/>
              <a:t>Think carefully how much information you give away in your thesis…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2045" y="6488139"/>
            <a:ext cx="6493397" cy="370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 smtClean="0">
                <a:solidFill>
                  <a:srgbClr val="002060"/>
                </a:solidFill>
              </a:rPr>
              <a:t>Lesson Learnt: Talk to someone about IP early!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8196" name="Picture 4" descr="http://www.i2c2.aut.ac.nz/Resources/Software/Images/3d_heliv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0527" y="3790525"/>
            <a:ext cx="1984258" cy="1746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7318" y="6308612"/>
            <a:ext cx="5774682" cy="54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8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Pre-Incubation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Our first successful investment round was with </a:t>
            </a:r>
            <a:r>
              <a:rPr lang="en-US" dirty="0" err="1" smtClean="0"/>
              <a:t>PowerHouse</a:t>
            </a:r>
            <a:r>
              <a:rPr lang="en-US" dirty="0"/>
              <a:t> </a:t>
            </a:r>
            <a:r>
              <a:rPr lang="en-US" dirty="0" smtClean="0"/>
              <a:t>Ventures, introduced again by AUTEL</a:t>
            </a:r>
          </a:p>
          <a:p>
            <a:endParaRPr lang="en-US" dirty="0"/>
          </a:p>
          <a:p>
            <a:r>
              <a:rPr lang="en-US" dirty="0" smtClean="0"/>
              <a:t>We entered a 3 month pre-incubation phase funded by a 35K Callaghan Innovation grant</a:t>
            </a:r>
          </a:p>
          <a:p>
            <a:pPr lvl="1"/>
            <a:r>
              <a:rPr lang="en-US" dirty="0" smtClean="0"/>
              <a:t>The grant was to identify whether or not we had something worth investing in</a:t>
            </a:r>
          </a:p>
          <a:p>
            <a:pPr lvl="1"/>
            <a:endParaRPr lang="en-US" dirty="0"/>
          </a:p>
          <a:p>
            <a:r>
              <a:rPr lang="en-US" dirty="0" err="1" smtClean="0"/>
              <a:t>PowerHouse</a:t>
            </a:r>
            <a:r>
              <a:rPr lang="en-US" dirty="0" smtClean="0"/>
              <a:t> helped us narrow our product’s feature set from a “solve everything” approach to a UAV controller</a:t>
            </a:r>
          </a:p>
          <a:p>
            <a:pPr lvl="1"/>
            <a:r>
              <a:rPr lang="en-US" dirty="0" smtClean="0"/>
              <a:t>I also got around the country to meet a lot of fellow researchers and engineers</a:t>
            </a:r>
          </a:p>
          <a:p>
            <a:endParaRPr lang="en-US" dirty="0"/>
          </a:p>
          <a:p>
            <a:r>
              <a:rPr lang="en-US" dirty="0" smtClean="0"/>
              <a:t>Ultimately no investment resulted due to needing a proof of concept, but they are keenly waiting our first prototype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481823"/>
            <a:ext cx="10081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 smtClean="0">
                <a:solidFill>
                  <a:srgbClr val="002060"/>
                </a:solidFill>
              </a:rPr>
              <a:t>Lesson Learnt: Picking your investment timing is critical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1549" y="5958191"/>
            <a:ext cx="1914330" cy="5304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136210" y="6488668"/>
            <a:ext cx="4055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dirty="0" smtClean="0"/>
              <a:t>http://www.powerhouse-ventures.co.nz/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35409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Take Away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612" y="1690688"/>
            <a:ext cx="11898775" cy="522018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Get involved with AUT Enterprises Limited (AUTEL)</a:t>
            </a:r>
          </a:p>
          <a:p>
            <a:pPr lvl="1"/>
            <a:r>
              <a:rPr lang="en-US" dirty="0" smtClean="0"/>
              <a:t>100% without a doubt the reason we have got as far as we have</a:t>
            </a:r>
          </a:p>
          <a:p>
            <a:pPr lvl="1"/>
            <a:r>
              <a:rPr lang="en-US" dirty="0" smtClean="0"/>
              <a:t>Mitali and her team are knowledgeable, experienced, and fun!</a:t>
            </a:r>
          </a:p>
          <a:p>
            <a:pPr lvl="1"/>
            <a:endParaRPr lang="en-US" dirty="0"/>
          </a:p>
          <a:p>
            <a:r>
              <a:rPr lang="en-US" dirty="0" smtClean="0"/>
              <a:t>Start talking to potential collaborators/co-founders early</a:t>
            </a:r>
          </a:p>
          <a:p>
            <a:pPr lvl="1"/>
            <a:r>
              <a:rPr lang="en-US" dirty="0" smtClean="0"/>
              <a:t>1 man (or woman) companies are less attractive to investors</a:t>
            </a:r>
          </a:p>
          <a:p>
            <a:pPr lvl="1"/>
            <a:r>
              <a:rPr lang="en-US" dirty="0" smtClean="0"/>
              <a:t>You </a:t>
            </a:r>
            <a:r>
              <a:rPr lang="en-US" i="1" dirty="0" smtClean="0"/>
              <a:t>need</a:t>
            </a:r>
            <a:r>
              <a:rPr lang="en-US" dirty="0" smtClean="0"/>
              <a:t> a multi-disciplinary team</a:t>
            </a:r>
          </a:p>
          <a:p>
            <a:pPr lvl="1"/>
            <a:endParaRPr lang="en-US" dirty="0"/>
          </a:p>
          <a:p>
            <a:r>
              <a:rPr lang="en-US" dirty="0" smtClean="0"/>
              <a:t>Get out there are ask what people want and </a:t>
            </a:r>
            <a:r>
              <a:rPr lang="en-US" i="1" dirty="0" smtClean="0"/>
              <a:t>need</a:t>
            </a:r>
          </a:p>
          <a:p>
            <a:pPr lvl="1"/>
            <a:r>
              <a:rPr lang="en-US" dirty="0" smtClean="0"/>
              <a:t>Remember the vitamin vs painkiller analogy</a:t>
            </a:r>
          </a:p>
          <a:p>
            <a:pPr lvl="1"/>
            <a:endParaRPr lang="en-US" dirty="0"/>
          </a:p>
          <a:p>
            <a:r>
              <a:rPr lang="en-US" dirty="0" smtClean="0"/>
              <a:t>Attend as many commercialization and entrepreneurial events as you can</a:t>
            </a:r>
          </a:p>
          <a:p>
            <a:pPr lvl="1"/>
            <a:r>
              <a:rPr lang="en-US" dirty="0" smtClean="0"/>
              <a:t>You need to learn the lingo, and you might meet some useful people</a:t>
            </a:r>
          </a:p>
          <a:p>
            <a:pPr lvl="1"/>
            <a:endParaRPr lang="en-US" dirty="0"/>
          </a:p>
          <a:p>
            <a:r>
              <a:rPr lang="en-US" dirty="0" smtClean="0"/>
              <a:t>And finally – get off the couch! (or out of the garage, as the case may be)</a:t>
            </a:r>
          </a:p>
          <a:p>
            <a:pPr lvl="1"/>
            <a:r>
              <a:rPr lang="en-US" dirty="0" smtClean="0"/>
              <a:t>If you have an idea – give it a go!</a:t>
            </a:r>
          </a:p>
        </p:txBody>
      </p:sp>
      <p:pic>
        <p:nvPicPr>
          <p:cNvPr id="1026" name="Picture 2" descr="http://www.theinnovativemanager.com/wp-content/uploads/2015/01/Vitamin-or-painkiller-thumbnai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223" y="2493627"/>
            <a:ext cx="3584359" cy="2385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668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Questions?</a:t>
            </a:r>
            <a:endParaRPr lang="en-NZ" dirty="0"/>
          </a:p>
        </p:txBody>
      </p:sp>
      <p:pic>
        <p:nvPicPr>
          <p:cNvPr id="10242" name="Picture 2" descr="http://www.cloudave.com/wp-content/uploads/2012/07/dilbert-venture-capita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325" y="2356151"/>
            <a:ext cx="9925350" cy="308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759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Company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9166" y="1843741"/>
            <a:ext cx="7340485" cy="369210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NZ" b="1" dirty="0" smtClean="0"/>
              <a:t>Inverse Problem Limited (IPL)</a:t>
            </a:r>
          </a:p>
          <a:p>
            <a:pPr>
              <a:buFontTx/>
              <a:buChar char="-"/>
            </a:pPr>
            <a:r>
              <a:rPr lang="en-NZ" dirty="0" smtClean="0"/>
              <a:t>Formed October 2012</a:t>
            </a:r>
          </a:p>
          <a:p>
            <a:pPr>
              <a:buFontTx/>
              <a:buChar char="-"/>
            </a:pPr>
            <a:r>
              <a:rPr lang="en-NZ" dirty="0" smtClean="0"/>
              <a:t>3 Directors, 4 Shareholders</a:t>
            </a:r>
          </a:p>
          <a:p>
            <a:pPr>
              <a:buFontTx/>
              <a:buChar char="-"/>
            </a:pPr>
            <a:r>
              <a:rPr lang="en-NZ" dirty="0" smtClean="0"/>
              <a:t>Technology Start-Up</a:t>
            </a:r>
          </a:p>
          <a:p>
            <a:pPr>
              <a:buFontTx/>
              <a:buChar char="-"/>
            </a:pPr>
            <a:r>
              <a:rPr lang="en-NZ" dirty="0" smtClean="0"/>
              <a:t>Two </a:t>
            </a:r>
            <a:r>
              <a:rPr lang="en-NZ" dirty="0" smtClean="0"/>
              <a:t>Products </a:t>
            </a:r>
            <a:r>
              <a:rPr lang="en-NZ" sz="2600" dirty="0" smtClean="0">
                <a:solidFill>
                  <a:schemeClr val="bg2">
                    <a:lumMod val="50000"/>
                  </a:schemeClr>
                </a:solidFill>
              </a:rPr>
              <a:t>(one too many)</a:t>
            </a:r>
            <a:endParaRPr lang="en-NZ" sz="2600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en-NZ" dirty="0" smtClean="0"/>
              <a:t>Profitable Since 2012</a:t>
            </a:r>
          </a:p>
          <a:p>
            <a:pPr>
              <a:buFontTx/>
              <a:buChar char="-"/>
            </a:pPr>
            <a:r>
              <a:rPr lang="en-NZ" dirty="0" smtClean="0"/>
              <a:t>Won the 2012 AUTEL Innovation Challenge</a:t>
            </a:r>
          </a:p>
          <a:p>
            <a:pPr>
              <a:buFontTx/>
              <a:buChar char="-"/>
            </a:pPr>
            <a:r>
              <a:rPr lang="en-NZ" dirty="0" smtClean="0"/>
              <a:t>Received a 35K Pre-Incubation Callaghan Grant</a:t>
            </a:r>
            <a:endParaRPr lang="en-US" dirty="0"/>
          </a:p>
        </p:txBody>
      </p:sp>
      <p:pic>
        <p:nvPicPr>
          <p:cNvPr id="1026" name="Picture 2" descr="davidp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943" y="1714624"/>
            <a:ext cx="1211113" cy="1348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rrianp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2206" y="5125783"/>
            <a:ext cx="1185609" cy="1414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kiwinet.org.nz/images/partners/au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4" b="15421"/>
          <a:stretch/>
        </p:blipFill>
        <p:spPr bwMode="auto">
          <a:xfrm>
            <a:off x="5262205" y="5891779"/>
            <a:ext cx="2513418" cy="53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804321" y="1860550"/>
            <a:ext cx="22623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dirty="0" smtClean="0"/>
              <a:t>Associate Professor David I Wilson</a:t>
            </a:r>
          </a:p>
          <a:p>
            <a:r>
              <a:rPr lang="en-N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Executive Director</a:t>
            </a:r>
          </a:p>
          <a:p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9804321" y="5535847"/>
            <a:ext cx="22623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err="1" smtClean="0"/>
              <a:t>Dr.</a:t>
            </a:r>
            <a:r>
              <a:rPr lang="en-NZ" dirty="0" smtClean="0"/>
              <a:t> Arrian Prince-Pike</a:t>
            </a:r>
          </a:p>
          <a:p>
            <a:r>
              <a:rPr lang="en-N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Technical Consultant</a:t>
            </a:r>
          </a:p>
          <a:p>
            <a:endParaRPr lang="en-US" dirty="0"/>
          </a:p>
        </p:txBody>
      </p:sp>
      <p:pic>
        <p:nvPicPr>
          <p:cNvPr id="1034" name="Picture 10" descr="jonnypi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694" y="3384944"/>
            <a:ext cx="1211114" cy="14614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9804321" y="3736937"/>
            <a:ext cx="26069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dirty="0" err="1" smtClean="0"/>
              <a:t>Dr.</a:t>
            </a:r>
            <a:r>
              <a:rPr lang="en-NZ" sz="2000" dirty="0" smtClean="0"/>
              <a:t> Jonathan Currie</a:t>
            </a:r>
          </a:p>
          <a:p>
            <a:r>
              <a:rPr lang="en-N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Technical Director</a:t>
            </a:r>
          </a:p>
          <a:p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957041" y="6407156"/>
            <a:ext cx="1323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Shareholder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42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Our Technology Portfolio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4135" y="4013249"/>
            <a:ext cx="3009992" cy="1720712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5752" y="2289041"/>
            <a:ext cx="3348409" cy="1573752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838200" y="1769785"/>
            <a:ext cx="44230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JSteam</a:t>
            </a:r>
            <a:r>
              <a:rPr lang="en-NZ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Utility Modelling Software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32416" y="1768643"/>
            <a:ext cx="35017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NZ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jMPC</a:t>
            </a:r>
            <a:r>
              <a:rPr lang="en-NZ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UAV Control Platform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02" y="2290440"/>
            <a:ext cx="4779853" cy="3593977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9340" y="4259534"/>
            <a:ext cx="1460828" cy="1146818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745602" y="5884417"/>
            <a:ext cx="47798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Status: Currently sold internationally via our website. Continuously upgraded with major release due by 2016.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329340" y="5884417"/>
            <a:ext cx="47798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Status: Currently developing our first hardware prototype. First flight anticipated by October 2015.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00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Our Commercialisation Experience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121342"/>
          </a:xfrm>
        </p:spPr>
        <p:txBody>
          <a:bodyPr>
            <a:normAutofit/>
          </a:bodyPr>
          <a:lstStyle/>
          <a:p>
            <a:r>
              <a:rPr lang="en-NZ" dirty="0" smtClean="0"/>
              <a:t>The next few slides will detail our commercialisation experience in approximately chronological order</a:t>
            </a:r>
          </a:p>
          <a:p>
            <a:pPr lvl="1"/>
            <a:r>
              <a:rPr lang="en-NZ" dirty="0" smtClean="0"/>
              <a:t>Order and content may not always be advisable…</a:t>
            </a:r>
          </a:p>
          <a:p>
            <a:pPr lvl="1"/>
            <a:endParaRPr lang="en-NZ" sz="1600" dirty="0"/>
          </a:p>
          <a:p>
            <a:r>
              <a:rPr lang="en-NZ" dirty="0" smtClean="0"/>
              <a:t>However our lessons learnt may help you</a:t>
            </a:r>
            <a:endParaRPr lang="en-US" dirty="0"/>
          </a:p>
        </p:txBody>
      </p:sp>
      <p:pic>
        <p:nvPicPr>
          <p:cNvPr id="3074" name="Picture 2" descr="https://c1.staticflickr.com/1/84/318787386_6a2f89df0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134" y="4081904"/>
            <a:ext cx="8023399" cy="2776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805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Pulling Finger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5249" y="4477552"/>
            <a:ext cx="7530297" cy="20604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26353" y="4861424"/>
            <a:ext cx="381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b="1" dirty="0" smtClean="0"/>
              <a:t>“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560199" y="6033845"/>
            <a:ext cx="461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b="1" dirty="0" smtClean="0"/>
              <a:t>”</a:t>
            </a:r>
            <a:endParaRPr lang="en-US" sz="3600" b="1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38200" y="1559277"/>
            <a:ext cx="10515600" cy="3039435"/>
          </a:xfrm>
        </p:spPr>
        <p:txBody>
          <a:bodyPr>
            <a:normAutofit lnSpcReduction="10000"/>
          </a:bodyPr>
          <a:lstStyle/>
          <a:p>
            <a:r>
              <a:rPr lang="en-NZ" dirty="0" smtClean="0"/>
              <a:t>Internally, we had often </a:t>
            </a:r>
            <a:r>
              <a:rPr lang="en-NZ" dirty="0" smtClean="0">
                <a:solidFill>
                  <a:schemeClr val="accent3">
                    <a:lumMod val="50000"/>
                  </a:schemeClr>
                </a:solidFill>
              </a:rPr>
              <a:t>discussed</a:t>
            </a:r>
            <a:r>
              <a:rPr lang="en-NZ" dirty="0" smtClean="0"/>
              <a:t> the idea of commercialising </a:t>
            </a:r>
            <a:r>
              <a:rPr lang="en-NZ" i="1" dirty="0" smtClean="0"/>
              <a:t>something</a:t>
            </a:r>
          </a:p>
          <a:p>
            <a:pPr lvl="1"/>
            <a:r>
              <a:rPr lang="en-NZ" dirty="0" smtClean="0"/>
              <a:t>But it was always something that was in the ‘too hard basket’ or ‘when I get some more time’</a:t>
            </a:r>
          </a:p>
          <a:p>
            <a:pPr lvl="1"/>
            <a:endParaRPr lang="en-NZ" sz="1200" dirty="0"/>
          </a:p>
          <a:p>
            <a:r>
              <a:rPr lang="en-NZ" dirty="0" smtClean="0"/>
              <a:t>Our real change of focus came with the AUTEL Innovation Challenge – a chance to not only win an appreciable amount of money, but also to </a:t>
            </a:r>
            <a:r>
              <a:rPr lang="en-NZ" dirty="0" smtClean="0">
                <a:solidFill>
                  <a:schemeClr val="accent2">
                    <a:lumMod val="50000"/>
                  </a:schemeClr>
                </a:solidFill>
              </a:rPr>
              <a:t>focus our efforts </a:t>
            </a:r>
            <a:r>
              <a:rPr lang="en-NZ" dirty="0" smtClean="0"/>
              <a:t>on the business side of things</a:t>
            </a:r>
          </a:p>
          <a:p>
            <a:endParaRPr lang="en-NZ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06617" y="4402629"/>
            <a:ext cx="343285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dirty="0" smtClean="0">
                <a:solidFill>
                  <a:schemeClr val="bg2">
                    <a:lumMod val="25000"/>
                  </a:schemeClr>
                </a:solidFill>
              </a:rPr>
              <a:t>In 2012 we won the Inaugural AUTEL Innovation Challenge, securing 20K funding as well as forming a very valuable relationship with AUTEL.</a:t>
            </a:r>
            <a:endParaRPr lang="en-US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417926" y="6523313"/>
            <a:ext cx="37734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http://www.autel.aut.ac.nz/innovation-challenge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6487611"/>
            <a:ext cx="6493397" cy="370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 smtClean="0">
                <a:solidFill>
                  <a:srgbClr val="002060"/>
                </a:solidFill>
              </a:rPr>
              <a:t>Lesson Learnt (B): You need an advisor!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1" y="6171815"/>
            <a:ext cx="6493397" cy="370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 smtClean="0">
                <a:solidFill>
                  <a:srgbClr val="002060"/>
                </a:solidFill>
              </a:rPr>
              <a:t>Lesson Learnt (A): Get moving!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68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Starting a Start-Up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NZ" dirty="0" smtClean="0"/>
              <a:t>We formed Inverse Problem in 2012 to strengthen our AUTEL entry</a:t>
            </a:r>
          </a:p>
          <a:p>
            <a:endParaRPr lang="en-NZ" sz="1900" dirty="0"/>
          </a:p>
          <a:p>
            <a:r>
              <a:rPr lang="en-NZ" dirty="0" smtClean="0"/>
              <a:t>Whether you need to form a start-up company depends on many factors – </a:t>
            </a:r>
            <a:r>
              <a:rPr lang="en-NZ" dirty="0" smtClean="0">
                <a:solidFill>
                  <a:srgbClr val="002060"/>
                </a:solidFill>
              </a:rPr>
              <a:t>type of product</a:t>
            </a:r>
            <a:r>
              <a:rPr lang="en-NZ" dirty="0" smtClean="0"/>
              <a:t>, </a:t>
            </a:r>
            <a:r>
              <a:rPr lang="en-NZ" dirty="0" smtClean="0">
                <a:solidFill>
                  <a:schemeClr val="accent6">
                    <a:lumMod val="50000"/>
                  </a:schemeClr>
                </a:solidFill>
              </a:rPr>
              <a:t>market</a:t>
            </a:r>
            <a:r>
              <a:rPr lang="en-NZ" dirty="0" smtClean="0"/>
              <a:t>, </a:t>
            </a:r>
            <a:r>
              <a:rPr lang="en-NZ" dirty="0" smtClean="0">
                <a:solidFill>
                  <a:schemeClr val="accent2">
                    <a:lumMod val="50000"/>
                  </a:schemeClr>
                </a:solidFill>
              </a:rPr>
              <a:t>business model</a:t>
            </a:r>
          </a:p>
          <a:p>
            <a:pPr lvl="1"/>
            <a:r>
              <a:rPr lang="en-NZ" dirty="0" smtClean="0"/>
              <a:t>There are lots of other means to commercialize technology!</a:t>
            </a:r>
          </a:p>
          <a:p>
            <a:pPr lvl="2"/>
            <a:r>
              <a:rPr lang="en-NZ" dirty="0" smtClean="0"/>
              <a:t>License your product</a:t>
            </a:r>
          </a:p>
          <a:p>
            <a:pPr lvl="2"/>
            <a:r>
              <a:rPr lang="en-NZ" dirty="0" smtClean="0"/>
              <a:t>Build with the aim to sell</a:t>
            </a:r>
          </a:p>
          <a:p>
            <a:pPr lvl="2"/>
            <a:r>
              <a:rPr lang="en-NZ" dirty="0" smtClean="0"/>
              <a:t>Patent and extract royalties</a:t>
            </a:r>
          </a:p>
          <a:p>
            <a:pPr marL="914400" lvl="2" indent="0">
              <a:buNone/>
            </a:pPr>
            <a:endParaRPr lang="en-NZ" sz="1500" dirty="0"/>
          </a:p>
          <a:p>
            <a:r>
              <a:rPr lang="en-NZ" dirty="0" smtClean="0"/>
              <a:t>Knowing what option to take is hard for those with minimal business experience</a:t>
            </a:r>
          </a:p>
          <a:p>
            <a:pPr lvl="1"/>
            <a:r>
              <a:rPr lang="en-NZ" dirty="0" smtClean="0"/>
              <a:t>We thought we knew exactly what we were doing… I mean we were engineers!</a:t>
            </a:r>
            <a:endParaRPr lang="en-NZ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493397"/>
            <a:ext cx="10660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 smtClean="0">
                <a:solidFill>
                  <a:srgbClr val="002060"/>
                </a:solidFill>
              </a:rPr>
              <a:t>Lesson Learnt: Being an engineer won’t help with income tax returns, no matter how good at maths you are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655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Hi-Tech Awards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5603" y="1587533"/>
            <a:ext cx="10515600" cy="4351338"/>
          </a:xfrm>
        </p:spPr>
        <p:txBody>
          <a:bodyPr/>
          <a:lstStyle/>
          <a:p>
            <a:r>
              <a:rPr lang="en-NZ" dirty="0" smtClean="0"/>
              <a:t>Buoyed by our success winning the AUTEL challenge, we decided to enter the NZ Hi-Tech Awards</a:t>
            </a:r>
          </a:p>
          <a:p>
            <a:endParaRPr lang="en-NZ" dirty="0"/>
          </a:p>
          <a:p>
            <a:r>
              <a:rPr lang="en-NZ" dirty="0" smtClean="0"/>
              <a:t>Not surprisingly we didn’t place anywhere</a:t>
            </a:r>
          </a:p>
          <a:p>
            <a:pPr lvl="1"/>
            <a:r>
              <a:rPr lang="en-NZ" dirty="0" smtClean="0"/>
              <a:t>No income, beginner business plan, confusing product…</a:t>
            </a:r>
            <a:endParaRPr lang="en-US" dirty="0" smtClean="0"/>
          </a:p>
          <a:p>
            <a:pPr lvl="1"/>
            <a:endParaRPr lang="en-NZ" dirty="0"/>
          </a:p>
          <a:p>
            <a:r>
              <a:rPr lang="en-NZ" dirty="0" smtClean="0"/>
              <a:t>However I sent David along to the gala event where he met some “business types” and was invited for a free business consultation</a:t>
            </a:r>
          </a:p>
          <a:p>
            <a:pPr lvl="1"/>
            <a:r>
              <a:rPr lang="en-NZ" dirty="0" smtClean="0"/>
              <a:t>Make sure you have a “David” in your company</a:t>
            </a:r>
            <a:endParaRPr lang="en-NZ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9558" b="17376"/>
          <a:stretch/>
        </p:blipFill>
        <p:spPr>
          <a:xfrm>
            <a:off x="9122177" y="5539544"/>
            <a:ext cx="2952750" cy="9491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405542" y="6488668"/>
            <a:ext cx="26693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http://www.hitech.org.nz/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487611"/>
            <a:ext cx="6493397" cy="370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 smtClean="0">
                <a:solidFill>
                  <a:srgbClr val="002060"/>
                </a:solidFill>
              </a:rPr>
              <a:t>Lesson Learnt: Network!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32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Look Who’s Talking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9167"/>
            <a:ext cx="10515600" cy="3382982"/>
          </a:xfrm>
        </p:spPr>
        <p:txBody>
          <a:bodyPr>
            <a:normAutofit/>
          </a:bodyPr>
          <a:lstStyle/>
          <a:p>
            <a:r>
              <a:rPr lang="en-NZ" dirty="0" smtClean="0"/>
              <a:t>Our business consultation turned out to be with PwC – a large multinational business advisory company</a:t>
            </a:r>
          </a:p>
          <a:p>
            <a:endParaRPr lang="en-NZ" dirty="0"/>
          </a:p>
          <a:p>
            <a:r>
              <a:rPr lang="en-NZ" dirty="0" smtClean="0"/>
              <a:t>We went along for our free hour where they asked us a lot about our company, our products, ourselves, our finances, and so forth</a:t>
            </a:r>
          </a:p>
          <a:p>
            <a:endParaRPr lang="en-NZ" dirty="0"/>
          </a:p>
          <a:p>
            <a:r>
              <a:rPr lang="en-NZ" dirty="0" smtClean="0"/>
              <a:t>With our hour up, we realised we had learned very little</a:t>
            </a:r>
          </a:p>
          <a:p>
            <a:pPr marL="0" indent="0">
              <a:buNone/>
            </a:pPr>
            <a:endParaRPr lang="en-NZ" dirty="0" smtClean="0"/>
          </a:p>
        </p:txBody>
      </p:sp>
      <p:pic>
        <p:nvPicPr>
          <p:cNvPr id="4098" name="Picture 2" descr="Image result for price waterhouse cooper auckl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5266" y="4896091"/>
            <a:ext cx="4610585" cy="159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488668"/>
            <a:ext cx="6493397" cy="370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 smtClean="0">
                <a:solidFill>
                  <a:srgbClr val="002060"/>
                </a:solidFill>
              </a:rPr>
              <a:t>Lesson Learnt (B): This is an expensive game…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669594" y="6488668"/>
            <a:ext cx="2376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http://www.pwc.co.nz/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214038"/>
            <a:ext cx="6493397" cy="370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 smtClean="0">
                <a:solidFill>
                  <a:srgbClr val="002060"/>
                </a:solidFill>
              </a:rPr>
              <a:t>Lesson Learnt (A): Don’t do all the talking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4737240"/>
            <a:ext cx="595613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Z" sz="2800" dirty="0" smtClean="0"/>
          </a:p>
          <a:p>
            <a:pPr marL="274320" indent="-274320">
              <a:buFont typeface="Arial" panose="020B0604020202020204" pitchFamily="34" charset="0"/>
              <a:buChar char="•"/>
            </a:pPr>
            <a:r>
              <a:rPr lang="en-NZ" sz="2800" dirty="0" smtClean="0"/>
              <a:t>A half day follow up meeting was proposed for $3500….</a:t>
            </a:r>
            <a:endParaRPr lang="en-US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774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The End of Faking 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965" y="1469985"/>
            <a:ext cx="11528384" cy="3815533"/>
          </a:xfrm>
        </p:spPr>
        <p:txBody>
          <a:bodyPr>
            <a:normAutofit fontScale="92500" lnSpcReduction="10000"/>
          </a:bodyPr>
          <a:lstStyle/>
          <a:p>
            <a:r>
              <a:rPr lang="en-NZ" dirty="0" smtClean="0"/>
              <a:t>At this point I started to get quite enthused about “running a business” and “being an entrepreneur” </a:t>
            </a:r>
          </a:p>
          <a:p>
            <a:pPr lvl="1"/>
            <a:r>
              <a:rPr lang="en-NZ" dirty="0" smtClean="0"/>
              <a:t>I mean it couldn’t be long before we were millionaires?</a:t>
            </a:r>
          </a:p>
          <a:p>
            <a:endParaRPr lang="en-NZ" sz="1900" dirty="0"/>
          </a:p>
          <a:p>
            <a:r>
              <a:rPr lang="en-NZ" dirty="0" smtClean="0"/>
              <a:t>The critique of our company had already started; “what, everyone is an engineer?”</a:t>
            </a:r>
          </a:p>
          <a:p>
            <a:pPr lvl="1"/>
            <a:r>
              <a:rPr lang="en-NZ" dirty="0" smtClean="0"/>
              <a:t>Having family with other professional skills didn’t seem to cut it</a:t>
            </a:r>
          </a:p>
          <a:p>
            <a:pPr lvl="1"/>
            <a:endParaRPr lang="en-NZ" dirty="0"/>
          </a:p>
          <a:p>
            <a:r>
              <a:rPr lang="en-NZ" dirty="0" smtClean="0"/>
              <a:t>An opportunity came up to attend an innovation and commercialisation course at </a:t>
            </a:r>
            <a:r>
              <a:rPr lang="en-NZ" dirty="0" err="1" smtClean="0"/>
              <a:t>UoA</a:t>
            </a:r>
            <a:r>
              <a:rPr lang="en-NZ" dirty="0" smtClean="0"/>
              <a:t>.</a:t>
            </a:r>
          </a:p>
          <a:p>
            <a:pPr lvl="1"/>
            <a:r>
              <a:rPr lang="en-NZ" dirty="0" smtClean="0"/>
              <a:t>While a fantastic course, I realised we would need a lot of support to get off the ground</a:t>
            </a:r>
            <a:endParaRPr lang="en-NZ" dirty="0"/>
          </a:p>
          <a:p>
            <a:endParaRPr lang="en-NZ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925430" y="6488668"/>
            <a:ext cx="5266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http://www.gsm.auckland.ac.nz/cie/programmes/phd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7908" y="5285519"/>
            <a:ext cx="7787953" cy="12031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723" y="5285519"/>
            <a:ext cx="3509185" cy="12031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488139"/>
            <a:ext cx="6493397" cy="370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 smtClean="0">
                <a:solidFill>
                  <a:srgbClr val="002060"/>
                </a:solidFill>
              </a:rPr>
              <a:t>Lesson Learnt: You need business people around you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2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1133</Words>
  <Application>Microsoft Office PowerPoint</Application>
  <PresentationFormat>Widescreen</PresentationFormat>
  <Paragraphs>139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From Ph.D. to Start-Up: My Experience</vt:lpstr>
      <vt:lpstr>Company Overview</vt:lpstr>
      <vt:lpstr>Our Technology Portfolio</vt:lpstr>
      <vt:lpstr>Our Commercialisation Experience</vt:lpstr>
      <vt:lpstr>Pulling Finger</vt:lpstr>
      <vt:lpstr>Starting a Start-Up</vt:lpstr>
      <vt:lpstr>Hi-Tech Awards</vt:lpstr>
      <vt:lpstr>Look Who’s Talking</vt:lpstr>
      <vt:lpstr>The End of Faking It</vt:lpstr>
      <vt:lpstr>Finding the Right Match</vt:lpstr>
      <vt:lpstr>IP Review: Open Source IP is not IP</vt:lpstr>
      <vt:lpstr>Pre-Incubation</vt:lpstr>
      <vt:lpstr>Take Away Points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Currie</dc:creator>
  <cp:lastModifiedBy>Jonathan Currie</cp:lastModifiedBy>
  <cp:revision>36</cp:revision>
  <dcterms:created xsi:type="dcterms:W3CDTF">2015-08-24T06:01:42Z</dcterms:created>
  <dcterms:modified xsi:type="dcterms:W3CDTF">2015-08-27T04:37:48Z</dcterms:modified>
</cp:coreProperties>
</file>