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docx" ContentType="application/vnd.openxmlformats-officedocument.wordprocessingml.document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Override1.xml" ContentType="application/vnd.openxmlformats-officedocument.themeOverrid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9" r:id="rId1"/>
    <p:sldMasterId id="2147483712" r:id="rId2"/>
  </p:sldMasterIdLst>
  <p:notesMasterIdLst>
    <p:notesMasterId r:id="rId31"/>
  </p:notesMasterIdLst>
  <p:handoutMasterIdLst>
    <p:handoutMasterId r:id="rId32"/>
  </p:handoutMasterIdLst>
  <p:sldIdLst>
    <p:sldId id="493" r:id="rId3"/>
    <p:sldId id="375" r:id="rId4"/>
    <p:sldId id="376" r:id="rId5"/>
    <p:sldId id="381" r:id="rId6"/>
    <p:sldId id="489" r:id="rId7"/>
    <p:sldId id="424" r:id="rId8"/>
    <p:sldId id="382" r:id="rId9"/>
    <p:sldId id="383" r:id="rId10"/>
    <p:sldId id="492" r:id="rId11"/>
    <p:sldId id="384" r:id="rId12"/>
    <p:sldId id="380" r:id="rId13"/>
    <p:sldId id="478" r:id="rId14"/>
    <p:sldId id="479" r:id="rId15"/>
    <p:sldId id="465" r:id="rId16"/>
    <p:sldId id="464" r:id="rId17"/>
    <p:sldId id="490" r:id="rId18"/>
    <p:sldId id="485" r:id="rId19"/>
    <p:sldId id="486" r:id="rId20"/>
    <p:sldId id="419" r:id="rId21"/>
    <p:sldId id="462" r:id="rId22"/>
    <p:sldId id="463" r:id="rId23"/>
    <p:sldId id="420" r:id="rId24"/>
    <p:sldId id="473" r:id="rId25"/>
    <p:sldId id="474" r:id="rId26"/>
    <p:sldId id="475" r:id="rId27"/>
    <p:sldId id="476" r:id="rId28"/>
    <p:sldId id="477" r:id="rId29"/>
    <p:sldId id="422" r:id="rId30"/>
  </p:sldIdLst>
  <p:sldSz cx="9144000" cy="6858000" type="screen4x3"/>
  <p:notesSz cx="7099300" cy="102346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bg2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bg2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A44A"/>
    <a:srgbClr val="B10043"/>
    <a:srgbClr val="CCFFFF"/>
    <a:srgbClr val="EAEAA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013" autoAdjust="0"/>
    <p:restoredTop sz="96768" autoAdjust="0"/>
  </p:normalViewPr>
  <p:slideViewPr>
    <p:cSldViewPr>
      <p:cViewPr>
        <p:scale>
          <a:sx n="100" d="100"/>
          <a:sy n="100" d="100"/>
        </p:scale>
        <p:origin x="-1002" y="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34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C9E29EF3-B8F6-4FC0-8B1F-EEBD38854E2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165141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12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Cliquez pour modifier les styles du texte du masque</a:t>
            </a:r>
          </a:p>
          <a:p>
            <a:pPr lvl="1"/>
            <a:r>
              <a:rPr lang="en-GB" smtClean="0"/>
              <a:t>Deuxième niveau</a:t>
            </a:r>
          </a:p>
          <a:p>
            <a:pPr lvl="2"/>
            <a:r>
              <a:rPr lang="en-GB" smtClean="0"/>
              <a:t>Troisième niveau</a:t>
            </a:r>
          </a:p>
          <a:p>
            <a:pPr lvl="3"/>
            <a:r>
              <a:rPr lang="en-GB" smtClean="0"/>
              <a:t>Quatrième niveau</a:t>
            </a:r>
          </a:p>
          <a:p>
            <a:pPr lvl="4"/>
            <a:r>
              <a:rPr lang="en-GB" smtClean="0"/>
              <a:t>Cinquième niveau</a:t>
            </a:r>
          </a:p>
        </p:txBody>
      </p:sp>
      <p:sp>
        <p:nvSpPr>
          <p:cNvPr id="112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112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>
                <a:solidFill>
                  <a:schemeClr val="tx1"/>
                </a:solidFill>
              </a:defRPr>
            </a:lvl1pPr>
          </a:lstStyle>
          <a:p>
            <a:fld id="{DBDEAD08-DE49-4D05-9A0D-A0EDFDA076C4}" type="slidenum">
              <a:rPr lang="en-GB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82178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74725" y="604838"/>
            <a:ext cx="5113338" cy="3836987"/>
          </a:xfrm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latin typeface="Times New Roman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4725" y="604838"/>
            <a:ext cx="5113338" cy="3836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4725" y="604838"/>
            <a:ext cx="5113338" cy="3836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4725" y="604838"/>
            <a:ext cx="5113338" cy="3836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974725" y="604838"/>
            <a:ext cx="5113338" cy="38369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75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dirty="0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 txBox="1">
            <a:spLocks noGrp="1" noChangeArrowheads="1"/>
          </p:cNvSpPr>
          <p:nvPr/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048" tIns="49524" rIns="99048" bIns="49524" anchor="b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/>
            <a:fld id="{9B120F1F-19DD-47FD-9475-00F0892B6E5A}" type="slidenum">
              <a:rPr lang="en-US" altLang="en-US" sz="1300"/>
              <a:pPr algn="r" eaLnBrk="1" hangingPunct="1"/>
              <a:t>6</a:t>
            </a:fld>
            <a:endParaRPr lang="en-US" altLang="en-US" sz="1300"/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568450" y="1201738"/>
            <a:ext cx="3963988" cy="2974975"/>
          </a:xfrm>
          <a:solidFill>
            <a:srgbClr val="FFFFFF"/>
          </a:solidFill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574" y="4863219"/>
            <a:ext cx="5206153" cy="4605576"/>
          </a:xfrm>
          <a:solidFill>
            <a:srgbClr val="FFFFFF"/>
          </a:solidFill>
          <a:ln>
            <a:solidFill>
              <a:srgbClr val="000000"/>
            </a:solidFill>
          </a:ln>
        </p:spPr>
        <p:txBody>
          <a:bodyPr lIns="101417" tIns="50708" rIns="101417" bIns="50708"/>
          <a:lstStyle/>
          <a:p>
            <a:pPr defTabSz="825398"/>
            <a:endParaRPr lang="en-AU" altLang="en-US" smtClean="0">
              <a:latin typeface="Times New Roman" pitchFamily="18" charset="0"/>
              <a:ea typeface="ＭＳ Ｐゴシック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3E5A0A-AA74-4A0D-824F-29036083B484}" type="slidenum">
              <a:rPr lang="en-US"/>
              <a:pPr/>
              <a:t>8</a:t>
            </a:fld>
            <a:endParaRPr 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09650" y="762000"/>
            <a:ext cx="5084763" cy="3814763"/>
          </a:xfrm>
          <a:solidFill>
            <a:srgbClr val="FFFFFF"/>
          </a:solidFill>
          <a:ln/>
        </p:spPr>
      </p:sp>
      <p:sp>
        <p:nvSpPr>
          <p:cNvPr id="20275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46576" y="4833013"/>
            <a:ext cx="5206153" cy="4662435"/>
          </a:xfrm>
          <a:ln/>
        </p:spPr>
        <p:txBody>
          <a:bodyPr wrap="none" anchor="ctr"/>
          <a:lstStyle>
            <a:lvl1pPr defTabSz="457200"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fontAlgn="base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endParaRPr lang="en-A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0752" indent="-307981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1925" indent="-246385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24696" indent="-246385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17466" indent="-246385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10236" indent="-24638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03006" indent="-24638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695776" indent="-24638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188546" indent="-24638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E5515A6-5B8A-49F2-864B-43F81443F938}" type="slidenum">
              <a:rPr lang="en-US" altLang="en-US" sz="1300"/>
              <a:pPr eaLnBrk="1" hangingPunct="1"/>
              <a:t>12</a:t>
            </a:fld>
            <a:endParaRPr lang="en-US" altLang="en-US" sz="1300"/>
          </a:p>
        </p:txBody>
      </p:sp>
      <p:sp>
        <p:nvSpPr>
          <p:cNvPr id="195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1587" cy="3813175"/>
          </a:xfrm>
          <a:solidFill>
            <a:srgbClr val="FFFFFF"/>
          </a:solidFill>
          <a:ln/>
        </p:spPr>
      </p:sp>
      <p:sp>
        <p:nvSpPr>
          <p:cNvPr id="195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122" y="4832210"/>
            <a:ext cx="5201057" cy="46625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92770"/>
            <a:endParaRPr lang="en-AU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1pPr>
            <a:lvl2pPr marL="800752" indent="-307981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2pPr>
            <a:lvl3pPr marL="1231925" indent="-246385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3pPr>
            <a:lvl4pPr marL="1724696" indent="-246385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4pPr>
            <a:lvl5pPr marL="2217466" indent="-246385" eaLnBrk="0" hangingPunct="0">
              <a:defRPr sz="2600">
                <a:solidFill>
                  <a:schemeClr val="tx1"/>
                </a:solidFill>
                <a:latin typeface="Times New Roman" pitchFamily="18" charset="0"/>
              </a:defRPr>
            </a:lvl5pPr>
            <a:lvl6pPr marL="2710236" indent="-24638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6pPr>
            <a:lvl7pPr marL="3203006" indent="-24638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7pPr>
            <a:lvl8pPr marL="3695776" indent="-24638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8pPr>
            <a:lvl9pPr marL="4188546" indent="-246385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6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5B957F-8185-4E91-85B0-8C1031B4673F}" type="slidenum">
              <a:rPr lang="en-US" altLang="en-US" sz="1300"/>
              <a:pPr eaLnBrk="1" hangingPunct="1"/>
              <a:t>13</a:t>
            </a:fld>
            <a:endParaRPr lang="en-US" altLang="en-US" sz="1300"/>
          </a:p>
        </p:txBody>
      </p:sp>
      <p:sp>
        <p:nvSpPr>
          <p:cNvPr id="196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11238" y="763588"/>
            <a:ext cx="5081587" cy="3813175"/>
          </a:xfrm>
          <a:solidFill>
            <a:srgbClr val="FFFFFF"/>
          </a:solidFill>
          <a:ln/>
        </p:spPr>
      </p:sp>
      <p:sp>
        <p:nvSpPr>
          <p:cNvPr id="1966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122" y="4832210"/>
            <a:ext cx="5201057" cy="4662595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defTabSz="492770"/>
            <a:endParaRPr lang="en-AU" alt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 Box 2"/>
          <p:cNvSpPr txBox="1">
            <a:spLocks noChangeArrowheads="1"/>
          </p:cNvSpPr>
          <p:nvPr/>
        </p:nvSpPr>
        <p:spPr bwMode="auto">
          <a:xfrm>
            <a:off x="2218531" y="776481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/>
          </p:nvPr>
        </p:nvSpPr>
        <p:spPr>
          <a:xfrm>
            <a:off x="711574" y="4861441"/>
            <a:ext cx="5672867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929" tIns="50465" rIns="100929" bIns="50465" anchor="ctr"/>
          <a:lstStyle/>
          <a:p>
            <a:pPr defTabSz="486642"/>
            <a:endParaRPr lang="en-AU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2218531" y="776481"/>
            <a:ext cx="2662238" cy="38379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</p:spPr>
        <p:txBody>
          <a:bodyPr wrap="none" lIns="99048" tIns="49524" rIns="99048" bIns="49524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endParaRPr lang="en-US" altLang="en-US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/>
          </p:nvPr>
        </p:nvSpPr>
        <p:spPr>
          <a:xfrm>
            <a:off x="711574" y="4861441"/>
            <a:ext cx="5672867" cy="4605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00929" tIns="50465" rIns="100929" bIns="50465" anchor="ctr"/>
          <a:lstStyle/>
          <a:p>
            <a:pPr defTabSz="486642"/>
            <a:endParaRPr lang="en-AU" alt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974725" y="604838"/>
            <a:ext cx="5113338" cy="3836987"/>
          </a:xfrm>
          <a:ln/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>
              <a:latin typeface="Times New Roman" pitchFamily="18" charset="0"/>
            </a:endParaRP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7D4475A-1070-4EC7-88AE-60B700B28A52}" type="slidenum">
              <a:rPr lang="en-US" smtClean="0">
                <a:latin typeface="Times New Roman" pitchFamily="18" charset="0"/>
              </a:rPr>
              <a:pPr>
                <a:defRPr/>
              </a:pPr>
              <a:t>16</a:t>
            </a:fld>
            <a:endParaRPr lang="en-US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  <a:p>
            <a:r>
              <a:rPr lang="en-US"/>
              <a:t>----- Meeting Notes (15/10/13 14:31) -----</a:t>
            </a:r>
          </a:p>
          <a:p>
            <a:r>
              <a:rPr lang="en-US"/>
              <a:t>EXCERCISE!!!!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37800F6-3DBA-8F41-BFC7-07EFFB36B23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5075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31800" y="77788"/>
            <a:ext cx="8280400" cy="1550987"/>
          </a:xfrm>
        </p:spPr>
        <p:txBody>
          <a:bodyPr/>
          <a:lstStyle>
            <a:lvl1pPr>
              <a:defRPr sz="4800"/>
            </a:lvl1pPr>
          </a:lstStyle>
          <a:p>
            <a:r>
              <a:rPr lang="en-GB"/>
              <a:t>title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31800" y="1773238"/>
            <a:ext cx="4968875" cy="1655762"/>
          </a:xfrm>
        </p:spPr>
        <p:txBody>
          <a:bodyPr tIns="45720" rIns="54000" bIns="45720"/>
          <a:lstStyle>
            <a:lvl1pPr marL="0" indent="0">
              <a:buFont typeface="Arial" pitchFamily="34" charset="0"/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sub-title</a:t>
            </a:r>
          </a:p>
        </p:txBody>
      </p:sp>
      <p:pic>
        <p:nvPicPr>
          <p:cNvPr id="5125" name="Picture 5" descr="Logo SE A4 Blanc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7763" y="5734050"/>
            <a:ext cx="2576512" cy="941388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33256"/>
            <a:ext cx="2535753" cy="936104"/>
          </a:xfrm>
          <a:prstGeom prst="rect">
            <a:avLst/>
          </a:prstGeom>
        </p:spPr>
      </p:pic>
    </p:spTree>
  </p:cSld>
  <p:clrMapOvr>
    <a:overrideClrMapping bg1="dk2" tx1="lt1" bg2="dk1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SolveIT Software -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4FFB0-61F0-434F-9319-E4845EE7288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42100" y="77788"/>
            <a:ext cx="2070100" cy="6221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77788"/>
            <a:ext cx="6057900" cy="6221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SolveIT Software -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4FFB0-61F0-434F-9319-E4845EE7288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SolveIT Software -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4FFB0-61F0-434F-9319-E4845EE7288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6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7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8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9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0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SolveIT Software -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4FFB0-61F0-434F-9319-E4845EE7288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2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4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5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6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8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9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0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238"/>
            <a:ext cx="40640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SolveIT Software -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4FFB0-61F0-434F-9319-E4845EE7288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2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6"/>
          <p:cNvSpPr/>
          <p:nvPr userDrawn="1"/>
        </p:nvSpPr>
        <p:spPr>
          <a:xfrm rot="21243592">
            <a:off x="7612063" y="762000"/>
            <a:ext cx="323850" cy="1365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Rectangle 17"/>
          <p:cNvSpPr/>
          <p:nvPr userDrawn="1"/>
        </p:nvSpPr>
        <p:spPr>
          <a:xfrm rot="4448458">
            <a:off x="7609681" y="831057"/>
            <a:ext cx="73025" cy="746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1" name="Rectangle 18"/>
          <p:cNvSpPr/>
          <p:nvPr userDrawn="1"/>
        </p:nvSpPr>
        <p:spPr>
          <a:xfrm>
            <a:off x="0" y="6610350"/>
            <a:ext cx="3200400" cy="23177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AU" sz="900" dirty="0">
                <a:solidFill>
                  <a:schemeClr val="tx1">
                    <a:lumMod val="75000"/>
                    <a:lumOff val="25000"/>
                  </a:schemeClr>
                </a:solidFill>
                <a:latin typeface="Times" pitchFamily="18" charset="0"/>
              </a:rPr>
              <a:t>CONFIDENTIAL – Property of SolveIT Software © 2011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830763"/>
          </a:xfrm>
        </p:spPr>
        <p:txBody>
          <a:bodyPr/>
          <a:lstStyle>
            <a:lvl1pPr>
              <a:defRPr sz="2800">
                <a:latin typeface="Century Gothic" pitchFamily="34" charset="0"/>
              </a:defRPr>
            </a:lvl1pPr>
            <a:lvl2pPr>
              <a:defRPr sz="2000">
                <a:latin typeface="Century Gothic" pitchFamily="34" charset="0"/>
              </a:defRPr>
            </a:lvl2pPr>
            <a:lvl3pPr>
              <a:defRPr sz="1800">
                <a:latin typeface="Century Gothic" pitchFamily="34" charset="0"/>
              </a:defRPr>
            </a:lvl3pPr>
            <a:lvl4pPr>
              <a:defRPr sz="1600">
                <a:latin typeface="Century Gothic" pitchFamily="34" charset="0"/>
              </a:defRPr>
            </a:lvl4pPr>
            <a:lvl5pPr>
              <a:defRPr sz="1400">
                <a:latin typeface="Century Gothic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31410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4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5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6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8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9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SolveIT Software - </a:t>
            </a:r>
            <a:endParaRPr lang="en-AU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4FFB0-61F0-434F-9319-E4845EE7288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7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22F3-2FCB-4F20-9C37-08224D4371CF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EBDF-5657-434A-B691-BBF308341414}" type="slidenum">
              <a:rPr lang="en-AU" smtClean="0"/>
              <a:t>‹#›</a:t>
            </a:fld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733256"/>
            <a:ext cx="2535753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220670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22F3-2FCB-4F20-9C37-08224D4371CF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SolveIT Software -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FFB0-61F0-434F-9319-E4845EE7288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580888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SolveIT Software - </a:t>
            </a: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4FFB0-61F0-434F-9319-E4845EE7288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22F3-2FCB-4F20-9C37-08224D4371CF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SolveIT Software -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FFB0-61F0-434F-9319-E4845EE7288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0238436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22F3-2FCB-4F20-9C37-08224D4371CF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SolveIT Software -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FFB0-61F0-434F-9319-E4845EE7288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05933637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22F3-2FCB-4F20-9C37-08224D4371CF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SolveIT Software - </a:t>
            </a:r>
            <a:endParaRPr lang="en-AU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FFB0-61F0-434F-9319-E4845EE7288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253618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22F3-2FCB-4F20-9C37-08224D4371CF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SolveIT Software - 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FFB0-61F0-434F-9319-E4845EE7288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97707391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22F3-2FCB-4F20-9C37-08224D4371CF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65EBDF-5657-434A-B691-BBF308341414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90976927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22F3-2FCB-4F20-9C37-08224D4371CF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SolveIT Software -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FFB0-61F0-434F-9319-E4845EE7288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06071558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22F3-2FCB-4F20-9C37-08224D4371CF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SolveIT Software - </a:t>
            </a:r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FFB0-61F0-434F-9319-E4845EE7288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77671633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22F3-2FCB-4F20-9C37-08224D4371CF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SolveIT Software -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FFB0-61F0-434F-9319-E4845EE7288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62381121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AF22F3-2FCB-4F20-9C37-08224D4371CF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smtClean="0"/>
              <a:t>SolveIT Software -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54FFB0-61F0-434F-9319-E4845EE7288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357255635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0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0"/>
            <a:ext cx="71628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>
          <a:xfrm>
            <a:off x="0" y="6324600"/>
            <a:ext cx="9144000" cy="381000"/>
          </a:xfrm>
        </p:spPr>
        <p:txBody>
          <a:bodyPr/>
          <a:lstStyle>
            <a:lvl1pPr>
              <a:defRPr sz="1600"/>
            </a:lvl1pPr>
          </a:lstStyle>
          <a:p>
            <a:r>
              <a:rPr lang="en-AU"/>
              <a:t>									</a:t>
            </a:r>
            <a:fld id="{D42855ED-7932-483A-854C-202FAE419C5B}" type="slidenum">
              <a:rPr lang="en-AU"/>
              <a:pPr/>
              <a:t>‹#›</a:t>
            </a:fld>
            <a:endParaRPr lang="en-AU"/>
          </a:p>
          <a:p>
            <a:r>
              <a:rPr lang="en-AU" sz="1000"/>
              <a:t>CONFIDENTIAL – Property of SolveIT Software © 2005</a:t>
            </a:r>
          </a:p>
        </p:txBody>
      </p:sp>
    </p:spTree>
    <p:extLst>
      <p:ext uri="{BB962C8B-B14F-4D97-AF65-F5344CB8AC3E}">
        <p14:creationId xmlns:p14="http://schemas.microsoft.com/office/powerpoint/2010/main" val="42519552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2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5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6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8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6524442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7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1152221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AU" smtClean="0"/>
              <a:t>SolveIT Software -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4FFB0-61F0-434F-9319-E4845EE7288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0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05849458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1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270856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2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73448304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3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7861147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4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67269007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7_Title and Conten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0CFEC368-1D7A-4F81-ABF6-AE0E36BAF64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195702798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1371673"/>
      </p:ext>
    </p:extLst>
  </p:cSld>
  <p:clrMapOvr>
    <a:masterClrMapping/>
  </p:clrMapOvr>
  <p:transition spd="med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74127697"/>
      </p:ext>
    </p:extLst>
  </p:cSld>
  <p:clrMapOvr>
    <a:masterClrMapping/>
  </p:clrMapOvr>
  <p:transition spd="med">
    <p:cut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800" spc="0">
                <a:latin typeface="GillSans" pitchFamily="34" charset="0"/>
              </a:defRPr>
            </a:lvl1pPr>
          </a:lstStyle>
          <a:p>
            <a:r>
              <a:rPr lang="en-AU" smtClean="0"/>
              <a:t>SolveIT Software -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D54FFB0-61F0-434F-9319-E4845EE7288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slideLayout" Target="../slideLayouts/slideLayout42.xml"/><Relationship Id="rId47" Type="http://schemas.openxmlformats.org/officeDocument/2006/relationships/slideLayout" Target="../slideLayouts/slideLayout47.xml"/><Relationship Id="rId50" Type="http://schemas.openxmlformats.org/officeDocument/2006/relationships/slideLayout" Target="../slideLayouts/slideLayout50.xml"/><Relationship Id="rId55" Type="http://schemas.openxmlformats.org/officeDocument/2006/relationships/slideLayout" Target="../slideLayouts/slideLayout55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Relationship Id="rId46" Type="http://schemas.openxmlformats.org/officeDocument/2006/relationships/slideLayout" Target="../slideLayouts/slideLayout46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54" Type="http://schemas.openxmlformats.org/officeDocument/2006/relationships/slideLayout" Target="../slideLayouts/slideLayout5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45" Type="http://schemas.openxmlformats.org/officeDocument/2006/relationships/slideLayout" Target="../slideLayouts/slideLayout45.xml"/><Relationship Id="rId53" Type="http://schemas.openxmlformats.org/officeDocument/2006/relationships/slideLayout" Target="../slideLayouts/slideLayout53.xml"/><Relationship Id="rId58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49" Type="http://schemas.openxmlformats.org/officeDocument/2006/relationships/slideLayout" Target="../slideLayouts/slideLayout49.xml"/><Relationship Id="rId57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slideLayout" Target="../slideLayouts/slideLayout44.xml"/><Relationship Id="rId52" Type="http://schemas.openxmlformats.org/officeDocument/2006/relationships/slideLayout" Target="../slideLayouts/slideLayout52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slideLayout" Target="../slideLayouts/slideLayout43.xml"/><Relationship Id="rId48" Type="http://schemas.openxmlformats.org/officeDocument/2006/relationships/slideLayout" Target="../slideLayouts/slideLayout48.xml"/><Relationship Id="rId56" Type="http://schemas.openxmlformats.org/officeDocument/2006/relationships/slideLayout" Target="../slideLayouts/slideLayout56.xml"/><Relationship Id="rId8" Type="http://schemas.openxmlformats.org/officeDocument/2006/relationships/slideLayout" Target="../slideLayouts/slideLayout8.xml"/><Relationship Id="rId51" Type="http://schemas.openxmlformats.org/officeDocument/2006/relationships/slideLayout" Target="../slideLayouts/slideLayout51.xml"/><Relationship Id="rId3" Type="http://schemas.openxmlformats.org/officeDocument/2006/relationships/slideLayout" Target="../slideLayouts/slideLayout3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slideLayout" Target="../slideLayouts/slideLayout86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theme" Target="../theme/theme2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slideLayout" Target="../slideLayouts/slideLayout8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73238"/>
            <a:ext cx="82804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18000" bIns="10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First level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31800" y="77788"/>
            <a:ext cx="8280400" cy="115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10800" rIns="0" bIns="1080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 smtClean="0"/>
              <a:t>Title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468313" y="6577013"/>
            <a:ext cx="7704087" cy="123112"/>
          </a:xfrm>
          <a:prstGeom prst="rect">
            <a:avLst/>
          </a:prstGeom>
        </p:spPr>
        <p:txBody>
          <a:bodyPr vert="horz" wrap="none" lIns="0" tIns="0" rIns="0" bIns="0" rtlCol="0" anchor="ctr"/>
          <a:lstStyle>
            <a:lvl1pPr algn="l">
              <a:defRPr lang="en-AU" sz="800" kern="1200" baseline="0">
                <a:solidFill>
                  <a:schemeClr val="bg2"/>
                </a:solidFill>
                <a:latin typeface="GillSans" pitchFamily="34" charset="0"/>
                <a:ea typeface="+mn-ea"/>
                <a:cs typeface="+mn-cs"/>
              </a:defRPr>
            </a:lvl1pPr>
          </a:lstStyle>
          <a:p>
            <a:r>
              <a:rPr lang="en-AU" smtClean="0"/>
              <a:t>SolveIT Software - </a:t>
            </a:r>
            <a:endParaRPr lang="en-AU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4"/>
          </p:nvPr>
        </p:nvSpPr>
        <p:spPr>
          <a:xfrm>
            <a:off x="8244408" y="6577013"/>
            <a:ext cx="442392" cy="123111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FFB0-61F0-434F-9319-E4845EE72883}" type="slidenum">
              <a:rPr lang="en-AU" smtClean="0"/>
              <a:pPr/>
              <a:t>‹#›</a:t>
            </a:fld>
            <a:endParaRPr lang="en-A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6" r:id="rId12"/>
    <p:sldLayoutId id="2147483667" r:id="rId13"/>
    <p:sldLayoutId id="2147483668" r:id="rId14"/>
    <p:sldLayoutId id="2147483669" r:id="rId15"/>
    <p:sldLayoutId id="2147483670" r:id="rId16"/>
    <p:sldLayoutId id="2147483671" r:id="rId17"/>
    <p:sldLayoutId id="2147483672" r:id="rId18"/>
    <p:sldLayoutId id="2147483673" r:id="rId19"/>
    <p:sldLayoutId id="2147483674" r:id="rId20"/>
    <p:sldLayoutId id="2147483675" r:id="rId21"/>
    <p:sldLayoutId id="2147483676" r:id="rId22"/>
    <p:sldLayoutId id="2147483677" r:id="rId23"/>
    <p:sldLayoutId id="2147483678" r:id="rId24"/>
    <p:sldLayoutId id="2147483679" r:id="rId25"/>
    <p:sldLayoutId id="2147483680" r:id="rId26"/>
    <p:sldLayoutId id="2147483681" r:id="rId27"/>
    <p:sldLayoutId id="2147483682" r:id="rId28"/>
    <p:sldLayoutId id="2147483683" r:id="rId29"/>
    <p:sldLayoutId id="2147483684" r:id="rId30"/>
    <p:sldLayoutId id="2147483685" r:id="rId31"/>
    <p:sldLayoutId id="2147483686" r:id="rId32"/>
    <p:sldLayoutId id="2147483687" r:id="rId33"/>
    <p:sldLayoutId id="2147483688" r:id="rId34"/>
    <p:sldLayoutId id="2147483689" r:id="rId35"/>
    <p:sldLayoutId id="2147483690" r:id="rId36"/>
    <p:sldLayoutId id="2147483691" r:id="rId37"/>
    <p:sldLayoutId id="2147483692" r:id="rId38"/>
    <p:sldLayoutId id="2147483693" r:id="rId39"/>
    <p:sldLayoutId id="2147483694" r:id="rId40"/>
    <p:sldLayoutId id="2147483695" r:id="rId41"/>
    <p:sldLayoutId id="2147483696" r:id="rId42"/>
    <p:sldLayoutId id="2147483697" r:id="rId43"/>
    <p:sldLayoutId id="2147483698" r:id="rId44"/>
    <p:sldLayoutId id="2147483699" r:id="rId45"/>
    <p:sldLayoutId id="2147483700" r:id="rId46"/>
    <p:sldLayoutId id="2147483701" r:id="rId47"/>
    <p:sldLayoutId id="2147483702" r:id="rId48"/>
    <p:sldLayoutId id="2147483703" r:id="rId49"/>
    <p:sldLayoutId id="2147483704" r:id="rId50"/>
    <p:sldLayoutId id="2147483705" r:id="rId51"/>
    <p:sldLayoutId id="2147483706" r:id="rId52"/>
    <p:sldLayoutId id="2147483707" r:id="rId53"/>
    <p:sldLayoutId id="2147483708" r:id="rId54"/>
    <p:sldLayoutId id="2147483709" r:id="rId55"/>
    <p:sldLayoutId id="2147483710" r:id="rId56"/>
    <p:sldLayoutId id="2147483711" r:id="rId57"/>
  </p:sldLayoutIdLst>
  <p:timing>
    <p:tnLst>
      <p:par>
        <p:cTn id="1" dur="indefinite" restart="never" nodeType="tmRoot"/>
      </p:par>
    </p:tnLst>
  </p:timing>
  <p:hf hdr="0" dt="0"/>
  <p:txStyles>
    <p:titleStyle>
      <a:lvl1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accent1"/>
          </a:solidFill>
          <a:latin typeface="Arial" pitchFamily="34" charset="0"/>
        </a:defRPr>
      </a:lvl9pPr>
    </p:titleStyle>
    <p:bodyStyle>
      <a:lvl1pPr marL="180975" indent="-180975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●"/>
        <a:defRPr sz="2000">
          <a:solidFill>
            <a:schemeClr val="accent1"/>
          </a:solidFill>
          <a:latin typeface="+mn-lt"/>
          <a:ea typeface="+mn-ea"/>
          <a:cs typeface="+mn-cs"/>
        </a:defRPr>
      </a:lvl1pPr>
      <a:lvl2pPr marL="541338" indent="-180975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●"/>
        <a:defRPr>
          <a:solidFill>
            <a:schemeClr val="bg2"/>
          </a:solidFill>
          <a:latin typeface="+mn-lt"/>
        </a:defRPr>
      </a:lvl2pPr>
      <a:lvl3pPr marL="901700" indent="-84138" algn="l" rtl="0" fontAlgn="base">
        <a:spcBef>
          <a:spcPct val="20000"/>
        </a:spcBef>
        <a:spcAft>
          <a:spcPct val="0"/>
        </a:spcAft>
        <a:buClr>
          <a:schemeClr val="bg2"/>
        </a:buClr>
        <a:buFont typeface="Arial" pitchFamily="34" charset="0"/>
        <a:buChar char="●"/>
        <a:defRPr>
          <a:solidFill>
            <a:schemeClr val="bg2"/>
          </a:solidFill>
          <a:latin typeface="+mn-lt"/>
        </a:defRPr>
      </a:lvl3pPr>
      <a:lvl4pPr marL="1751013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15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61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3073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530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987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AF22F3-2FCB-4F20-9C37-08224D4371CF}" type="datetimeFigureOut">
              <a:rPr lang="en-AU" smtClean="0"/>
              <a:t>24/11/2014</a:t>
            </a:fld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AU" smtClean="0"/>
              <a:t>SolveIT Software - 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54FFB0-61F0-434F-9319-E4845EE72883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665451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24" r:id="rId12"/>
    <p:sldLayoutId id="2147483725" r:id="rId13"/>
    <p:sldLayoutId id="2147483729" r:id="rId14"/>
    <p:sldLayoutId id="2147483730" r:id="rId15"/>
    <p:sldLayoutId id="2147483731" r:id="rId16"/>
    <p:sldLayoutId id="2147483732" r:id="rId17"/>
    <p:sldLayoutId id="2147483733" r:id="rId18"/>
    <p:sldLayoutId id="2147483767" r:id="rId19"/>
    <p:sldLayoutId id="2147483768" r:id="rId20"/>
    <p:sldLayoutId id="2147483770" r:id="rId21"/>
    <p:sldLayoutId id="2147483772" r:id="rId22"/>
    <p:sldLayoutId id="2147483773" r:id="rId23"/>
    <p:sldLayoutId id="2147483774" r:id="rId24"/>
    <p:sldLayoutId id="2147483775" r:id="rId25"/>
    <p:sldLayoutId id="2147483776" r:id="rId26"/>
    <p:sldLayoutId id="2147483777" r:id="rId27"/>
    <p:sldLayoutId id="2147483778" r:id="rId28"/>
    <p:sldLayoutId id="2147483779" r:id="rId29"/>
    <p:sldLayoutId id="2147483780" r:id="rId30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hyperlink" Target="file:///C:\Users\zbigniew\Desktop\Complexica\Demo%20Magic%20Square\magicsquare.jar" TargetMode="External"/><Relationship Id="rId1" Type="http://schemas.openxmlformats.org/officeDocument/2006/relationships/slideLayout" Target="../slideLayouts/slideLayout7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4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5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package" Target="../embeddings/Microsoft_Word_Document1.docx"/><Relationship Id="rId3" Type="http://schemas.openxmlformats.org/officeDocument/2006/relationships/image" Target="../media/image16.jpeg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85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9.jpeg"/><Relationship Id="rId11" Type="http://schemas.openxmlformats.org/officeDocument/2006/relationships/image" Target="../media/image21.jpeg"/><Relationship Id="rId5" Type="http://schemas.openxmlformats.org/officeDocument/2006/relationships/image" Target="../media/image18.jpeg"/><Relationship Id="rId10" Type="http://schemas.openxmlformats.org/officeDocument/2006/relationships/image" Target="../media/image20.jpeg"/><Relationship Id="rId4" Type="http://schemas.openxmlformats.org/officeDocument/2006/relationships/image" Target="../media/image17.jpeg"/><Relationship Id="rId9" Type="http://schemas.openxmlformats.org/officeDocument/2006/relationships/image" Target="../media/image15.em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0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8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AU" altLang="en-US" smtClean="0"/>
          </a:p>
        </p:txBody>
      </p:sp>
      <p:sp>
        <p:nvSpPr>
          <p:cNvPr id="205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AU" altLang="en-US" smtClean="0"/>
          </a:p>
        </p:txBody>
      </p:sp>
      <p:sp>
        <p:nvSpPr>
          <p:cNvPr id="2052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F8753F1-D545-45CA-A122-95D6694F22EA}" type="slidenum">
              <a:rPr lang="en-US" altLang="en-US" sz="1400" smtClean="0"/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 smtClean="0"/>
          </a:p>
        </p:txBody>
      </p:sp>
      <p:pic>
        <p:nvPicPr>
          <p:cNvPr id="2053" name="Picture 2" descr="Maze-01"/>
          <p:cNvPicPr>
            <a:picLocks noChangeAspect="1" noChangeArrowheads="1"/>
          </p:cNvPicPr>
          <p:nvPr/>
        </p:nvPicPr>
        <p:blipFill>
          <a:blip r:embed="rId2">
            <a:lum bright="-12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hidden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4" name="Text Box 3"/>
          <p:cNvSpPr txBox="1">
            <a:spLocks noChangeArrowheads="1"/>
          </p:cNvSpPr>
          <p:nvPr/>
        </p:nvSpPr>
        <p:spPr bwMode="auto">
          <a:xfrm>
            <a:off x="914400" y="990600"/>
            <a:ext cx="74676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AU" sz="4800" b="1" dirty="0">
                <a:solidFill>
                  <a:schemeClr val="bg1"/>
                </a:solidFill>
              </a:rPr>
              <a:t>Academia and Entrepreneurship:  How to Start and Run a Technology Company</a:t>
            </a:r>
            <a:endParaRPr lang="en-US" altLang="en-US" sz="48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2055" name="Text Box 4"/>
          <p:cNvSpPr txBox="1">
            <a:spLocks noChangeArrowheads="1"/>
          </p:cNvSpPr>
          <p:nvPr/>
        </p:nvSpPr>
        <p:spPr bwMode="auto">
          <a:xfrm>
            <a:off x="-36512" y="5899308"/>
            <a:ext cx="9144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 err="1">
                <a:solidFill>
                  <a:schemeClr val="bg1"/>
                </a:solidFill>
              </a:rPr>
              <a:t>Zbigniew</a:t>
            </a:r>
            <a:r>
              <a:rPr lang="en-US" altLang="en-US" sz="2800" b="1" dirty="0">
                <a:solidFill>
                  <a:schemeClr val="bg1"/>
                </a:solidFill>
              </a:rPr>
              <a:t> </a:t>
            </a:r>
            <a:r>
              <a:rPr lang="en-US" altLang="en-US" sz="2800" b="1" dirty="0" err="1">
                <a:solidFill>
                  <a:schemeClr val="bg1"/>
                </a:solidFill>
              </a:rPr>
              <a:t>Michalewicz</a:t>
            </a:r>
            <a:endParaRPr lang="en-US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532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948070"/>
            <a:ext cx="7335080" cy="386963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20000"/>
              </a:lnSpc>
            </a:pPr>
            <a:r>
              <a:rPr lang="en-US" sz="4000" dirty="0" smtClean="0"/>
              <a:t>Introductory remarks</a:t>
            </a:r>
          </a:p>
          <a:p>
            <a:pPr>
              <a:lnSpc>
                <a:spcPct val="220000"/>
              </a:lnSpc>
            </a:pPr>
            <a:r>
              <a:rPr lang="en-US" sz="4000" dirty="0" err="1" smtClean="0">
                <a:solidFill>
                  <a:srgbClr val="FF0000"/>
                </a:solidFill>
              </a:rPr>
              <a:t>SolveIT</a:t>
            </a:r>
            <a:r>
              <a:rPr lang="en-US" sz="4000" dirty="0" smtClean="0">
                <a:solidFill>
                  <a:srgbClr val="FF0000"/>
                </a:solidFill>
              </a:rPr>
              <a:t> Software story</a:t>
            </a:r>
          </a:p>
          <a:p>
            <a:pPr>
              <a:lnSpc>
                <a:spcPct val="220000"/>
              </a:lnSpc>
            </a:pPr>
            <a:r>
              <a:rPr lang="en-US" sz="4000" dirty="0" smtClean="0"/>
              <a:t>Concluding remarks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 of the Talk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63286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 Search of Focus (driven by market)</a:t>
            </a:r>
            <a:endParaRPr lang="en-US" dirty="0"/>
          </a:p>
        </p:txBody>
      </p:sp>
      <p:sp>
        <p:nvSpPr>
          <p:cNvPr id="19" name="TextBox 11"/>
          <p:cNvSpPr txBox="1">
            <a:spLocks noChangeArrowheads="1"/>
          </p:cNvSpPr>
          <p:nvPr/>
        </p:nvSpPr>
        <p:spPr bwMode="auto">
          <a:xfrm>
            <a:off x="1945675" y="2103570"/>
            <a:ext cx="6941604" cy="41549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n-AU" b="1" dirty="0"/>
              <a:t> </a:t>
            </a:r>
            <a:r>
              <a:rPr lang="en-AU" b="1" dirty="0" smtClean="0"/>
              <a:t>			</a:t>
            </a:r>
            <a:r>
              <a:rPr lang="en-AU" b="1" dirty="0" smtClean="0">
                <a:solidFill>
                  <a:srgbClr val="C1220F"/>
                </a:solidFill>
              </a:rPr>
              <a:t>Optimisation</a:t>
            </a:r>
            <a:endParaRPr lang="en-AU" b="1" dirty="0">
              <a:solidFill>
                <a:srgbClr val="C1220F"/>
              </a:solidFill>
            </a:endParaRPr>
          </a:p>
          <a:p>
            <a:pPr eaLnBrk="1" hangingPunct="1"/>
            <a:endParaRPr lang="en-AU" b="1" dirty="0"/>
          </a:p>
          <a:p>
            <a:pPr eaLnBrk="1" hangingPunct="1"/>
            <a:r>
              <a:rPr lang="en-AU" b="1" dirty="0" smtClean="0"/>
              <a:t>		     Optimised </a:t>
            </a:r>
            <a:r>
              <a:rPr lang="en-AU" b="1" dirty="0">
                <a:solidFill>
                  <a:srgbClr val="C1220F"/>
                </a:solidFill>
              </a:rPr>
              <a:t>planning &amp; </a:t>
            </a:r>
            <a:r>
              <a:rPr lang="en-AU" b="1" dirty="0" smtClean="0">
                <a:solidFill>
                  <a:srgbClr val="C1220F"/>
                </a:solidFill>
              </a:rPr>
              <a:t>scheduling</a:t>
            </a:r>
            <a:endParaRPr lang="en-AU" b="1" dirty="0">
              <a:solidFill>
                <a:srgbClr val="C1220F"/>
              </a:solidFill>
            </a:endParaRPr>
          </a:p>
          <a:p>
            <a:pPr eaLnBrk="1" hangingPunct="1"/>
            <a:endParaRPr lang="en-AU" b="1" dirty="0" smtClean="0"/>
          </a:p>
          <a:p>
            <a:pPr eaLnBrk="1" hangingPunct="1"/>
            <a:r>
              <a:rPr lang="en-AU" b="1" dirty="0" smtClean="0"/>
              <a:t>		Optimised planning &amp; scheduling 	     		for </a:t>
            </a:r>
            <a:r>
              <a:rPr lang="en-AU" b="1" dirty="0" smtClean="0">
                <a:solidFill>
                  <a:srgbClr val="C1220F"/>
                </a:solidFill>
              </a:rPr>
              <a:t>supply chains</a:t>
            </a:r>
          </a:p>
          <a:p>
            <a:pPr eaLnBrk="1" hangingPunct="1"/>
            <a:endParaRPr lang="en-AU" b="1" dirty="0" smtClean="0"/>
          </a:p>
          <a:p>
            <a:pPr eaLnBrk="1" hangingPunct="1"/>
            <a:r>
              <a:rPr lang="en-AU" b="1" dirty="0" smtClean="0"/>
              <a:t>	       Optimised </a:t>
            </a:r>
            <a:r>
              <a:rPr lang="en-AU" b="1" dirty="0"/>
              <a:t>planning &amp; </a:t>
            </a:r>
            <a:r>
              <a:rPr lang="en-AU" b="1" dirty="0" smtClean="0"/>
              <a:t>scheduling </a:t>
            </a:r>
            <a:r>
              <a:rPr lang="en-AU" b="1" dirty="0"/>
              <a:t>for </a:t>
            </a:r>
            <a:r>
              <a:rPr lang="en-AU" b="1" dirty="0" smtClean="0"/>
              <a:t>	       	       </a:t>
            </a:r>
            <a:r>
              <a:rPr lang="en-AU" b="1" dirty="0" smtClean="0">
                <a:solidFill>
                  <a:srgbClr val="C1220F"/>
                </a:solidFill>
              </a:rPr>
              <a:t>process</a:t>
            </a:r>
            <a:r>
              <a:rPr lang="en-AU" b="1" dirty="0" smtClean="0"/>
              <a:t> supply chains (grain, wine, milk)</a:t>
            </a:r>
          </a:p>
          <a:p>
            <a:pPr eaLnBrk="1" hangingPunct="1"/>
            <a:endParaRPr lang="en-AU" b="1" dirty="0"/>
          </a:p>
          <a:p>
            <a:pPr eaLnBrk="1" hangingPunct="1"/>
            <a:r>
              <a:rPr lang="en-AU" b="1" dirty="0" smtClean="0"/>
              <a:t>	Optimised </a:t>
            </a:r>
            <a:r>
              <a:rPr lang="en-AU" b="1" dirty="0"/>
              <a:t>planning &amp; scheduling for </a:t>
            </a:r>
            <a:r>
              <a:rPr lang="en-AU" b="1" dirty="0" smtClean="0">
                <a:solidFill>
                  <a:srgbClr val="C1220F"/>
                </a:solidFill>
              </a:rPr>
              <a:t>mining</a:t>
            </a:r>
            <a:endParaRPr lang="en-AU" b="1" dirty="0">
              <a:solidFill>
                <a:srgbClr val="C1220F"/>
              </a:solidFill>
            </a:endParaRPr>
          </a:p>
        </p:txBody>
      </p:sp>
      <p:sp>
        <p:nvSpPr>
          <p:cNvPr id="21" name="Isosceles Triangle 20"/>
          <p:cNvSpPr/>
          <p:nvPr/>
        </p:nvSpPr>
        <p:spPr bwMode="auto">
          <a:xfrm flipV="1">
            <a:off x="364818" y="1918416"/>
            <a:ext cx="3834529" cy="4663532"/>
          </a:xfrm>
          <a:prstGeom prst="triangle">
            <a:avLst/>
          </a:prstGeom>
          <a:solidFill>
            <a:srgbClr val="CCFFFF"/>
          </a:solidFill>
          <a:ln>
            <a:solidFill>
              <a:srgbClr val="0039A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AU"/>
          </a:p>
        </p:txBody>
      </p:sp>
      <p:sp>
        <p:nvSpPr>
          <p:cNvPr id="5" name="AutoShape 17">
            <a:hlinkClick r:id="rId2" action="ppaction://program" highlightClick="1"/>
          </p:cNvPr>
          <p:cNvSpPr>
            <a:spLocks noChangeArrowheads="1"/>
          </p:cNvSpPr>
          <p:nvPr/>
        </p:nvSpPr>
        <p:spPr bwMode="auto">
          <a:xfrm>
            <a:off x="7020272" y="2086405"/>
            <a:ext cx="1760538" cy="609600"/>
          </a:xfrm>
          <a:prstGeom prst="actionButtonForwardNext">
            <a:avLst/>
          </a:prstGeom>
          <a:solidFill>
            <a:schemeClr val="bg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pitchFamily="34" charset="0"/>
              </a:defRPr>
            </a:lvl9pPr>
          </a:lstStyle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9900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 altLang="en-US" sz="1600" smtClean="0">
                <a:latin typeface="Times" pitchFamily="18" charset="0"/>
              </a:rPr>
              <a:t>									</a:t>
            </a:r>
            <a:endParaRPr lang="en-AU" altLang="en-US" sz="1400" smtClean="0">
              <a:solidFill>
                <a:schemeClr val="bg1"/>
              </a:solidFill>
              <a:latin typeface="Times" pitchFamily="18" charset="0"/>
            </a:endParaRPr>
          </a:p>
        </p:txBody>
      </p:sp>
      <p:grpSp>
        <p:nvGrpSpPr>
          <p:cNvPr id="123907" name="Group 2"/>
          <p:cNvGrpSpPr>
            <a:grpSpLocks/>
          </p:cNvGrpSpPr>
          <p:nvPr/>
        </p:nvGrpSpPr>
        <p:grpSpPr bwMode="auto">
          <a:xfrm>
            <a:off x="1905000" y="0"/>
            <a:ext cx="7083425" cy="682625"/>
            <a:chOff x="1200" y="0"/>
            <a:chExt cx="4462" cy="430"/>
          </a:xfrm>
        </p:grpSpPr>
        <p:sp>
          <p:nvSpPr>
            <p:cNvPr id="123923" name="AutoShape 3"/>
            <p:cNvSpPr>
              <a:spLocks noChangeArrowheads="1"/>
            </p:cNvSpPr>
            <p:nvPr/>
          </p:nvSpPr>
          <p:spPr bwMode="auto">
            <a:xfrm>
              <a:off x="1200" y="0"/>
              <a:ext cx="4462" cy="430"/>
            </a:xfrm>
            <a:prstGeom prst="roundRect">
              <a:avLst>
                <a:gd name="adj" fmla="val 2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23924" name="Text Box 4"/>
            <p:cNvSpPr txBox="1">
              <a:spLocks noChangeArrowheads="1"/>
            </p:cNvSpPr>
            <p:nvPr/>
          </p:nvSpPr>
          <p:spPr bwMode="auto">
            <a:xfrm>
              <a:off x="1200" y="31"/>
              <a:ext cx="446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rgbClr val="000000"/>
                </a:buClr>
                <a:buSzPct val="100000"/>
                <a:buFont typeface="Arial Black" pitchFamily="34" charset="0"/>
                <a:buNone/>
              </a:pPr>
              <a:r>
                <a:rPr lang="en-GB" altLang="en-US" sz="3200">
                  <a:solidFill>
                    <a:srgbClr val="000000"/>
                  </a:solidFill>
                  <a:latin typeface="Arial Black" pitchFamily="34" charset="0"/>
                </a:rPr>
                <a:t> </a:t>
              </a:r>
              <a:endParaRPr lang="en-GB" altLang="en-US" sz="4000"/>
            </a:p>
          </p:txBody>
        </p:sp>
      </p:grpSp>
      <p:sp>
        <p:nvSpPr>
          <p:cNvPr id="123908" name="Line 5"/>
          <p:cNvSpPr>
            <a:spLocks noChangeShapeType="1"/>
          </p:cNvSpPr>
          <p:nvPr/>
        </p:nvSpPr>
        <p:spPr bwMode="auto">
          <a:xfrm>
            <a:off x="4268788" y="2743200"/>
            <a:ext cx="1587" cy="9144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909" name="Line 6"/>
          <p:cNvSpPr>
            <a:spLocks noChangeShapeType="1"/>
          </p:cNvSpPr>
          <p:nvPr/>
        </p:nvSpPr>
        <p:spPr bwMode="auto">
          <a:xfrm>
            <a:off x="2063750" y="2744788"/>
            <a:ext cx="2208213" cy="1587"/>
          </a:xfrm>
          <a:prstGeom prst="line">
            <a:avLst/>
          </a:prstGeom>
          <a:noFill/>
          <a:ln w="93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910" name="Line 7"/>
          <p:cNvSpPr>
            <a:spLocks noChangeShapeType="1"/>
          </p:cNvSpPr>
          <p:nvPr/>
        </p:nvSpPr>
        <p:spPr bwMode="auto">
          <a:xfrm>
            <a:off x="2063750" y="3657600"/>
            <a:ext cx="2208213" cy="1588"/>
          </a:xfrm>
          <a:prstGeom prst="line">
            <a:avLst/>
          </a:prstGeom>
          <a:noFill/>
          <a:ln w="93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911" name="Line 8"/>
          <p:cNvSpPr>
            <a:spLocks noChangeShapeType="1"/>
          </p:cNvSpPr>
          <p:nvPr/>
        </p:nvSpPr>
        <p:spPr bwMode="auto">
          <a:xfrm>
            <a:off x="5262563" y="2744788"/>
            <a:ext cx="2359025" cy="1587"/>
          </a:xfrm>
          <a:prstGeom prst="line">
            <a:avLst/>
          </a:prstGeom>
          <a:noFill/>
          <a:ln w="93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912" name="Line 9"/>
          <p:cNvSpPr>
            <a:spLocks noChangeShapeType="1"/>
          </p:cNvSpPr>
          <p:nvPr/>
        </p:nvSpPr>
        <p:spPr bwMode="auto">
          <a:xfrm>
            <a:off x="5262563" y="3657600"/>
            <a:ext cx="2359025" cy="1588"/>
          </a:xfrm>
          <a:prstGeom prst="line">
            <a:avLst/>
          </a:prstGeom>
          <a:noFill/>
          <a:ln w="93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913" name="Line 10"/>
          <p:cNvSpPr>
            <a:spLocks noChangeShapeType="1"/>
          </p:cNvSpPr>
          <p:nvPr/>
        </p:nvSpPr>
        <p:spPr bwMode="auto">
          <a:xfrm>
            <a:off x="4044950" y="2212975"/>
            <a:ext cx="228600" cy="531813"/>
          </a:xfrm>
          <a:prstGeom prst="line">
            <a:avLst/>
          </a:prstGeom>
          <a:noFill/>
          <a:ln w="93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914" name="Line 11"/>
          <p:cNvSpPr>
            <a:spLocks noChangeShapeType="1"/>
          </p:cNvSpPr>
          <p:nvPr/>
        </p:nvSpPr>
        <p:spPr bwMode="auto">
          <a:xfrm flipV="1">
            <a:off x="5262563" y="2206625"/>
            <a:ext cx="228600" cy="541338"/>
          </a:xfrm>
          <a:prstGeom prst="line">
            <a:avLst/>
          </a:prstGeom>
          <a:noFill/>
          <a:ln w="93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915" name="Line 12"/>
          <p:cNvSpPr>
            <a:spLocks noChangeShapeType="1"/>
          </p:cNvSpPr>
          <p:nvPr/>
        </p:nvSpPr>
        <p:spPr bwMode="auto">
          <a:xfrm flipH="1">
            <a:off x="4037013" y="3657600"/>
            <a:ext cx="238125" cy="606425"/>
          </a:xfrm>
          <a:prstGeom prst="line">
            <a:avLst/>
          </a:prstGeom>
          <a:noFill/>
          <a:ln w="93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916" name="Line 13"/>
          <p:cNvSpPr>
            <a:spLocks noChangeShapeType="1"/>
          </p:cNvSpPr>
          <p:nvPr/>
        </p:nvSpPr>
        <p:spPr bwMode="auto">
          <a:xfrm>
            <a:off x="5262563" y="3657600"/>
            <a:ext cx="228600" cy="606425"/>
          </a:xfrm>
          <a:prstGeom prst="line">
            <a:avLst/>
          </a:prstGeom>
          <a:noFill/>
          <a:ln w="93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917" name="Line 14"/>
          <p:cNvSpPr>
            <a:spLocks noChangeShapeType="1"/>
          </p:cNvSpPr>
          <p:nvPr/>
        </p:nvSpPr>
        <p:spPr bwMode="auto">
          <a:xfrm>
            <a:off x="5262563" y="2744788"/>
            <a:ext cx="1587" cy="911225"/>
          </a:xfrm>
          <a:prstGeom prst="line">
            <a:avLst/>
          </a:prstGeom>
          <a:noFill/>
          <a:ln w="936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811023" name="Rectangle 15"/>
          <p:cNvSpPr>
            <a:spLocks noGrp="1" noChangeArrowheads="1"/>
          </p:cNvSpPr>
          <p:nvPr>
            <p:ph type="subTitle"/>
          </p:nvPr>
        </p:nvSpPr>
        <p:spPr bwMode="auto">
          <a:xfrm>
            <a:off x="1225550" y="4495800"/>
            <a:ext cx="6442075" cy="5556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  <a:normAutofit lnSpcReduction="10000"/>
          </a:bodyPr>
          <a:lstStyle/>
          <a:p>
            <a:pPr defTabSz="457200">
              <a:lnSpc>
                <a:spcPct val="95000"/>
              </a:lnSpc>
              <a:spcBef>
                <a:spcPct val="20000"/>
              </a:spcBef>
              <a:buClr>
                <a:srgbClr val="FFFFFF"/>
              </a:buClr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/>
            </a:pPr>
            <a:r>
              <a:rPr lang="en-GB" sz="3200" b="1">
                <a:solidFill>
                  <a:schemeClr val="tx1"/>
                </a:solidFill>
              </a:rPr>
              <a:t>A</a:t>
            </a:r>
            <a:r>
              <a:rPr lang="en-GB" sz="3200">
                <a:solidFill>
                  <a:schemeClr val="tx1"/>
                </a:solidFill>
              </a:rPr>
              <a:t>(1),    </a:t>
            </a:r>
            <a:r>
              <a:rPr lang="en-GB" sz="3200" b="1">
                <a:solidFill>
                  <a:schemeClr val="tx1"/>
                </a:solidFill>
              </a:rPr>
              <a:t>B</a:t>
            </a:r>
            <a:r>
              <a:rPr lang="en-GB" sz="3200">
                <a:solidFill>
                  <a:schemeClr val="tx1"/>
                </a:solidFill>
              </a:rPr>
              <a:t>(2),    </a:t>
            </a:r>
            <a:r>
              <a:rPr lang="en-GB" sz="3200" b="1">
                <a:solidFill>
                  <a:schemeClr val="tx1"/>
                </a:solidFill>
              </a:rPr>
              <a:t>C</a:t>
            </a:r>
            <a:r>
              <a:rPr lang="en-GB" sz="3200">
                <a:solidFill>
                  <a:schemeClr val="tx1"/>
                </a:solidFill>
              </a:rPr>
              <a:t>(5),   </a:t>
            </a:r>
            <a:r>
              <a:rPr lang="en-GB" sz="3200" b="1">
                <a:solidFill>
                  <a:schemeClr val="tx1"/>
                </a:solidFill>
              </a:rPr>
              <a:t>D</a:t>
            </a:r>
            <a:r>
              <a:rPr lang="en-GB" sz="3200">
                <a:solidFill>
                  <a:schemeClr val="tx1"/>
                </a:solidFill>
              </a:rPr>
              <a:t>(10)</a:t>
            </a:r>
          </a:p>
        </p:txBody>
      </p:sp>
      <p:sp>
        <p:nvSpPr>
          <p:cNvPr id="123919" name="Text Box 16"/>
          <p:cNvSpPr txBox="1">
            <a:spLocks noChangeArrowheads="1"/>
          </p:cNvSpPr>
          <p:nvPr/>
        </p:nvSpPr>
        <p:spPr bwMode="auto">
          <a:xfrm>
            <a:off x="228600" y="1295400"/>
            <a:ext cx="7178675" cy="614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GB" altLang="en-US" sz="3200"/>
              <a:t>Four travellers approached a bridge</a:t>
            </a:r>
            <a:r>
              <a:rPr lang="en-GB" altLang="en-US" sz="3600"/>
              <a:t>…</a:t>
            </a:r>
          </a:p>
        </p:txBody>
      </p:sp>
      <p:sp>
        <p:nvSpPr>
          <p:cNvPr id="811025" name="Text Box 17"/>
          <p:cNvSpPr txBox="1">
            <a:spLocks noChangeArrowheads="1"/>
          </p:cNvSpPr>
          <p:nvPr/>
        </p:nvSpPr>
        <p:spPr bwMode="auto">
          <a:xfrm>
            <a:off x="611188" y="5373688"/>
            <a:ext cx="7943850" cy="106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200" dirty="0">
                <a:solidFill>
                  <a:srgbClr val="CC3300"/>
                </a:solidFill>
              </a:rPr>
              <a:t>How should the travelers schedule the crossing </a:t>
            </a:r>
          </a:p>
          <a:p>
            <a:pPr>
              <a:spcBef>
                <a:spcPct val="0"/>
              </a:spcBef>
              <a:buClrTx/>
              <a:buFontTx/>
              <a:buNone/>
            </a:pPr>
            <a:r>
              <a:rPr lang="en-US" altLang="en-US" sz="3200" dirty="0">
                <a:solidFill>
                  <a:srgbClr val="CC3300"/>
                </a:solidFill>
              </a:rPr>
              <a:t>of the bridge to minimize the total time?</a:t>
            </a:r>
          </a:p>
        </p:txBody>
      </p:sp>
      <p:sp>
        <p:nvSpPr>
          <p:cNvPr id="123921" name="Line 18"/>
          <p:cNvSpPr>
            <a:spLocks noChangeShapeType="1"/>
          </p:cNvSpPr>
          <p:nvPr/>
        </p:nvSpPr>
        <p:spPr bwMode="auto">
          <a:xfrm>
            <a:off x="4284663" y="2708275"/>
            <a:ext cx="0" cy="9366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3922" name="Rectangle 20"/>
          <p:cNvSpPr>
            <a:spLocks noChangeArrowheads="1"/>
          </p:cNvSpPr>
          <p:nvPr/>
        </p:nvSpPr>
        <p:spPr bwMode="auto">
          <a:xfrm>
            <a:off x="0" y="3810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dirty="0" smtClean="0">
                <a:latin typeface="+mj-lt"/>
              </a:rPr>
              <a:t>A Puzzle</a:t>
            </a:r>
            <a:endParaRPr lang="en-US" alt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11195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25" grpId="0" autoUpdateAnimBg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2"/>
          <p:cNvSpPr>
            <a:spLocks noGrp="1"/>
          </p:cNvSpPr>
          <p:nvPr>
            <p:ph type="ftr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AU" altLang="en-US" sz="1600" smtClean="0">
                <a:latin typeface="Times" pitchFamily="18" charset="0"/>
              </a:rPr>
              <a:t>									</a:t>
            </a:r>
            <a:endParaRPr lang="en-AU" altLang="en-US" sz="1400" smtClean="0">
              <a:solidFill>
                <a:schemeClr val="bg1"/>
              </a:solidFill>
              <a:latin typeface="Times" pitchFamily="18" charset="0"/>
            </a:endParaRPr>
          </a:p>
        </p:txBody>
      </p:sp>
      <p:grpSp>
        <p:nvGrpSpPr>
          <p:cNvPr id="124931" name="Group 2"/>
          <p:cNvGrpSpPr>
            <a:grpSpLocks/>
          </p:cNvGrpSpPr>
          <p:nvPr/>
        </p:nvGrpSpPr>
        <p:grpSpPr bwMode="auto">
          <a:xfrm>
            <a:off x="1905000" y="0"/>
            <a:ext cx="7083425" cy="682625"/>
            <a:chOff x="1200" y="0"/>
            <a:chExt cx="4462" cy="430"/>
          </a:xfrm>
        </p:grpSpPr>
        <p:sp>
          <p:nvSpPr>
            <p:cNvPr id="124938" name="AutoShape 3"/>
            <p:cNvSpPr>
              <a:spLocks noChangeArrowheads="1"/>
            </p:cNvSpPr>
            <p:nvPr/>
          </p:nvSpPr>
          <p:spPr bwMode="auto">
            <a:xfrm>
              <a:off x="1200" y="0"/>
              <a:ext cx="4462" cy="430"/>
            </a:xfrm>
            <a:prstGeom prst="roundRect">
              <a:avLst>
                <a:gd name="adj" fmla="val 231"/>
              </a:avLst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/>
              <a:endParaRPr lang="en-AU" altLang="en-US"/>
            </a:p>
          </p:txBody>
        </p:sp>
        <p:sp>
          <p:nvSpPr>
            <p:cNvPr id="124939" name="Text Box 4"/>
            <p:cNvSpPr txBox="1">
              <a:spLocks noChangeArrowheads="1"/>
            </p:cNvSpPr>
            <p:nvPr/>
          </p:nvSpPr>
          <p:spPr bwMode="auto">
            <a:xfrm>
              <a:off x="1200" y="31"/>
              <a:ext cx="4462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000" tIns="46800" rIns="90000" bIns="46800" anchor="ctr">
              <a:spAutoFit/>
            </a:bodyPr>
            <a:lstStyle>
              <a:lvl1pPr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F0000"/>
                </a:buClr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rgbClr val="000000"/>
                </a:buClr>
                <a:buSzPct val="100000"/>
                <a:buFont typeface="Arial Black" pitchFamily="34" charset="0"/>
                <a:buNone/>
              </a:pPr>
              <a:r>
                <a:rPr lang="en-GB" altLang="en-US" sz="3200">
                  <a:solidFill>
                    <a:srgbClr val="000000"/>
                  </a:solidFill>
                  <a:latin typeface="Arial Black" pitchFamily="34" charset="0"/>
                </a:rPr>
                <a:t> </a:t>
              </a:r>
              <a:endParaRPr lang="en-GB" altLang="en-US" sz="4000"/>
            </a:p>
          </p:txBody>
        </p:sp>
      </p:grpSp>
      <p:sp>
        <p:nvSpPr>
          <p:cNvPr id="124932" name="Line 5"/>
          <p:cNvSpPr>
            <a:spLocks noChangeShapeType="1"/>
          </p:cNvSpPr>
          <p:nvPr/>
        </p:nvSpPr>
        <p:spPr bwMode="auto">
          <a:xfrm>
            <a:off x="4268788" y="2743200"/>
            <a:ext cx="1587" cy="914400"/>
          </a:xfrm>
          <a:prstGeom prst="line">
            <a:avLst/>
          </a:prstGeom>
          <a:noFill/>
          <a:ln w="9360">
            <a:solidFill>
              <a:srgbClr val="FFFF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AU"/>
          </a:p>
        </p:txBody>
      </p:sp>
      <p:sp>
        <p:nvSpPr>
          <p:cNvPr id="124933" name="Text Box 6"/>
          <p:cNvSpPr txBox="1">
            <a:spLocks noChangeArrowheads="1"/>
          </p:cNvSpPr>
          <p:nvPr/>
        </p:nvSpPr>
        <p:spPr bwMode="auto">
          <a:xfrm>
            <a:off x="228600" y="1295400"/>
            <a:ext cx="7178675" cy="329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5000"/>
              </a:lnSpc>
              <a:spcBef>
                <a:spcPct val="0"/>
              </a:spcBef>
              <a:spcAft>
                <a:spcPct val="40000"/>
              </a:spcAft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GB" altLang="en-US" sz="3200"/>
              <a:t>A possible solution:</a:t>
            </a:r>
          </a:p>
          <a:p>
            <a:pPr>
              <a:lnSpc>
                <a:spcPct val="95000"/>
              </a:lnSpc>
              <a:spcBef>
                <a:spcPct val="3000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GB" altLang="en-US" sz="3600"/>
              <a:t>	</a:t>
            </a:r>
            <a:r>
              <a:rPr lang="en-GB" altLang="en-US" sz="3200" b="1"/>
              <a:t>A</a:t>
            </a:r>
            <a:r>
              <a:rPr lang="en-GB" altLang="en-US" sz="3200"/>
              <a:t> &amp; </a:t>
            </a:r>
            <a:r>
              <a:rPr lang="en-GB" altLang="en-US" sz="3200" b="1"/>
              <a:t>B</a:t>
            </a:r>
            <a:r>
              <a:rPr lang="en-GB" altLang="en-US" sz="3200"/>
              <a:t>	</a:t>
            </a:r>
            <a:r>
              <a:rPr lang="en-GB" altLang="en-US" sz="3200">
                <a:cs typeface="Times New Roman" pitchFamily="18" charset="0"/>
              </a:rPr>
              <a:t>↑			  2</a:t>
            </a: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GB" altLang="en-US" sz="3200">
                <a:cs typeface="Times New Roman" pitchFamily="18" charset="0"/>
              </a:rPr>
              <a:t>	</a:t>
            </a:r>
            <a:r>
              <a:rPr lang="en-GB" altLang="en-US" sz="3200" b="1">
                <a:cs typeface="Times New Roman" pitchFamily="18" charset="0"/>
              </a:rPr>
              <a:t>A</a:t>
            </a:r>
            <a:r>
              <a:rPr lang="en-GB" altLang="en-US" sz="3200">
                <a:cs typeface="Times New Roman" pitchFamily="18" charset="0"/>
              </a:rPr>
              <a:t> 			</a:t>
            </a:r>
            <a:r>
              <a:rPr lang="en-GB" altLang="en-US" sz="3200"/>
              <a:t>↓			  1</a:t>
            </a: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GB" altLang="en-US" sz="3200" b="1"/>
              <a:t>A</a:t>
            </a:r>
            <a:r>
              <a:rPr lang="en-GB" altLang="en-US" sz="3200"/>
              <a:t> &amp; </a:t>
            </a:r>
            <a:r>
              <a:rPr lang="en-GB" altLang="en-US" sz="3200" b="1"/>
              <a:t>C</a:t>
            </a:r>
            <a:r>
              <a:rPr lang="en-GB" altLang="en-US" sz="3200"/>
              <a:t>	↑			  5</a:t>
            </a: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GB" altLang="en-US" sz="3200"/>
              <a:t>	</a:t>
            </a:r>
            <a:r>
              <a:rPr lang="en-GB" altLang="en-US" sz="3200" b="1"/>
              <a:t>A</a:t>
            </a:r>
            <a:r>
              <a:rPr lang="en-GB" altLang="en-US" sz="3200"/>
              <a:t> 			↓			  1</a:t>
            </a:r>
          </a:p>
          <a:p>
            <a:pPr>
              <a:lnSpc>
                <a:spcPct val="95000"/>
              </a:lnSpc>
              <a:spcBef>
                <a:spcPct val="0"/>
              </a:spcBef>
              <a:buClr>
                <a:srgbClr val="FFFFFF"/>
              </a:buClr>
              <a:buSzPct val="100000"/>
              <a:buFont typeface="Times New Roman" pitchFamily="18" charset="0"/>
              <a:buNone/>
            </a:pPr>
            <a:r>
              <a:rPr lang="en-GB" altLang="en-US" sz="3200"/>
              <a:t>	</a:t>
            </a:r>
            <a:r>
              <a:rPr lang="en-GB" altLang="en-US" sz="3200" b="1"/>
              <a:t>A</a:t>
            </a:r>
            <a:r>
              <a:rPr lang="en-GB" altLang="en-US" sz="3200"/>
              <a:t> &amp; </a:t>
            </a:r>
            <a:r>
              <a:rPr lang="en-GB" altLang="en-US" sz="3200" b="1"/>
              <a:t>D</a:t>
            </a:r>
            <a:r>
              <a:rPr lang="en-GB" altLang="en-US" sz="3200"/>
              <a:t>	↑			10</a:t>
            </a:r>
          </a:p>
        </p:txBody>
      </p:sp>
      <p:sp>
        <p:nvSpPr>
          <p:cNvPr id="124934" name="Rectangle 8"/>
          <p:cNvSpPr>
            <a:spLocks noChangeArrowheads="1"/>
          </p:cNvSpPr>
          <p:nvPr/>
        </p:nvSpPr>
        <p:spPr bwMode="auto">
          <a:xfrm>
            <a:off x="1116013" y="4868863"/>
            <a:ext cx="6442075" cy="55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46800" rIns="90000" bIns="46800">
            <a:spAutoFit/>
          </a:bodyPr>
          <a:lstStyle>
            <a:lvl1pPr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defTabSz="457200" eaLnBrk="0" hangingPunct="0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lnSpc>
                <a:spcPct val="95000"/>
              </a:lnSpc>
              <a:buClr>
                <a:srgbClr val="FFFFFF"/>
              </a:buClr>
              <a:buFontTx/>
              <a:buNone/>
            </a:pPr>
            <a:r>
              <a:rPr lang="en-GB" altLang="en-US" sz="3200" b="1"/>
              <a:t>A</a:t>
            </a:r>
            <a:r>
              <a:rPr lang="en-GB" altLang="en-US" sz="3200"/>
              <a:t>(1),    </a:t>
            </a:r>
            <a:r>
              <a:rPr lang="en-GB" altLang="en-US" sz="3200" b="1"/>
              <a:t>B</a:t>
            </a:r>
            <a:r>
              <a:rPr lang="en-GB" altLang="en-US" sz="3200"/>
              <a:t>(2),    </a:t>
            </a:r>
            <a:r>
              <a:rPr lang="en-GB" altLang="en-US" sz="3200" b="1"/>
              <a:t>C</a:t>
            </a:r>
            <a:r>
              <a:rPr lang="en-GB" altLang="en-US" sz="3200"/>
              <a:t>(5),   </a:t>
            </a:r>
            <a:r>
              <a:rPr lang="en-GB" altLang="en-US" sz="3200" b="1"/>
              <a:t>D</a:t>
            </a:r>
            <a:r>
              <a:rPr lang="en-GB" altLang="en-US" sz="3200"/>
              <a:t>(10)</a:t>
            </a:r>
          </a:p>
        </p:txBody>
      </p:sp>
      <p:sp>
        <p:nvSpPr>
          <p:cNvPr id="12" name="Rectangle 20"/>
          <p:cNvSpPr>
            <a:spLocks noChangeArrowheads="1"/>
          </p:cNvSpPr>
          <p:nvPr/>
        </p:nvSpPr>
        <p:spPr bwMode="auto">
          <a:xfrm>
            <a:off x="0" y="38100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0000"/>
              </a:buClr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4000" dirty="0" smtClean="0">
                <a:latin typeface="+mj-lt"/>
              </a:rPr>
              <a:t>A Puzzle</a:t>
            </a:r>
            <a:endParaRPr lang="en-US" altLang="en-US" sz="4000" dirty="0"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27584" y="6093296"/>
            <a:ext cx="316144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Can we do better?</a:t>
            </a:r>
            <a:endParaRPr lang="en-AU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940152" y="335699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3200" dirty="0" smtClean="0">
                <a:solidFill>
                  <a:srgbClr val="FF0000"/>
                </a:solidFill>
              </a:rPr>
              <a:t>19</a:t>
            </a:r>
            <a:endParaRPr lang="en-AU" sz="3200" dirty="0">
              <a:solidFill>
                <a:srgbClr val="FF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5940152" y="3356992"/>
            <a:ext cx="639919" cy="5847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495133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3" y="1071563"/>
            <a:ext cx="2286000" cy="153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2928938"/>
            <a:ext cx="2143125" cy="1611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6063" y="4857750"/>
            <a:ext cx="2197100" cy="1589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1857375"/>
            <a:ext cx="1679575" cy="2243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43563" y="5143500"/>
            <a:ext cx="2187575" cy="1466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8138" y="1285875"/>
            <a:ext cx="24558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1" name="Straight Arrow Connector 10"/>
          <p:cNvCxnSpPr/>
          <p:nvPr/>
        </p:nvCxnSpPr>
        <p:spPr>
          <a:xfrm>
            <a:off x="1571625" y="2643188"/>
            <a:ext cx="571500" cy="5000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2071688" y="4643438"/>
            <a:ext cx="571500" cy="5000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 flipH="1" flipV="1">
            <a:off x="4071938" y="4214813"/>
            <a:ext cx="571500" cy="57150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5500688" y="4357687"/>
            <a:ext cx="928688" cy="50006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5400000" flipH="1" flipV="1">
            <a:off x="8286750" y="3286125"/>
            <a:ext cx="785813" cy="214313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/>
          <p:nvPr/>
        </p:nvCxnSpPr>
        <p:spPr>
          <a:xfrm>
            <a:off x="11930063" y="785813"/>
            <a:ext cx="914400" cy="9144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1428750" y="1143000"/>
            <a:ext cx="2714625" cy="5000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>
                <a:solidFill>
                  <a:srgbClr val="FF0000"/>
                </a:solidFill>
              </a:rPr>
              <a:t>Predicting maturity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0" y="3929063"/>
            <a:ext cx="2500313" cy="714375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>
                <a:solidFill>
                  <a:srgbClr val="FF0000"/>
                </a:solidFill>
              </a:rPr>
              <a:t>Harvesting and Transporting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571625" y="6000750"/>
            <a:ext cx="2500313" cy="5000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>
                <a:solidFill>
                  <a:srgbClr val="FF0000"/>
                </a:solidFill>
              </a:rPr>
              <a:t>Crushing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3429000" y="1928813"/>
            <a:ext cx="2714625" cy="5000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>
                <a:solidFill>
                  <a:srgbClr val="FF0000"/>
                </a:solidFill>
              </a:rPr>
              <a:t>Processing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5214938" y="6357938"/>
            <a:ext cx="2714625" cy="5000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>
                <a:solidFill>
                  <a:srgbClr val="FF0000"/>
                </a:solidFill>
              </a:rPr>
              <a:t>Bottling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429375" y="928688"/>
            <a:ext cx="2714625" cy="500062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>
                <a:solidFill>
                  <a:srgbClr val="FF0000"/>
                </a:solidFill>
              </a:rPr>
              <a:t>Delivering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27" name="Picture 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7938" y="3286125"/>
            <a:ext cx="2214562" cy="148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27"/>
          <p:cNvSpPr/>
          <p:nvPr/>
        </p:nvSpPr>
        <p:spPr>
          <a:xfrm>
            <a:off x="5643563" y="3143250"/>
            <a:ext cx="2714625" cy="500063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AU" dirty="0">
                <a:solidFill>
                  <a:srgbClr val="FF0000"/>
                </a:solidFill>
              </a:rPr>
              <a:t>Storing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30" name="Straight Arrow Connector 29"/>
          <p:cNvCxnSpPr/>
          <p:nvPr/>
        </p:nvCxnSpPr>
        <p:spPr>
          <a:xfrm rot="5400000" flipH="1" flipV="1">
            <a:off x="7608093" y="3964782"/>
            <a:ext cx="2214563" cy="28575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 rot="10800000" flipV="1">
            <a:off x="7858125" y="5214938"/>
            <a:ext cx="714375" cy="500062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>
            <a:off x="5715000" y="3643313"/>
            <a:ext cx="571500" cy="500062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121" name="Rectangle 13"/>
          <p:cNvSpPr>
            <a:spLocks noChangeArrowheads="1"/>
          </p:cNvSpPr>
          <p:nvPr/>
        </p:nvSpPr>
        <p:spPr bwMode="auto">
          <a:xfrm>
            <a:off x="2286000" y="0"/>
            <a:ext cx="58578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dirty="0">
                <a:latin typeface="+mj-lt"/>
              </a:rPr>
              <a:t>Wine Supply Chain</a:t>
            </a:r>
            <a:endParaRPr lang="en-AU" alt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41101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1281113"/>
            <a:ext cx="6438900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Rectangle 13"/>
          <p:cNvSpPr>
            <a:spLocks noChangeArrowheads="1"/>
          </p:cNvSpPr>
          <p:nvPr/>
        </p:nvSpPr>
        <p:spPr bwMode="auto">
          <a:xfrm>
            <a:off x="1187624" y="9525"/>
            <a:ext cx="6357938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algn="ctr" eaLnBrk="1" hangingPunct="1"/>
            <a:r>
              <a:rPr lang="en-US" altLang="en-US" sz="4000" dirty="0" smtClean="0">
                <a:latin typeface="+mj-lt"/>
              </a:rPr>
              <a:t>Typical </a:t>
            </a:r>
            <a:r>
              <a:rPr lang="en-US" altLang="en-US" sz="4000" dirty="0">
                <a:latin typeface="+mj-lt"/>
              </a:rPr>
              <a:t>Solution</a:t>
            </a:r>
            <a:endParaRPr lang="en-AU" altLang="en-US" sz="40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689828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Box 3"/>
          <p:cNvSpPr txBox="1">
            <a:spLocks noChangeArrowheads="1"/>
          </p:cNvSpPr>
          <p:nvPr/>
        </p:nvSpPr>
        <p:spPr bwMode="auto">
          <a:xfrm>
            <a:off x="448543" y="1556792"/>
            <a:ext cx="8246913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  <a:cs typeface="Arial" charset="0"/>
              </a:defRPr>
            </a:lvl9pPr>
          </a:lstStyle>
          <a:p>
            <a:pPr eaLnBrk="1" hangingPunct="1"/>
            <a:endParaRPr lang="en-AU" sz="3200" dirty="0">
              <a:latin typeface="Calibri" pitchFamily="34" charset="0"/>
            </a:endParaRPr>
          </a:p>
          <a:p>
            <a:pPr eaLnBrk="1" hangingPunct="1"/>
            <a:r>
              <a:rPr lang="en-AU" sz="3200" dirty="0">
                <a:latin typeface="Calibri" pitchFamily="34" charset="0"/>
              </a:rPr>
              <a:t>“</a:t>
            </a:r>
            <a:r>
              <a:rPr lang="en-AU" sz="3200" i="1" dirty="0">
                <a:latin typeface="Calibri" pitchFamily="34" charset="0"/>
              </a:rPr>
              <a:t>Problems require holistic treatment. They cannot be treated effectively by decomposing them analytically into separate problems to which optimal solutions are sought</a:t>
            </a:r>
            <a:r>
              <a:rPr lang="en-AU" sz="3200" dirty="0">
                <a:latin typeface="Calibri" pitchFamily="34" charset="0"/>
              </a:rPr>
              <a:t>.”</a:t>
            </a:r>
          </a:p>
          <a:p>
            <a:pPr eaLnBrk="1" hangingPunct="1"/>
            <a:endParaRPr lang="en-AU" sz="3200" dirty="0">
              <a:latin typeface="Calibri" pitchFamily="34" charset="0"/>
            </a:endParaRPr>
          </a:p>
          <a:p>
            <a:pPr eaLnBrk="1" hangingPunct="1"/>
            <a:r>
              <a:rPr lang="en-AU" sz="3200" dirty="0">
                <a:latin typeface="Calibri" pitchFamily="34" charset="0"/>
              </a:rPr>
              <a:t>R. </a:t>
            </a:r>
            <a:r>
              <a:rPr lang="en-AU" sz="3200" dirty="0" err="1">
                <a:latin typeface="Calibri" pitchFamily="34" charset="0"/>
              </a:rPr>
              <a:t>Ackoff</a:t>
            </a:r>
            <a:r>
              <a:rPr lang="en-AU" sz="3200" dirty="0">
                <a:latin typeface="Calibri" pitchFamily="34" charset="0"/>
              </a:rPr>
              <a:t>, </a:t>
            </a:r>
            <a:r>
              <a:rPr lang="en-AU" sz="3200" i="1" dirty="0">
                <a:latin typeface="Calibri" pitchFamily="34" charset="0"/>
              </a:rPr>
              <a:t>The Future of OR is Past</a:t>
            </a:r>
            <a:r>
              <a:rPr lang="en-AU" sz="3200" dirty="0">
                <a:latin typeface="Calibri" pitchFamily="34" charset="0"/>
              </a:rPr>
              <a:t>, JORS, 1979</a:t>
            </a:r>
            <a:r>
              <a:rPr lang="en-AU" sz="3200" dirty="0" smtClean="0">
                <a:latin typeface="Calibri" pitchFamily="34" charset="0"/>
              </a:rPr>
              <a:t>.</a:t>
            </a:r>
            <a:endParaRPr lang="en-AU" sz="3200" dirty="0">
              <a:latin typeface="Calibri" pitchFamily="34" charset="0"/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A thought from the 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past</a:t>
            </a:r>
            <a:endParaRPr lang="en-AU" sz="4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33685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251520" y="1196752"/>
            <a:ext cx="8280920" cy="3240360"/>
          </a:xfrm>
        </p:spPr>
        <p:txBody>
          <a:bodyPr>
            <a:normAutofit lnSpcReduction="10000"/>
          </a:bodyPr>
          <a:lstStyle/>
          <a:p>
            <a:pPr marL="0">
              <a:lnSpc>
                <a:spcPct val="220000"/>
              </a:lnSpc>
              <a:spcBef>
                <a:spcPts val="600"/>
              </a:spcBef>
            </a:pPr>
            <a:r>
              <a:rPr lang="en-US" sz="4000" dirty="0" smtClean="0"/>
              <a:t>Sales is blood of any company</a:t>
            </a:r>
          </a:p>
          <a:p>
            <a:pPr marL="0">
              <a:lnSpc>
                <a:spcPct val="150000"/>
              </a:lnSpc>
              <a:spcBef>
                <a:spcPts val="600"/>
              </a:spcBef>
            </a:pPr>
            <a:r>
              <a:rPr lang="en-US" sz="4000" dirty="0" smtClean="0"/>
              <a:t>Credibility is the key in </a:t>
            </a:r>
          </a:p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sz="4000" dirty="0"/>
              <a:t> </a:t>
            </a:r>
            <a:r>
              <a:rPr lang="en-US" sz="4000" dirty="0" smtClean="0"/>
              <a:t>   sales activities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Lessons Learned</a:t>
            </a:r>
            <a:endParaRPr lang="en-US" b="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2996952"/>
            <a:ext cx="2143125" cy="3295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529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4" y="1768492"/>
            <a:ext cx="7715516" cy="18832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Without credibility, all your sales efforts will fail…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“Credibility” is the Key to Sales</a:t>
            </a:r>
            <a:endParaRPr lang="en-US" dirty="0"/>
          </a:p>
        </p:txBody>
      </p:sp>
      <p:pic>
        <p:nvPicPr>
          <p:cNvPr id="10" name="Picture 9" descr="BofA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54577" y="-1158858"/>
            <a:ext cx="7423049" cy="10198100"/>
          </a:xfrm>
          <a:prstGeom prst="rect">
            <a:avLst/>
          </a:prstGeom>
        </p:spPr>
      </p:pic>
      <p:grpSp>
        <p:nvGrpSpPr>
          <p:cNvPr id="11" name="Group 10"/>
          <p:cNvGrpSpPr/>
          <p:nvPr/>
        </p:nvGrpSpPr>
        <p:grpSpPr>
          <a:xfrm>
            <a:off x="3003819" y="-236612"/>
            <a:ext cx="6296257" cy="896567"/>
            <a:chOff x="3011657" y="-236611"/>
            <a:chExt cx="6296257" cy="896566"/>
          </a:xfrm>
        </p:grpSpPr>
        <p:pic>
          <p:nvPicPr>
            <p:cNvPr id="12" name="Picture 11" descr="bank-of-america-logo.jpeg"/>
            <p:cNvPicPr>
              <a:picLocks noChangeAspect="1"/>
            </p:cNvPicPr>
            <p:nvPr/>
          </p:nvPicPr>
          <p:blipFill>
            <a:blip r:embed="rId4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11657" y="-7557"/>
              <a:ext cx="5334000" cy="667512"/>
            </a:xfrm>
            <a:prstGeom prst="rect">
              <a:avLst/>
            </a:prstGeom>
          </p:spPr>
        </p:pic>
        <p:pic>
          <p:nvPicPr>
            <p:cNvPr id="13" name="Picture 12" descr="bank-of-america-logo.jpeg"/>
            <p:cNvPicPr>
              <a:picLocks noChangeAspect="1"/>
            </p:cNvPicPr>
            <p:nvPr/>
          </p:nvPicPr>
          <p:blipFill>
            <a:blip r:embed="rId5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288507" y="-7557"/>
              <a:ext cx="1019407" cy="667512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/>
          </p:nvSpPr>
          <p:spPr>
            <a:xfrm>
              <a:off x="8180557" y="-236611"/>
              <a:ext cx="203200" cy="5397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5" name="Picture 14" descr="Hugh McColl.jp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5344"/>
            <a:ext cx="11541210" cy="85090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-2331519" y="-21371"/>
            <a:ext cx="15111355" cy="7347237"/>
            <a:chOff x="-10739872" y="99573"/>
            <a:chExt cx="12866274" cy="5651500"/>
          </a:xfrm>
        </p:grpSpPr>
        <p:sp>
          <p:nvSpPr>
            <p:cNvPr id="17" name="Rounded Rectangle 16"/>
            <p:cNvSpPr/>
            <p:nvPr/>
          </p:nvSpPr>
          <p:spPr>
            <a:xfrm>
              <a:off x="-10739872" y="99573"/>
              <a:ext cx="11512021" cy="5651500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18" name="Object 1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775090952"/>
                </p:ext>
              </p:extLst>
            </p:nvPr>
          </p:nvGraphicFramePr>
          <p:xfrm>
            <a:off x="-8616484" y="279132"/>
            <a:ext cx="10742886" cy="501264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0254" name="Document" r:id="rId8" imgW="5334000" imgH="2489200" progId="Word.Document.12">
                    <p:embed/>
                  </p:oleObj>
                </mc:Choice>
                <mc:Fallback>
                  <p:oleObj name="Document" r:id="rId8" imgW="5334000" imgH="2489200" progId="Word.Document.12">
                    <p:embed/>
                    <p:pic>
                      <p:nvPicPr>
                        <p:cNvPr id="0" name=""/>
                        <p:cNvPicPr/>
                        <p:nvPr/>
                      </p:nvPicPr>
                      <p:blipFill>
                        <a:blip r:embed="rId9"/>
                        <a:stretch>
                          <a:fillRect/>
                        </a:stretch>
                      </p:blipFill>
                      <p:spPr>
                        <a:xfrm>
                          <a:off x="-8616484" y="279132"/>
                          <a:ext cx="10742886" cy="5012641"/>
                        </a:xfrm>
                        <a:prstGeom prst="rect">
                          <a:avLst/>
                        </a:prstGeom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5" name="Group 4"/>
          <p:cNvGrpSpPr/>
          <p:nvPr/>
        </p:nvGrpSpPr>
        <p:grpSpPr>
          <a:xfrm>
            <a:off x="-4822669" y="-2092246"/>
            <a:ext cx="20904996" cy="10897475"/>
            <a:chOff x="-5017199" y="-2261475"/>
            <a:chExt cx="20904996" cy="10897475"/>
          </a:xfrm>
        </p:grpSpPr>
        <p:sp>
          <p:nvSpPr>
            <p:cNvPr id="4" name="Rectangle 3"/>
            <p:cNvSpPr/>
            <p:nvPr/>
          </p:nvSpPr>
          <p:spPr>
            <a:xfrm>
              <a:off x="-5017199" y="-2261475"/>
              <a:ext cx="20904996" cy="10897475"/>
            </a:xfrm>
            <a:prstGeom prst="rect">
              <a:avLst/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0" name="Picture 19" descr="Credibility Front Cover copy"/>
            <p:cNvPicPr>
              <a:picLocks noChangeAspect="1" noChangeArrowheads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67561" y="-335003"/>
              <a:ext cx="5276050" cy="73053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" name="Group 6"/>
          <p:cNvGrpSpPr/>
          <p:nvPr/>
        </p:nvGrpSpPr>
        <p:grpSpPr>
          <a:xfrm>
            <a:off x="-2331519" y="1"/>
            <a:ext cx="14321201" cy="8630267"/>
            <a:chOff x="-2331519" y="71736"/>
            <a:chExt cx="14321201" cy="8321920"/>
          </a:xfrm>
        </p:grpSpPr>
        <p:sp>
          <p:nvSpPr>
            <p:cNvPr id="6" name="Rectangle 5"/>
            <p:cNvSpPr/>
            <p:nvPr/>
          </p:nvSpPr>
          <p:spPr>
            <a:xfrm>
              <a:off x="-2331519" y="71736"/>
              <a:ext cx="14321201" cy="832192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0" descr="20140126_165446.jpg"/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68080" y="701690"/>
              <a:ext cx="9312080" cy="502416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321760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23" presetClass="entr" presetSubtype="27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4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4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27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5080638"/>
            <a:ext cx="8568574" cy="162961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Incorporated on 30</a:t>
            </a:r>
            <a:r>
              <a:rPr lang="en-US" baseline="30000" dirty="0" smtClean="0"/>
              <a:t>th</a:t>
            </a:r>
            <a:r>
              <a:rPr lang="en-US" dirty="0" smtClean="0"/>
              <a:t> July, 2014 – one of the most significant dates internationally in past 100 years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What’s Next?</a:t>
            </a:r>
            <a:endParaRPr lang="en-US" b="0" dirty="0"/>
          </a:p>
        </p:txBody>
      </p:sp>
      <p:pic>
        <p:nvPicPr>
          <p:cNvPr id="5" name="Picture 4" descr="Complexica Final2 copy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7927" y="1864656"/>
            <a:ext cx="5232005" cy="2933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3617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948070"/>
            <a:ext cx="7335080" cy="386963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20000"/>
              </a:lnSpc>
            </a:pPr>
            <a:r>
              <a:rPr lang="en-US" sz="4000" dirty="0" smtClean="0"/>
              <a:t>Introductory remarks</a:t>
            </a:r>
          </a:p>
          <a:p>
            <a:pPr>
              <a:lnSpc>
                <a:spcPct val="220000"/>
              </a:lnSpc>
            </a:pPr>
            <a:r>
              <a:rPr lang="en-US" sz="4000" dirty="0" err="1" smtClean="0"/>
              <a:t>SolveIT</a:t>
            </a:r>
            <a:r>
              <a:rPr lang="en-US" sz="4000" dirty="0" smtClean="0"/>
              <a:t> Software story</a:t>
            </a:r>
          </a:p>
          <a:p>
            <a:pPr>
              <a:lnSpc>
                <a:spcPct val="220000"/>
              </a:lnSpc>
            </a:pPr>
            <a:r>
              <a:rPr lang="en-US" sz="4000" dirty="0" smtClean="0"/>
              <a:t>Concluding remarks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 of the Talk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788920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2" y="1768498"/>
            <a:ext cx="8103838" cy="52342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000" dirty="0" smtClean="0"/>
              <a:t>How most businesses operate…</a:t>
            </a:r>
            <a:endParaRPr lang="en-US" dirty="0" smtClean="0"/>
          </a:p>
          <a:p>
            <a:endParaRPr lang="en-US" b="1" dirty="0"/>
          </a:p>
          <a:p>
            <a:endParaRPr lang="en-US" i="1" dirty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“Push” </a:t>
            </a:r>
            <a:r>
              <a:rPr lang="en-US" dirty="0" err="1" smtClean="0"/>
              <a:t>vs</a:t>
            </a:r>
            <a:r>
              <a:rPr lang="en-US" dirty="0" smtClean="0"/>
              <a:t> “Pull” Start-ups…</a:t>
            </a:r>
            <a:endParaRPr lang="en-US" b="0" i="1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609600" y="903288"/>
            <a:ext cx="8077200" cy="579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charset="0"/>
              <a:buNone/>
            </a:pPr>
            <a:endParaRPr lang="en-AU" sz="3200"/>
          </a:p>
        </p:txBody>
      </p:sp>
      <p:sp>
        <p:nvSpPr>
          <p:cNvPr id="5" name="AutoShape 5"/>
          <p:cNvSpPr>
            <a:spLocks noChangeArrowheads="1"/>
          </p:cNvSpPr>
          <p:nvPr/>
        </p:nvSpPr>
        <p:spPr bwMode="auto">
          <a:xfrm>
            <a:off x="2700338" y="2024063"/>
            <a:ext cx="3600450" cy="2952750"/>
          </a:xfrm>
          <a:prstGeom prst="hexagon">
            <a:avLst>
              <a:gd name="adj" fmla="val 30484"/>
              <a:gd name="vf" fmla="val 115470"/>
            </a:avLst>
          </a:prstGeom>
          <a:solidFill>
            <a:srgbClr val="C1220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3005660" y="2943225"/>
            <a:ext cx="2934765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latin typeface="+mn-lt"/>
              </a:rPr>
              <a:t>Technology Product</a:t>
            </a:r>
            <a:endParaRPr lang="en-US" sz="3600" b="1" dirty="0">
              <a:latin typeface="+mn-lt"/>
            </a:endParaRPr>
          </a:p>
        </p:txBody>
      </p:sp>
      <p:sp>
        <p:nvSpPr>
          <p:cNvPr id="7" name="AutoShape 8"/>
          <p:cNvSpPr>
            <a:spLocks noChangeArrowheads="1"/>
          </p:cNvSpPr>
          <p:nvPr/>
        </p:nvSpPr>
        <p:spPr bwMode="auto">
          <a:xfrm>
            <a:off x="18676" y="531437"/>
            <a:ext cx="3600450" cy="2952750"/>
          </a:xfrm>
          <a:prstGeom prst="hexagon">
            <a:avLst>
              <a:gd name="adj" fmla="val 30484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8" name="Text Box 9"/>
          <p:cNvSpPr txBox="1">
            <a:spLocks noChangeArrowheads="1"/>
          </p:cNvSpPr>
          <p:nvPr/>
        </p:nvSpPr>
        <p:spPr bwMode="auto">
          <a:xfrm>
            <a:off x="612775" y="1671637"/>
            <a:ext cx="264726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+mn-lt"/>
              </a:rPr>
              <a:t>Marketing</a:t>
            </a:r>
          </a:p>
        </p:txBody>
      </p:sp>
      <p:sp>
        <p:nvSpPr>
          <p:cNvPr id="9" name="AutoShape 10"/>
          <p:cNvSpPr>
            <a:spLocks noChangeArrowheads="1"/>
          </p:cNvSpPr>
          <p:nvPr/>
        </p:nvSpPr>
        <p:spPr bwMode="auto">
          <a:xfrm>
            <a:off x="0" y="3465513"/>
            <a:ext cx="3600450" cy="2952750"/>
          </a:xfrm>
          <a:prstGeom prst="hexagon">
            <a:avLst>
              <a:gd name="adj" fmla="val 30484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2719014" y="-892175"/>
            <a:ext cx="3600450" cy="2952750"/>
          </a:xfrm>
          <a:prstGeom prst="hexagon">
            <a:avLst>
              <a:gd name="adj" fmla="val 30484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1" name="Text Box 13"/>
          <p:cNvSpPr txBox="1">
            <a:spLocks noChangeArrowheads="1"/>
          </p:cNvSpPr>
          <p:nvPr/>
        </p:nvSpPr>
        <p:spPr bwMode="auto">
          <a:xfrm>
            <a:off x="3852863" y="233363"/>
            <a:ext cx="2519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>
                <a:latin typeface="+mn-lt"/>
              </a:rPr>
              <a:t>Sales</a:t>
            </a: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5382839" y="546852"/>
            <a:ext cx="3600450" cy="2952750"/>
          </a:xfrm>
          <a:prstGeom prst="hexagon">
            <a:avLst>
              <a:gd name="adj" fmla="val 30484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3" name="Text Box 15"/>
          <p:cNvSpPr txBox="1">
            <a:spLocks noChangeArrowheads="1"/>
          </p:cNvSpPr>
          <p:nvPr/>
        </p:nvSpPr>
        <p:spPr bwMode="auto">
          <a:xfrm>
            <a:off x="6227763" y="1736725"/>
            <a:ext cx="2519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 smtClean="0">
                <a:latin typeface="+mn-lt"/>
              </a:rPr>
              <a:t>Delivery</a:t>
            </a:r>
            <a:endParaRPr lang="en-US" sz="3600" b="1" dirty="0">
              <a:latin typeface="+mn-lt"/>
            </a:endParaRPr>
          </a:p>
        </p:txBody>
      </p:sp>
      <p:sp>
        <p:nvSpPr>
          <p:cNvPr id="14" name="AutoShape 16"/>
          <p:cNvSpPr>
            <a:spLocks noChangeArrowheads="1"/>
          </p:cNvSpPr>
          <p:nvPr/>
        </p:nvSpPr>
        <p:spPr bwMode="auto">
          <a:xfrm>
            <a:off x="5382839" y="3499602"/>
            <a:ext cx="3600450" cy="2952750"/>
          </a:xfrm>
          <a:prstGeom prst="hexagon">
            <a:avLst>
              <a:gd name="adj" fmla="val 30484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5" name="Text Box 17"/>
          <p:cNvSpPr txBox="1">
            <a:spLocks noChangeArrowheads="1"/>
          </p:cNvSpPr>
          <p:nvPr/>
        </p:nvSpPr>
        <p:spPr bwMode="auto">
          <a:xfrm>
            <a:off x="611188" y="4265613"/>
            <a:ext cx="2519362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>
                <a:latin typeface="+mn-lt"/>
              </a:rPr>
              <a:t>Customer Service</a:t>
            </a:r>
          </a:p>
        </p:txBody>
      </p:sp>
      <p:sp>
        <p:nvSpPr>
          <p:cNvPr id="16" name="AutoShape 18"/>
          <p:cNvSpPr>
            <a:spLocks noChangeArrowheads="1"/>
          </p:cNvSpPr>
          <p:nvPr/>
        </p:nvSpPr>
        <p:spPr bwMode="auto">
          <a:xfrm>
            <a:off x="2700338" y="4941888"/>
            <a:ext cx="3600450" cy="2952750"/>
          </a:xfrm>
          <a:prstGeom prst="hexagon">
            <a:avLst>
              <a:gd name="adj" fmla="val 30484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17" name="Text Box 20"/>
          <p:cNvSpPr txBox="1">
            <a:spLocks noChangeArrowheads="1"/>
          </p:cNvSpPr>
          <p:nvPr/>
        </p:nvSpPr>
        <p:spPr bwMode="auto">
          <a:xfrm>
            <a:off x="5940425" y="4552950"/>
            <a:ext cx="28067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+mn-lt"/>
              </a:rPr>
              <a:t>Innovation</a:t>
            </a:r>
          </a:p>
        </p:txBody>
      </p:sp>
      <p:sp>
        <p:nvSpPr>
          <p:cNvPr id="18" name="Text Box 21"/>
          <p:cNvSpPr txBox="1">
            <a:spLocks noChangeArrowheads="1"/>
          </p:cNvSpPr>
          <p:nvPr/>
        </p:nvSpPr>
        <p:spPr bwMode="auto">
          <a:xfrm>
            <a:off x="2933077" y="6021388"/>
            <a:ext cx="329468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latin typeface="+mn-lt"/>
              </a:rPr>
              <a:t>Administration</a:t>
            </a:r>
            <a:endParaRPr lang="en-US" sz="3000" b="1" dirty="0">
              <a:latin typeface="+mn-lt"/>
            </a:endParaRPr>
          </a:p>
        </p:txBody>
      </p:sp>
      <p:grpSp>
        <p:nvGrpSpPr>
          <p:cNvPr id="19" name="Group 26"/>
          <p:cNvGrpSpPr>
            <a:grpSpLocks/>
          </p:cNvGrpSpPr>
          <p:nvPr/>
        </p:nvGrpSpPr>
        <p:grpSpPr bwMode="auto">
          <a:xfrm>
            <a:off x="1619250" y="1196975"/>
            <a:ext cx="5761038" cy="4752975"/>
            <a:chOff x="1020" y="754"/>
            <a:chExt cx="3629" cy="2994"/>
          </a:xfrm>
        </p:grpSpPr>
        <p:sp>
          <p:nvSpPr>
            <p:cNvPr id="20" name="AutoShape 22"/>
            <p:cNvSpPr>
              <a:spLocks noChangeArrowheads="1"/>
            </p:cNvSpPr>
            <p:nvPr/>
          </p:nvSpPr>
          <p:spPr bwMode="auto">
            <a:xfrm>
              <a:off x="3696" y="1933"/>
              <a:ext cx="953" cy="544"/>
            </a:xfrm>
            <a:prstGeom prst="rightArrow">
              <a:avLst>
                <a:gd name="adj1" fmla="val 50000"/>
                <a:gd name="adj2" fmla="val 43796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1" name="AutoShape 23"/>
            <p:cNvSpPr>
              <a:spLocks noChangeArrowheads="1"/>
            </p:cNvSpPr>
            <p:nvPr/>
          </p:nvSpPr>
          <p:spPr bwMode="auto">
            <a:xfrm flipH="1" flipV="1">
              <a:off x="1020" y="1934"/>
              <a:ext cx="953" cy="544"/>
            </a:xfrm>
            <a:prstGeom prst="rightArrow">
              <a:avLst>
                <a:gd name="adj1" fmla="val 50000"/>
                <a:gd name="adj2" fmla="val 43796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2" name="AutoShape 24"/>
            <p:cNvSpPr>
              <a:spLocks noChangeArrowheads="1"/>
            </p:cNvSpPr>
            <p:nvPr/>
          </p:nvSpPr>
          <p:spPr bwMode="auto">
            <a:xfrm rot="-5400000" flipH="1" flipV="1">
              <a:off x="2358" y="3000"/>
              <a:ext cx="953" cy="544"/>
            </a:xfrm>
            <a:prstGeom prst="rightArrow">
              <a:avLst>
                <a:gd name="adj1" fmla="val 50000"/>
                <a:gd name="adj2" fmla="val 43796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3" name="AutoShape 25"/>
            <p:cNvSpPr>
              <a:spLocks noChangeArrowheads="1"/>
            </p:cNvSpPr>
            <p:nvPr/>
          </p:nvSpPr>
          <p:spPr bwMode="auto">
            <a:xfrm rot="-5400000">
              <a:off x="2312" y="959"/>
              <a:ext cx="953" cy="544"/>
            </a:xfrm>
            <a:prstGeom prst="rightArrow">
              <a:avLst>
                <a:gd name="adj1" fmla="val 50000"/>
                <a:gd name="adj2" fmla="val 43796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794748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/>
      <p:bldP spid="7" grpId="0" animBg="1"/>
      <p:bldP spid="8" grpId="0"/>
      <p:bldP spid="9" grpId="0" animBg="1"/>
      <p:bldP spid="10" grpId="0" animBg="1"/>
      <p:bldP spid="11" grpId="0"/>
      <p:bldP spid="12" grpId="0" animBg="1"/>
      <p:bldP spid="13" grpId="0"/>
      <p:bldP spid="14" grpId="0" animBg="1"/>
      <p:bldP spid="15" grpId="0"/>
      <p:bldP spid="16" grpId="0" animBg="1"/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2"/>
          <p:cNvSpPr>
            <a:spLocks noChangeArrowheads="1"/>
          </p:cNvSpPr>
          <p:nvPr/>
        </p:nvSpPr>
        <p:spPr bwMode="auto">
          <a:xfrm>
            <a:off x="609600" y="861010"/>
            <a:ext cx="80772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buClr>
                <a:srgbClr val="FF0000"/>
              </a:buClr>
              <a:buFont typeface="Wingdings" charset="0"/>
              <a:buNone/>
            </a:pPr>
            <a:endParaRPr lang="en-AU" sz="3200"/>
          </a:p>
        </p:txBody>
      </p:sp>
      <p:sp>
        <p:nvSpPr>
          <p:cNvPr id="25602" name="AutoShape 3"/>
          <p:cNvSpPr>
            <a:spLocks noChangeArrowheads="1"/>
          </p:cNvSpPr>
          <p:nvPr/>
        </p:nvSpPr>
        <p:spPr bwMode="auto">
          <a:xfrm>
            <a:off x="2700338" y="1981785"/>
            <a:ext cx="3600450" cy="2952750"/>
          </a:xfrm>
          <a:prstGeom prst="hexagon">
            <a:avLst>
              <a:gd name="adj" fmla="val 30484"/>
              <a:gd name="vf" fmla="val 115470"/>
            </a:avLst>
          </a:prstGeom>
          <a:solidFill>
            <a:srgbClr val="C1220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5603" name="Text Box 4"/>
          <p:cNvSpPr txBox="1">
            <a:spLocks noChangeArrowheads="1"/>
          </p:cNvSpPr>
          <p:nvPr/>
        </p:nvSpPr>
        <p:spPr bwMode="auto">
          <a:xfrm>
            <a:off x="3279943" y="3105735"/>
            <a:ext cx="2519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600" b="1" dirty="0">
                <a:latin typeface="+mn-lt"/>
              </a:rPr>
              <a:t>Customer</a:t>
            </a:r>
          </a:p>
        </p:txBody>
      </p:sp>
      <p:sp>
        <p:nvSpPr>
          <p:cNvPr id="25604" name="AutoShape 5"/>
          <p:cNvSpPr>
            <a:spLocks noChangeArrowheads="1"/>
          </p:cNvSpPr>
          <p:nvPr/>
        </p:nvSpPr>
        <p:spPr bwMode="auto">
          <a:xfrm>
            <a:off x="18676" y="470485"/>
            <a:ext cx="3600450" cy="2952750"/>
          </a:xfrm>
          <a:prstGeom prst="hexagon">
            <a:avLst>
              <a:gd name="adj" fmla="val 30484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5605" name="Text Box 6"/>
          <p:cNvSpPr txBox="1">
            <a:spLocks noChangeArrowheads="1"/>
          </p:cNvSpPr>
          <p:nvPr/>
        </p:nvSpPr>
        <p:spPr bwMode="auto">
          <a:xfrm>
            <a:off x="539750" y="1303923"/>
            <a:ext cx="25193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latin typeface="+mn-lt"/>
              </a:rPr>
              <a:t>Market Research</a:t>
            </a:r>
            <a:endParaRPr lang="en-US" sz="3600" b="1" dirty="0">
              <a:latin typeface="+mn-lt"/>
            </a:endParaRPr>
          </a:p>
        </p:txBody>
      </p:sp>
      <p:sp>
        <p:nvSpPr>
          <p:cNvPr id="25606" name="AutoShape 7"/>
          <p:cNvSpPr>
            <a:spLocks noChangeArrowheads="1"/>
          </p:cNvSpPr>
          <p:nvPr/>
        </p:nvSpPr>
        <p:spPr bwMode="auto">
          <a:xfrm>
            <a:off x="0" y="3423235"/>
            <a:ext cx="3600450" cy="2952750"/>
          </a:xfrm>
          <a:prstGeom prst="hexagon">
            <a:avLst>
              <a:gd name="adj" fmla="val 30484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5607" name="AutoShape 9"/>
          <p:cNvSpPr>
            <a:spLocks noChangeArrowheads="1"/>
          </p:cNvSpPr>
          <p:nvPr/>
        </p:nvSpPr>
        <p:spPr bwMode="auto">
          <a:xfrm>
            <a:off x="2700338" y="-934453"/>
            <a:ext cx="3600450" cy="2952751"/>
          </a:xfrm>
          <a:prstGeom prst="hexagon">
            <a:avLst>
              <a:gd name="adj" fmla="val 30484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5608" name="Text Box 10"/>
          <p:cNvSpPr txBox="1">
            <a:spLocks noChangeArrowheads="1"/>
          </p:cNvSpPr>
          <p:nvPr/>
        </p:nvSpPr>
        <p:spPr bwMode="auto">
          <a:xfrm>
            <a:off x="3059114" y="218757"/>
            <a:ext cx="2665412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latin typeface="+mn-lt"/>
              </a:rPr>
              <a:t> Marketing</a:t>
            </a:r>
            <a:endParaRPr lang="en-US" sz="3600" b="1" dirty="0">
              <a:latin typeface="+mn-lt"/>
            </a:endParaRPr>
          </a:p>
        </p:txBody>
      </p:sp>
      <p:sp>
        <p:nvSpPr>
          <p:cNvPr id="25609" name="AutoShape 11"/>
          <p:cNvSpPr>
            <a:spLocks noChangeArrowheads="1"/>
          </p:cNvSpPr>
          <p:nvPr/>
        </p:nvSpPr>
        <p:spPr bwMode="auto">
          <a:xfrm>
            <a:off x="5364163" y="541923"/>
            <a:ext cx="3600450" cy="2952750"/>
          </a:xfrm>
          <a:prstGeom prst="hexagon">
            <a:avLst>
              <a:gd name="adj" fmla="val 30484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5610" name="Text Box 12"/>
          <p:cNvSpPr txBox="1">
            <a:spLocks noChangeArrowheads="1"/>
          </p:cNvSpPr>
          <p:nvPr/>
        </p:nvSpPr>
        <p:spPr bwMode="auto">
          <a:xfrm>
            <a:off x="5867400" y="1637298"/>
            <a:ext cx="25193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latin typeface="+mn-lt"/>
              </a:rPr>
              <a:t>Sales</a:t>
            </a:r>
          </a:p>
        </p:txBody>
      </p:sp>
      <p:sp>
        <p:nvSpPr>
          <p:cNvPr id="25611" name="AutoShape 13"/>
          <p:cNvSpPr>
            <a:spLocks noChangeArrowheads="1"/>
          </p:cNvSpPr>
          <p:nvPr/>
        </p:nvSpPr>
        <p:spPr bwMode="auto">
          <a:xfrm>
            <a:off x="5364163" y="3494673"/>
            <a:ext cx="3600450" cy="2952750"/>
          </a:xfrm>
          <a:prstGeom prst="hexagon">
            <a:avLst>
              <a:gd name="adj" fmla="val 30484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5612" name="Text Box 14"/>
          <p:cNvSpPr txBox="1">
            <a:spLocks noChangeArrowheads="1"/>
          </p:cNvSpPr>
          <p:nvPr/>
        </p:nvSpPr>
        <p:spPr bwMode="auto">
          <a:xfrm>
            <a:off x="6011863" y="4582110"/>
            <a:ext cx="251936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latin typeface="+mn-lt"/>
              </a:rPr>
              <a:t>Delivery</a:t>
            </a:r>
          </a:p>
        </p:txBody>
      </p:sp>
      <p:sp>
        <p:nvSpPr>
          <p:cNvPr id="25613" name="AutoShape 15"/>
          <p:cNvSpPr>
            <a:spLocks noChangeArrowheads="1"/>
          </p:cNvSpPr>
          <p:nvPr/>
        </p:nvSpPr>
        <p:spPr bwMode="auto">
          <a:xfrm>
            <a:off x="2700338" y="4871035"/>
            <a:ext cx="3600450" cy="2952750"/>
          </a:xfrm>
          <a:prstGeom prst="hexagon">
            <a:avLst>
              <a:gd name="adj" fmla="val 30484"/>
              <a:gd name="vf" fmla="val 11547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AU"/>
          </a:p>
        </p:txBody>
      </p:sp>
      <p:sp>
        <p:nvSpPr>
          <p:cNvPr id="25614" name="Text Box 16"/>
          <p:cNvSpPr txBox="1">
            <a:spLocks noChangeArrowheads="1"/>
          </p:cNvSpPr>
          <p:nvPr/>
        </p:nvSpPr>
        <p:spPr bwMode="auto">
          <a:xfrm>
            <a:off x="3276600" y="5590173"/>
            <a:ext cx="2519363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>
                <a:latin typeface="+mn-lt"/>
              </a:rPr>
              <a:t>Customer Service</a:t>
            </a:r>
          </a:p>
        </p:txBody>
      </p:sp>
      <p:sp>
        <p:nvSpPr>
          <p:cNvPr id="25615" name="Text Box 17"/>
          <p:cNvSpPr txBox="1">
            <a:spLocks noChangeArrowheads="1"/>
          </p:cNvSpPr>
          <p:nvPr/>
        </p:nvSpPr>
        <p:spPr bwMode="auto">
          <a:xfrm>
            <a:off x="397566" y="4582110"/>
            <a:ext cx="288237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600" b="1" dirty="0" smtClean="0">
                <a:latin typeface="+mn-lt"/>
              </a:rPr>
              <a:t>Innovation</a:t>
            </a:r>
            <a:endParaRPr lang="en-US" sz="3600" b="1" dirty="0">
              <a:latin typeface="+mn-lt"/>
            </a:endParaRPr>
          </a:p>
        </p:txBody>
      </p:sp>
      <p:grpSp>
        <p:nvGrpSpPr>
          <p:cNvPr id="2" name="Group 23"/>
          <p:cNvGrpSpPr>
            <a:grpSpLocks/>
          </p:cNvGrpSpPr>
          <p:nvPr/>
        </p:nvGrpSpPr>
        <p:grpSpPr bwMode="auto">
          <a:xfrm>
            <a:off x="1692275" y="1370598"/>
            <a:ext cx="5545138" cy="4248150"/>
            <a:chOff x="1066" y="981"/>
            <a:chExt cx="3493" cy="2676"/>
          </a:xfrm>
        </p:grpSpPr>
        <p:sp>
          <p:nvSpPr>
            <p:cNvPr id="25618" name="AutoShape 19"/>
            <p:cNvSpPr>
              <a:spLocks noChangeArrowheads="1"/>
            </p:cNvSpPr>
            <p:nvPr/>
          </p:nvSpPr>
          <p:spPr bwMode="auto">
            <a:xfrm>
              <a:off x="1066" y="2024"/>
              <a:ext cx="953" cy="544"/>
            </a:xfrm>
            <a:prstGeom prst="rightArrow">
              <a:avLst>
                <a:gd name="adj1" fmla="val 50000"/>
                <a:gd name="adj2" fmla="val 43796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5619" name="AutoShape 20"/>
            <p:cNvSpPr>
              <a:spLocks noChangeArrowheads="1"/>
            </p:cNvSpPr>
            <p:nvPr/>
          </p:nvSpPr>
          <p:spPr bwMode="auto">
            <a:xfrm flipH="1" flipV="1">
              <a:off x="3606" y="2024"/>
              <a:ext cx="953" cy="544"/>
            </a:xfrm>
            <a:prstGeom prst="rightArrow">
              <a:avLst>
                <a:gd name="adj1" fmla="val 50000"/>
                <a:gd name="adj2" fmla="val 43796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5620" name="AutoShape 21"/>
            <p:cNvSpPr>
              <a:spLocks noChangeArrowheads="1"/>
            </p:cNvSpPr>
            <p:nvPr/>
          </p:nvSpPr>
          <p:spPr bwMode="auto">
            <a:xfrm rot="-5400000" flipH="1" flipV="1">
              <a:off x="2380" y="1163"/>
              <a:ext cx="953" cy="590"/>
            </a:xfrm>
            <a:prstGeom prst="rightArrow">
              <a:avLst>
                <a:gd name="adj1" fmla="val 50000"/>
                <a:gd name="adj2" fmla="val 40381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  <p:sp>
          <p:nvSpPr>
            <p:cNvPr id="25621" name="AutoShape 22"/>
            <p:cNvSpPr>
              <a:spLocks noChangeArrowheads="1"/>
            </p:cNvSpPr>
            <p:nvPr/>
          </p:nvSpPr>
          <p:spPr bwMode="auto">
            <a:xfrm rot="-5400000">
              <a:off x="2380" y="2886"/>
              <a:ext cx="953" cy="590"/>
            </a:xfrm>
            <a:prstGeom prst="rightArrow">
              <a:avLst>
                <a:gd name="adj1" fmla="val 50000"/>
                <a:gd name="adj2" fmla="val 40381"/>
              </a:avLst>
            </a:prstGeom>
            <a:solidFill>
              <a:srgbClr val="0033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AU"/>
            </a:p>
          </p:txBody>
        </p:sp>
      </p:grpSp>
    </p:spTree>
    <p:extLst>
      <p:ext uri="{BB962C8B-B14F-4D97-AF65-F5344CB8AC3E}">
        <p14:creationId xmlns:p14="http://schemas.microsoft.com/office/powerpoint/2010/main" val="151856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948070"/>
            <a:ext cx="7335080" cy="386963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20000"/>
              </a:lnSpc>
            </a:pPr>
            <a:r>
              <a:rPr lang="en-US" sz="4000" dirty="0" smtClean="0"/>
              <a:t>Introductory remarks</a:t>
            </a:r>
          </a:p>
          <a:p>
            <a:pPr>
              <a:lnSpc>
                <a:spcPct val="220000"/>
              </a:lnSpc>
            </a:pPr>
            <a:r>
              <a:rPr lang="en-US" sz="4000" dirty="0" err="1" smtClean="0"/>
              <a:t>SolveIT</a:t>
            </a:r>
            <a:r>
              <a:rPr lang="en-US" sz="4000" dirty="0" smtClean="0"/>
              <a:t> Software story</a:t>
            </a:r>
          </a:p>
          <a:p>
            <a:pPr>
              <a:lnSpc>
                <a:spcPct val="220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Concluding remarks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 of the Talk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2163339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44001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679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zbyszek\Desktop\Personal-A\House\Budowa\dom86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9"/>
            <a:ext cx="9144000" cy="68774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7781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byszek\Desktop\ferrari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0230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DSCN014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01246" y="-1352125"/>
            <a:ext cx="11636749" cy="8727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58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zbyszek\Desktop\Personal-A\House\Budowa\dom77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9195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551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pic>
        <p:nvPicPr>
          <p:cNvPr id="6" name="Picture 5" descr="Question-Mark.jp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4937" y="1403578"/>
            <a:ext cx="3374649" cy="4213412"/>
          </a:xfrm>
          <a:prstGeom prst="rect">
            <a:avLst/>
          </a:prstGeom>
        </p:spPr>
      </p:pic>
      <p:sp>
        <p:nvSpPr>
          <p:cNvPr id="5" name="Subtitle 2"/>
          <p:cNvSpPr txBox="1">
            <a:spLocks/>
          </p:cNvSpPr>
          <p:nvPr/>
        </p:nvSpPr>
        <p:spPr>
          <a:xfrm>
            <a:off x="261462" y="4620589"/>
            <a:ext cx="6400800" cy="170069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27432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864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82296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05156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37160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55448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92024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b="1" dirty="0" err="1" smtClean="0"/>
              <a:t>Zbigniew</a:t>
            </a:r>
            <a:r>
              <a:rPr lang="en-US" b="1" dirty="0" smtClean="0"/>
              <a:t> Michalewicz</a:t>
            </a:r>
          </a:p>
          <a:p>
            <a:r>
              <a:rPr lang="en-US" dirty="0" smtClean="0"/>
              <a:t>zm@complexica.com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4238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199" y="1948070"/>
            <a:ext cx="7335080" cy="3869634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20000"/>
              </a:lnSpc>
            </a:pPr>
            <a:r>
              <a:rPr lang="en-US" sz="4000" dirty="0" smtClean="0">
                <a:solidFill>
                  <a:srgbClr val="FF0000"/>
                </a:solidFill>
              </a:rPr>
              <a:t>Introductory remarks</a:t>
            </a:r>
          </a:p>
          <a:p>
            <a:pPr>
              <a:lnSpc>
                <a:spcPct val="220000"/>
              </a:lnSpc>
            </a:pPr>
            <a:r>
              <a:rPr lang="en-US" sz="4000" dirty="0" err="1" smtClean="0"/>
              <a:t>SolveIT</a:t>
            </a:r>
            <a:r>
              <a:rPr lang="en-US" sz="4000" dirty="0" smtClean="0"/>
              <a:t> Software story</a:t>
            </a:r>
          </a:p>
          <a:p>
            <a:pPr>
              <a:lnSpc>
                <a:spcPct val="220000"/>
              </a:lnSpc>
            </a:pPr>
            <a:r>
              <a:rPr lang="en-US" sz="4000" dirty="0" smtClean="0"/>
              <a:t>Concluding remarks</a:t>
            </a:r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Outline of the Talk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16761402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ChangeArrowheads="1"/>
          </p:cNvSpPr>
          <p:nvPr/>
        </p:nvSpPr>
        <p:spPr bwMode="auto">
          <a:xfrm>
            <a:off x="228600" y="1890713"/>
            <a:ext cx="87630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4"/>
          <p:cNvSpPr txBox="1">
            <a:spLocks noChangeArrowheads="1"/>
          </p:cNvSpPr>
          <p:nvPr/>
        </p:nvSpPr>
        <p:spPr bwMode="auto">
          <a:xfrm>
            <a:off x="3581400" y="2805113"/>
            <a:ext cx="1295400" cy="3429000"/>
          </a:xfrm>
          <a:prstGeom prst="rect">
            <a:avLst/>
          </a:prstGeom>
          <a:solidFill>
            <a:srgbClr val="E4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endParaRPr lang="en-AU" sz="800" b="1" dirty="0" smtClean="0">
              <a:solidFill>
                <a:schemeClr val="bg1"/>
              </a:solidFill>
            </a:endParaRPr>
          </a:p>
          <a:p>
            <a:pPr algn="ctr"/>
            <a:r>
              <a:rPr lang="en-AU" b="1" dirty="0" smtClean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AU" sz="2800" b="1" dirty="0" smtClean="0">
                <a:solidFill>
                  <a:schemeClr val="bg1"/>
                </a:solidFill>
              </a:rPr>
              <a:t>N</a:t>
            </a:r>
          </a:p>
          <a:p>
            <a:pPr algn="ctr"/>
            <a:r>
              <a:rPr lang="en-AU" sz="2800" b="1" dirty="0" smtClean="0">
                <a:solidFill>
                  <a:schemeClr val="bg1"/>
                </a:solidFill>
              </a:rPr>
              <a:t> S </a:t>
            </a:r>
          </a:p>
          <a:p>
            <a:pPr algn="ctr"/>
            <a:r>
              <a:rPr lang="en-AU" sz="2800" b="1" dirty="0" smtClean="0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AU" sz="2800" b="1" dirty="0" smtClean="0">
                <a:solidFill>
                  <a:schemeClr val="bg1"/>
                </a:solidFill>
              </a:rPr>
              <a:t>G</a:t>
            </a:r>
          </a:p>
          <a:p>
            <a:pPr algn="ctr"/>
            <a:r>
              <a:rPr lang="en-AU" sz="2800" b="1" dirty="0" smtClean="0">
                <a:solidFill>
                  <a:schemeClr val="bg1"/>
                </a:solidFill>
              </a:rPr>
              <a:t>H</a:t>
            </a:r>
          </a:p>
          <a:p>
            <a:pPr algn="ctr"/>
            <a:r>
              <a:rPr lang="en-AU" sz="2800" b="1" dirty="0" smtClean="0">
                <a:solidFill>
                  <a:schemeClr val="bg1"/>
                </a:solidFill>
              </a:rPr>
              <a:t>T</a:t>
            </a:r>
          </a:p>
        </p:txBody>
      </p:sp>
      <p:sp>
        <p:nvSpPr>
          <p:cNvPr id="36869" name="Text Box 5"/>
          <p:cNvSpPr txBox="1">
            <a:spLocks noChangeArrowheads="1"/>
          </p:cNvSpPr>
          <p:nvPr/>
        </p:nvSpPr>
        <p:spPr bwMode="auto">
          <a:xfrm>
            <a:off x="7620000" y="2805113"/>
            <a:ext cx="1219200" cy="3429000"/>
          </a:xfrm>
          <a:prstGeom prst="rect">
            <a:avLst/>
          </a:prstGeom>
          <a:solidFill>
            <a:srgbClr val="E4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AU" sz="1200" b="1">
              <a:solidFill>
                <a:schemeClr val="bg1"/>
              </a:solidFill>
            </a:endParaRPr>
          </a:p>
          <a:p>
            <a:pPr algn="ctr"/>
            <a:r>
              <a:rPr lang="en-AU" b="1">
                <a:solidFill>
                  <a:schemeClr val="bg1"/>
                </a:solidFill>
              </a:rPr>
              <a:t>D</a:t>
            </a:r>
          </a:p>
          <a:p>
            <a:pPr algn="ctr"/>
            <a:r>
              <a:rPr lang="en-AU" b="1">
                <a:solidFill>
                  <a:schemeClr val="bg1"/>
                </a:solidFill>
              </a:rPr>
              <a:t>E</a:t>
            </a:r>
          </a:p>
          <a:p>
            <a:pPr algn="ctr"/>
            <a:r>
              <a:rPr lang="en-AU" b="1">
                <a:solidFill>
                  <a:schemeClr val="bg1"/>
                </a:solidFill>
              </a:rPr>
              <a:t>C</a:t>
            </a:r>
          </a:p>
          <a:p>
            <a:pPr algn="ctr"/>
            <a:r>
              <a:rPr lang="en-AU" b="1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AU" b="1">
                <a:solidFill>
                  <a:schemeClr val="bg1"/>
                </a:solidFill>
              </a:rPr>
              <a:t>S</a:t>
            </a:r>
          </a:p>
          <a:p>
            <a:pPr algn="ctr"/>
            <a:r>
              <a:rPr lang="en-AU" b="1">
                <a:solidFill>
                  <a:schemeClr val="bg1"/>
                </a:solidFill>
              </a:rPr>
              <a:t>I</a:t>
            </a:r>
          </a:p>
          <a:p>
            <a:pPr algn="ctr"/>
            <a:r>
              <a:rPr lang="en-AU" b="1">
                <a:solidFill>
                  <a:schemeClr val="bg1"/>
                </a:solidFill>
              </a:rPr>
              <a:t>O</a:t>
            </a:r>
          </a:p>
          <a:p>
            <a:pPr algn="ctr"/>
            <a:r>
              <a:rPr lang="en-AU" b="1">
                <a:solidFill>
                  <a:schemeClr val="bg1"/>
                </a:solidFill>
              </a:rPr>
              <a:t>N</a:t>
            </a:r>
          </a:p>
        </p:txBody>
      </p:sp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152400" y="2805113"/>
            <a:ext cx="1295400" cy="34290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endParaRPr lang="en-AU" sz="1200" b="1"/>
          </a:p>
          <a:p>
            <a:endParaRPr lang="en-AU" sz="1200" b="1"/>
          </a:p>
          <a:p>
            <a:endParaRPr lang="en-AU" sz="1200" b="1"/>
          </a:p>
          <a:p>
            <a:endParaRPr lang="en-AU" sz="1200" b="1"/>
          </a:p>
          <a:p>
            <a:endParaRPr lang="en-AU" sz="1200" b="1"/>
          </a:p>
          <a:p>
            <a:pPr algn="ctr"/>
            <a:r>
              <a:rPr lang="en-AU" b="1"/>
              <a:t>D</a:t>
            </a:r>
          </a:p>
          <a:p>
            <a:pPr algn="ctr"/>
            <a:r>
              <a:rPr lang="en-AU" b="1"/>
              <a:t>A</a:t>
            </a:r>
          </a:p>
          <a:p>
            <a:pPr algn="ctr"/>
            <a:r>
              <a:rPr lang="en-AU" b="1"/>
              <a:t>T</a:t>
            </a:r>
          </a:p>
          <a:p>
            <a:pPr algn="ctr"/>
            <a:r>
              <a:rPr lang="en-AU" b="1"/>
              <a:t>A</a:t>
            </a:r>
            <a:endParaRPr lang="en-AU" sz="2800" b="1"/>
          </a:p>
        </p:txBody>
      </p:sp>
      <p:sp>
        <p:nvSpPr>
          <p:cNvPr id="9222" name="Text Box 8"/>
          <p:cNvSpPr txBox="1">
            <a:spLocks noChangeArrowheads="1"/>
          </p:cNvSpPr>
          <p:nvPr/>
        </p:nvSpPr>
        <p:spPr bwMode="auto">
          <a:xfrm>
            <a:off x="1752600" y="4024313"/>
            <a:ext cx="1524000" cy="9144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Arial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Arial" charset="0"/>
                <a:cs typeface="Arial" charset="0"/>
              </a:defRPr>
            </a:lvl9pPr>
          </a:lstStyle>
          <a:p>
            <a:pPr algn="ctr"/>
            <a:r>
              <a:rPr lang="en-AU" dirty="0"/>
              <a:t>DATA</a:t>
            </a:r>
          </a:p>
          <a:p>
            <a:pPr algn="ctr"/>
            <a:r>
              <a:rPr lang="en-AU" dirty="0"/>
              <a:t>MINING</a:t>
            </a:r>
          </a:p>
        </p:txBody>
      </p:sp>
      <p:sp>
        <p:nvSpPr>
          <p:cNvPr id="9223" name="AutoShape 10"/>
          <p:cNvSpPr>
            <a:spLocks noChangeArrowheads="1"/>
          </p:cNvSpPr>
          <p:nvPr/>
        </p:nvSpPr>
        <p:spPr bwMode="auto">
          <a:xfrm rot="5405845">
            <a:off x="1256507" y="4139406"/>
            <a:ext cx="457200" cy="684213"/>
          </a:xfrm>
          <a:prstGeom prst="upArrow">
            <a:avLst>
              <a:gd name="adj1" fmla="val 43491"/>
              <a:gd name="adj2" fmla="val 37330"/>
            </a:avLst>
          </a:prstGeom>
          <a:solidFill>
            <a:srgbClr val="E4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40"/>
          <p:cNvGrpSpPr>
            <a:grpSpLocks/>
          </p:cNvGrpSpPr>
          <p:nvPr/>
        </p:nvGrpSpPr>
        <p:grpSpPr bwMode="auto">
          <a:xfrm>
            <a:off x="4724400" y="2805113"/>
            <a:ext cx="3046413" cy="3429000"/>
            <a:chOff x="2976" y="1632"/>
            <a:chExt cx="1919" cy="2160"/>
          </a:xfrm>
        </p:grpSpPr>
        <p:sp>
          <p:nvSpPr>
            <p:cNvPr id="9236" name="Text Box 12"/>
            <p:cNvSpPr txBox="1">
              <a:spLocks noChangeArrowheads="1"/>
            </p:cNvSpPr>
            <p:nvPr/>
          </p:nvSpPr>
          <p:spPr bwMode="auto">
            <a:xfrm>
              <a:off x="3264" y="1632"/>
              <a:ext cx="1385" cy="864"/>
            </a:xfrm>
            <a:prstGeom prst="rect">
              <a:avLst/>
            </a:prstGeom>
            <a:solidFill>
              <a:srgbClr val="002E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AU" sz="2200" dirty="0" smtClean="0">
                  <a:solidFill>
                    <a:schemeClr val="bg1"/>
                  </a:solidFill>
                </a:rPr>
                <a:t>OPTIMISATION</a:t>
              </a:r>
              <a:endParaRPr lang="en-AU" sz="2200" dirty="0">
                <a:solidFill>
                  <a:schemeClr val="bg1"/>
                </a:solidFill>
              </a:endParaRPr>
            </a:p>
          </p:txBody>
        </p:sp>
        <p:sp>
          <p:nvSpPr>
            <p:cNvPr id="9237" name="Text Box 13"/>
            <p:cNvSpPr txBox="1">
              <a:spLocks noChangeArrowheads="1"/>
            </p:cNvSpPr>
            <p:nvPr/>
          </p:nvSpPr>
          <p:spPr bwMode="auto">
            <a:xfrm>
              <a:off x="3264" y="2880"/>
              <a:ext cx="1344" cy="912"/>
            </a:xfrm>
            <a:prstGeom prst="rect">
              <a:avLst/>
            </a:prstGeom>
            <a:solidFill>
              <a:srgbClr val="E4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AU" dirty="0" smtClean="0">
                  <a:solidFill>
                    <a:schemeClr val="bg1"/>
                  </a:solidFill>
                </a:rPr>
                <a:t>PREDICTION</a:t>
              </a:r>
              <a:endParaRPr lang="en-AU" dirty="0">
                <a:solidFill>
                  <a:schemeClr val="bg1"/>
                </a:solidFill>
              </a:endParaRPr>
            </a:p>
          </p:txBody>
        </p:sp>
        <p:sp>
          <p:nvSpPr>
            <p:cNvPr id="9238" name="AutoShape 14"/>
            <p:cNvSpPr>
              <a:spLocks noChangeArrowheads="1"/>
            </p:cNvSpPr>
            <p:nvPr/>
          </p:nvSpPr>
          <p:spPr bwMode="auto">
            <a:xfrm rot="5405845">
              <a:off x="3072" y="2400"/>
              <a:ext cx="384" cy="575"/>
            </a:xfrm>
            <a:prstGeom prst="upArrow">
              <a:avLst>
                <a:gd name="adj1" fmla="val 43491"/>
                <a:gd name="adj2" fmla="val 37352"/>
              </a:avLst>
            </a:prstGeom>
            <a:solidFill>
              <a:srgbClr val="E4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9" name="AutoShape 15"/>
            <p:cNvSpPr>
              <a:spLocks noChangeArrowheads="1"/>
            </p:cNvSpPr>
            <p:nvPr/>
          </p:nvSpPr>
          <p:spPr bwMode="auto">
            <a:xfrm rot="5405845">
              <a:off x="4416" y="2400"/>
              <a:ext cx="384" cy="575"/>
            </a:xfrm>
            <a:prstGeom prst="upArrow">
              <a:avLst>
                <a:gd name="adj1" fmla="val 43491"/>
                <a:gd name="adj2" fmla="val 37352"/>
              </a:avLst>
            </a:prstGeom>
            <a:solidFill>
              <a:srgbClr val="E400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40" name="AutoShape 16"/>
            <p:cNvSpPr>
              <a:spLocks noChangeArrowheads="1"/>
            </p:cNvSpPr>
            <p:nvPr/>
          </p:nvSpPr>
          <p:spPr bwMode="auto">
            <a:xfrm>
              <a:off x="3744" y="2400"/>
              <a:ext cx="432" cy="576"/>
            </a:xfrm>
            <a:prstGeom prst="upDownArrow">
              <a:avLst>
                <a:gd name="adj1" fmla="val 44444"/>
                <a:gd name="adj2" fmla="val 29401"/>
              </a:avLst>
            </a:prstGeom>
            <a:solidFill>
              <a:srgbClr val="002BB4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" name="Group 19"/>
          <p:cNvGrpSpPr>
            <a:grpSpLocks/>
          </p:cNvGrpSpPr>
          <p:nvPr/>
        </p:nvGrpSpPr>
        <p:grpSpPr bwMode="auto">
          <a:xfrm>
            <a:off x="3581400" y="1357313"/>
            <a:ext cx="5257800" cy="1524000"/>
            <a:chOff x="3581400" y="1143000"/>
            <a:chExt cx="5257800" cy="1524000"/>
          </a:xfrm>
        </p:grpSpPr>
        <p:sp>
          <p:nvSpPr>
            <p:cNvPr id="9233" name="Text Box 18"/>
            <p:cNvSpPr txBox="1">
              <a:spLocks noChangeArrowheads="1"/>
            </p:cNvSpPr>
            <p:nvPr/>
          </p:nvSpPr>
          <p:spPr bwMode="auto">
            <a:xfrm>
              <a:off x="3581400" y="1143000"/>
              <a:ext cx="5257800" cy="1143000"/>
            </a:xfrm>
            <a:prstGeom prst="rect">
              <a:avLst/>
            </a:prstGeom>
            <a:solidFill>
              <a:srgbClr val="002EC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Arial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charset="0"/>
                  <a:ea typeface="Arial" charset="0"/>
                  <a:cs typeface="Arial" charset="0"/>
                </a:defRPr>
              </a:lvl9pPr>
            </a:lstStyle>
            <a:p>
              <a:pPr algn="ctr"/>
              <a:r>
                <a:rPr lang="en-AU" b="1">
                  <a:solidFill>
                    <a:schemeClr val="bg1"/>
                  </a:solidFill>
                </a:rPr>
                <a:t>OUTCOME (“Learning”)</a:t>
              </a:r>
            </a:p>
          </p:txBody>
        </p:sp>
        <p:sp>
          <p:nvSpPr>
            <p:cNvPr id="9234" name="AutoShape 19"/>
            <p:cNvSpPr>
              <a:spLocks noChangeArrowheads="1"/>
            </p:cNvSpPr>
            <p:nvPr/>
          </p:nvSpPr>
          <p:spPr bwMode="auto">
            <a:xfrm>
              <a:off x="8001000" y="2057400"/>
              <a:ext cx="457200" cy="609600"/>
            </a:xfrm>
            <a:prstGeom prst="upArrow">
              <a:avLst>
                <a:gd name="adj1" fmla="val 50000"/>
                <a:gd name="adj2" fmla="val 33333"/>
              </a:avLst>
            </a:prstGeom>
            <a:solidFill>
              <a:srgbClr val="002E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9235" name="AutoShape 20"/>
            <p:cNvSpPr>
              <a:spLocks noChangeArrowheads="1"/>
            </p:cNvSpPr>
            <p:nvPr/>
          </p:nvSpPr>
          <p:spPr bwMode="auto">
            <a:xfrm>
              <a:off x="3962400" y="1981200"/>
              <a:ext cx="457200" cy="609600"/>
            </a:xfrm>
            <a:prstGeom prst="downArrow">
              <a:avLst>
                <a:gd name="adj1" fmla="val 50000"/>
                <a:gd name="adj2" fmla="val 33333"/>
              </a:avLst>
            </a:prstGeom>
            <a:solidFill>
              <a:srgbClr val="002EC0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9226" name="AutoShape 36"/>
          <p:cNvSpPr>
            <a:spLocks noChangeArrowheads="1"/>
          </p:cNvSpPr>
          <p:nvPr/>
        </p:nvSpPr>
        <p:spPr bwMode="auto">
          <a:xfrm rot="5405845">
            <a:off x="3313907" y="4139406"/>
            <a:ext cx="457200" cy="684213"/>
          </a:xfrm>
          <a:prstGeom prst="upArrow">
            <a:avLst>
              <a:gd name="adj1" fmla="val 43491"/>
              <a:gd name="adj2" fmla="val 37330"/>
            </a:avLst>
          </a:prstGeom>
          <a:solidFill>
            <a:srgbClr val="E4000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" name="Group 22"/>
          <p:cNvGrpSpPr>
            <a:grpSpLocks/>
          </p:cNvGrpSpPr>
          <p:nvPr/>
        </p:nvGrpSpPr>
        <p:grpSpPr bwMode="auto">
          <a:xfrm>
            <a:off x="3143250" y="5929313"/>
            <a:ext cx="6143625" cy="714375"/>
            <a:chOff x="3143240" y="5715016"/>
            <a:chExt cx="6143652" cy="714380"/>
          </a:xfrm>
        </p:grpSpPr>
        <p:sp>
          <p:nvSpPr>
            <p:cNvPr id="21" name="Left Arrow 20"/>
            <p:cNvSpPr/>
            <p:nvPr/>
          </p:nvSpPr>
          <p:spPr>
            <a:xfrm>
              <a:off x="3143240" y="5715016"/>
              <a:ext cx="1571632" cy="71438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/>
                <a:t>Past</a:t>
              </a:r>
            </a:p>
          </p:txBody>
        </p:sp>
        <p:sp>
          <p:nvSpPr>
            <p:cNvPr id="22" name="Right Arrow 21"/>
            <p:cNvSpPr/>
            <p:nvPr/>
          </p:nvSpPr>
          <p:spPr>
            <a:xfrm>
              <a:off x="7786698" y="5715016"/>
              <a:ext cx="1500194" cy="71438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b="1" dirty="0"/>
                <a:t>Future</a:t>
              </a:r>
            </a:p>
          </p:txBody>
        </p:sp>
      </p:grpSp>
      <p:sp>
        <p:nvSpPr>
          <p:cNvPr id="26" name="Title 1"/>
          <p:cNvSpPr>
            <a:spLocks noGrp="1"/>
          </p:cNvSpPr>
          <p:nvPr>
            <p:ph type="title" idx="4294967295"/>
          </p:nvPr>
        </p:nvSpPr>
        <p:spPr>
          <a:xfrm>
            <a:off x="9144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Core Philosophy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486513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9" grpId="0" animBg="1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extBox 3"/>
          <p:cNvSpPr txBox="1">
            <a:spLocks noChangeArrowheads="1"/>
          </p:cNvSpPr>
          <p:nvPr/>
        </p:nvSpPr>
        <p:spPr bwMode="auto">
          <a:xfrm>
            <a:off x="285750" y="1643063"/>
            <a:ext cx="8358188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AU" sz="3200" dirty="0">
                <a:latin typeface="Calibri" pitchFamily="34" charset="0"/>
              </a:rPr>
              <a:t>“</a:t>
            </a:r>
            <a:r>
              <a:rPr lang="en-AU" sz="3200" i="1" dirty="0">
                <a:latin typeface="Calibri" pitchFamily="34" charset="0"/>
              </a:rPr>
              <a:t>There is a greater need for decision-making systems that can learn and adapt effectively than there is for optimizing systems that cannot</a:t>
            </a:r>
            <a:r>
              <a:rPr lang="en-AU" sz="3200" dirty="0">
                <a:latin typeface="Calibri" pitchFamily="34" charset="0"/>
              </a:rPr>
              <a:t>.”</a:t>
            </a:r>
          </a:p>
          <a:p>
            <a:pPr eaLnBrk="1" hangingPunct="1"/>
            <a:endParaRPr lang="en-AU" sz="3200" dirty="0"/>
          </a:p>
          <a:p>
            <a:pPr eaLnBrk="1" hangingPunct="1"/>
            <a:endParaRPr lang="en-AU" sz="3200" dirty="0"/>
          </a:p>
          <a:p>
            <a:pPr eaLnBrk="1" hangingPunct="1"/>
            <a:r>
              <a:rPr lang="en-AU" sz="3200" dirty="0">
                <a:latin typeface="Calibri" pitchFamily="34" charset="0"/>
              </a:rPr>
              <a:t>R. </a:t>
            </a:r>
            <a:r>
              <a:rPr lang="en-AU" sz="3200" dirty="0" err="1">
                <a:latin typeface="Calibri" pitchFamily="34" charset="0"/>
              </a:rPr>
              <a:t>Ackoff</a:t>
            </a:r>
            <a:r>
              <a:rPr lang="en-AU" sz="3200" dirty="0">
                <a:latin typeface="Calibri" pitchFamily="34" charset="0"/>
              </a:rPr>
              <a:t>, The Future of OR is Past, JORS, 1979.</a:t>
            </a:r>
          </a:p>
          <a:p>
            <a:pPr eaLnBrk="1" hangingPunct="1"/>
            <a:endParaRPr lang="en-AU" dirty="0"/>
          </a:p>
          <a:p>
            <a:pPr eaLnBrk="1" hangingPunct="1"/>
            <a:endParaRPr lang="en-AU" dirty="0"/>
          </a:p>
          <a:p>
            <a:pPr eaLnBrk="1" hangingPunct="1"/>
            <a:endParaRPr lang="en-AU" dirty="0"/>
          </a:p>
          <a:p>
            <a:pPr eaLnBrk="1" hangingPunct="1"/>
            <a:endParaRPr lang="en-AU" dirty="0"/>
          </a:p>
        </p:txBody>
      </p:sp>
      <p:sp>
        <p:nvSpPr>
          <p:cNvPr id="41987" name="Rectangle 4"/>
          <p:cNvSpPr>
            <a:spLocks noChangeArrowheads="1"/>
          </p:cNvSpPr>
          <p:nvPr/>
        </p:nvSpPr>
        <p:spPr bwMode="auto">
          <a:xfrm>
            <a:off x="0" y="0"/>
            <a:ext cx="9144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r>
              <a:rPr lang="en-US" sz="4000" dirty="0">
                <a:solidFill>
                  <a:schemeClr val="tx1"/>
                </a:solidFill>
                <a:latin typeface="+mj-lt"/>
              </a:rPr>
              <a:t>A thought from the </a:t>
            </a: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past</a:t>
            </a:r>
            <a:endParaRPr lang="en-AU" sz="40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7688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3"/>
          <p:cNvSpPr txBox="1">
            <a:spLocks noGrp="1"/>
          </p:cNvSpPr>
          <p:nvPr/>
        </p:nvSpPr>
        <p:spPr bwMode="auto">
          <a:xfrm>
            <a:off x="0" y="6524625"/>
            <a:ext cx="91440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en-AU" altLang="en-US" sz="1600">
                <a:latin typeface="Times"/>
              </a:rPr>
              <a:t>									</a:t>
            </a:r>
            <a:fld id="{A6B37297-CCCF-4942-89CD-E510A4C8A6BF}" type="slidenum">
              <a:rPr lang="en-AU" altLang="en-US" sz="1400">
                <a:solidFill>
                  <a:schemeClr val="bg1"/>
                </a:solidFill>
                <a:latin typeface="Times"/>
              </a:rPr>
              <a:pPr algn="ctr"/>
              <a:t>6</a:t>
            </a:fld>
            <a:endParaRPr lang="en-AU" altLang="en-US" sz="1400">
              <a:solidFill>
                <a:schemeClr val="bg1"/>
              </a:solidFill>
              <a:latin typeface="Times"/>
            </a:endParaRPr>
          </a:p>
        </p:txBody>
      </p:sp>
      <p:sp>
        <p:nvSpPr>
          <p:cNvPr id="21507" name="Rectangle 5"/>
          <p:cNvSpPr>
            <a:spLocks noChangeArrowheads="1"/>
          </p:cNvSpPr>
          <p:nvPr/>
        </p:nvSpPr>
        <p:spPr bwMode="auto">
          <a:xfrm>
            <a:off x="0" y="115888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altLang="en-US" sz="4000" dirty="0" smtClean="0">
                <a:solidFill>
                  <a:schemeClr val="tx2"/>
                </a:solidFill>
                <a:latin typeface="+mj-lt"/>
              </a:rPr>
              <a:t>Text</a:t>
            </a:r>
            <a:endParaRPr lang="en-US" altLang="en-US" sz="4000" dirty="0">
              <a:solidFill>
                <a:schemeClr val="tx2"/>
              </a:solidFill>
              <a:latin typeface="+mj-lt"/>
            </a:endParaRPr>
          </a:p>
        </p:txBody>
      </p:sp>
      <p:pic>
        <p:nvPicPr>
          <p:cNvPr id="21509" name="Picture 15" descr="ABI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80728"/>
            <a:ext cx="3312368" cy="4888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44008" y="1988840"/>
            <a:ext cx="4104456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 smtClean="0">
                <a:solidFill>
                  <a:schemeClr val="tx1"/>
                </a:solidFill>
              </a:rPr>
              <a:t>Adaptive Business Intelligence (ABI) – three major components: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Prediction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Optimization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AU" sz="2800" dirty="0" smtClean="0">
                <a:solidFill>
                  <a:schemeClr val="tx1"/>
                </a:solidFill>
              </a:rPr>
              <a:t>Adaptation</a:t>
            </a:r>
            <a:endParaRPr lang="en-AU" sz="2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9965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ABI in action: 2002</a:t>
            </a:r>
            <a:endParaRPr lang="en-US" b="0" dirty="0"/>
          </a:p>
        </p:txBody>
      </p:sp>
      <p:sp>
        <p:nvSpPr>
          <p:cNvPr id="5" name="Text Box 2"/>
          <p:cNvSpPr txBox="1">
            <a:spLocks noChangeArrowheads="1"/>
          </p:cNvSpPr>
          <p:nvPr/>
        </p:nvSpPr>
        <p:spPr bwMode="auto">
          <a:xfrm>
            <a:off x="609600" y="1447800"/>
            <a:ext cx="8138864" cy="4801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E40000"/>
              </a:buClr>
              <a:buSzTx/>
              <a:buFont typeface="Wingdings" pitchFamily="2" charset="2"/>
              <a:buChar char="§"/>
            </a:pPr>
            <a:r>
              <a:rPr lang="en-AU" sz="3000" dirty="0">
                <a:solidFill>
                  <a:schemeClr val="tx1"/>
                </a:solidFill>
              </a:rPr>
              <a:t>   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General Motors sells </a:t>
            </a:r>
            <a:r>
              <a:rPr lang="en-US" sz="3000" dirty="0">
                <a:solidFill>
                  <a:schemeClr val="tx1"/>
                </a:solidFill>
                <a:latin typeface="Calibri" pitchFamily="34" charset="0"/>
              </a:rPr>
              <a:t>1.2 million off-lease cars each year on various auction sites</a:t>
            </a:r>
            <a:r>
              <a:rPr lang="en-AU" sz="3000" dirty="0">
                <a:solidFill>
                  <a:schemeClr val="tx1"/>
                </a:solidFill>
                <a:latin typeface="Calibri" pitchFamily="34" charset="0"/>
              </a:rPr>
              <a:t>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E40000"/>
              </a:buClr>
              <a:buSzTx/>
              <a:buFont typeface="Wingdings" pitchFamily="2" charset="2"/>
              <a:buNone/>
            </a:pPr>
            <a:endParaRPr lang="en-AU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E40000"/>
              </a:buClr>
              <a:buSzTx/>
              <a:buFont typeface="Wingdings" pitchFamily="2" charset="2"/>
              <a:buChar char="§"/>
            </a:pPr>
            <a:r>
              <a:rPr lang="en-AU" sz="3000" dirty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en-US" sz="3000" dirty="0">
                <a:solidFill>
                  <a:schemeClr val="tx1"/>
                </a:solidFill>
                <a:latin typeface="Calibri" pitchFamily="34" charset="0"/>
              </a:rPr>
              <a:t>Each day, a remarketing team uses business intelligence tools and reports to decide where to ship 4,000 – 7,000 off lease cars.</a:t>
            </a:r>
            <a:endParaRPr lang="en-AU" sz="3000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E40000"/>
              </a:buClr>
              <a:buSzTx/>
              <a:buFont typeface="Wingdings" pitchFamily="2" charset="2"/>
              <a:buChar char="§"/>
            </a:pPr>
            <a:endParaRPr lang="en-AU" dirty="0">
              <a:solidFill>
                <a:schemeClr val="tx1"/>
              </a:solidFill>
              <a:latin typeface="Calibri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Clr>
                <a:srgbClr val="E40000"/>
              </a:buClr>
              <a:buSzTx/>
              <a:buFont typeface="Wingdings" pitchFamily="2" charset="2"/>
              <a:buChar char="§"/>
            </a:pPr>
            <a:r>
              <a:rPr lang="en-AU" sz="3000" dirty="0">
                <a:solidFill>
                  <a:schemeClr val="tx1"/>
                </a:solidFill>
                <a:latin typeface="Calibri" pitchFamily="34" charset="0"/>
              </a:rPr>
              <a:t>   </a:t>
            </a:r>
            <a:r>
              <a:rPr lang="en-US" sz="3000" dirty="0">
                <a:solidFill>
                  <a:schemeClr val="tx1"/>
                </a:solidFill>
                <a:latin typeface="Calibri" pitchFamily="34" charset="0"/>
              </a:rPr>
              <a:t>The problem is impacted by demand, depreciation, transportation schedules, cost of capital, risk, changes in market conditions, </a:t>
            </a:r>
            <a:r>
              <a:rPr lang="en-US" sz="3000" dirty="0" smtClean="0">
                <a:solidFill>
                  <a:schemeClr val="tx1"/>
                </a:solidFill>
                <a:latin typeface="Calibri" pitchFamily="34" charset="0"/>
              </a:rPr>
              <a:t>recent decisions, and </a:t>
            </a:r>
            <a:r>
              <a:rPr lang="en-US" sz="3000" dirty="0">
                <a:solidFill>
                  <a:schemeClr val="tx1"/>
                </a:solidFill>
                <a:latin typeface="Calibri" pitchFamily="34" charset="0"/>
              </a:rPr>
              <a:t>the volume effect.</a:t>
            </a:r>
            <a:endParaRPr lang="en-AU" sz="3000" dirty="0">
              <a:solidFill>
                <a:schemeClr val="tx1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877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Text Box 2"/>
          <p:cNvSpPr txBox="1">
            <a:spLocks noChangeArrowheads="1"/>
          </p:cNvSpPr>
          <p:nvPr/>
        </p:nvSpPr>
        <p:spPr bwMode="auto">
          <a:xfrm>
            <a:off x="822325" y="1687513"/>
            <a:ext cx="8016875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endParaRPr lang="en-AU" sz="1400">
              <a:solidFill>
                <a:schemeClr val="bg1"/>
              </a:solidFill>
            </a:endParaRPr>
          </a:p>
        </p:txBody>
      </p:sp>
      <p:sp>
        <p:nvSpPr>
          <p:cNvPr id="201731" name="Rectangle 3"/>
          <p:cNvSpPr>
            <a:spLocks noChangeArrowheads="1"/>
          </p:cNvSpPr>
          <p:nvPr/>
        </p:nvSpPr>
        <p:spPr bwMode="auto">
          <a:xfrm>
            <a:off x="0" y="116632"/>
            <a:ext cx="9144000" cy="91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ctr" eaLnBrk="1" hangingPunct="1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</a:pPr>
            <a:r>
              <a:rPr lang="en-US" sz="4000" dirty="0" smtClean="0">
                <a:solidFill>
                  <a:schemeClr val="tx1"/>
                </a:solidFill>
                <a:latin typeface="+mj-lt"/>
              </a:rPr>
              <a:t>Car Distribution </a:t>
            </a:r>
            <a:r>
              <a:rPr lang="en-US" sz="4000" dirty="0">
                <a:solidFill>
                  <a:schemeClr val="tx1"/>
                </a:solidFill>
                <a:latin typeface="+mj-lt"/>
              </a:rPr>
              <a:t>System</a:t>
            </a:r>
          </a:p>
        </p:txBody>
      </p:sp>
      <p:pic>
        <p:nvPicPr>
          <p:cNvPr id="201732" name="Picture 4" descr="Distribution M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1125538"/>
            <a:ext cx="7543800" cy="5060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784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1560" y="1772816"/>
            <a:ext cx="7560840" cy="3600400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/>
              <a:t>W</a:t>
            </a:r>
            <a:r>
              <a:rPr lang="en-US" dirty="0" smtClean="0"/>
              <a:t>hen a software project is successful?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 smtClean="0"/>
              <a:t>There is only one criterion… A software project is successful if the system is “in use”…</a:t>
            </a:r>
            <a:r>
              <a:rPr lang="en-US" dirty="0"/>
              <a:t> </a:t>
            </a:r>
          </a:p>
          <a:p>
            <a:pPr>
              <a:lnSpc>
                <a:spcPct val="110000"/>
              </a:lnSpc>
              <a:spcBef>
                <a:spcPts val="1800"/>
              </a:spcBef>
            </a:pPr>
            <a:r>
              <a:rPr lang="en-US" dirty="0" smtClean="0"/>
              <a:t>A scientist developed food for dogs…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0" y="228600"/>
            <a:ext cx="8534400" cy="75882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Applications</a:t>
            </a:r>
            <a:endParaRPr lang="en-US" b="0" dirty="0"/>
          </a:p>
        </p:txBody>
      </p:sp>
    </p:spTree>
    <p:extLst>
      <p:ext uri="{BB962C8B-B14F-4D97-AF65-F5344CB8AC3E}">
        <p14:creationId xmlns:p14="http://schemas.microsoft.com/office/powerpoint/2010/main" val="3179111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olveIT">
  <a:themeElements>
    <a:clrScheme name="blank 2">
      <a:dk1>
        <a:srgbClr val="000000"/>
      </a:dk1>
      <a:lt1>
        <a:srgbClr val="FFFFFF"/>
      </a:lt1>
      <a:dk2>
        <a:srgbClr val="000000"/>
      </a:dk2>
      <a:lt2>
        <a:srgbClr val="626469"/>
      </a:lt2>
      <a:accent1>
        <a:srgbClr val="009530"/>
      </a:accent1>
      <a:accent2>
        <a:srgbClr val="B10043"/>
      </a:accent2>
      <a:accent3>
        <a:srgbClr val="FFFFFF"/>
      </a:accent3>
      <a:accent4>
        <a:srgbClr val="000000"/>
      </a:accent4>
      <a:accent5>
        <a:srgbClr val="AAC8AD"/>
      </a:accent5>
      <a:accent6>
        <a:srgbClr val="A0003C"/>
      </a:accent6>
      <a:hlink>
        <a:srgbClr val="42B4E6"/>
      </a:hlink>
      <a:folHlink>
        <a:srgbClr val="4FA600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blank 1">
        <a:dk1>
          <a:srgbClr val="FFFFFF"/>
        </a:dk1>
        <a:lt1>
          <a:srgbClr val="FFFFFF"/>
        </a:lt1>
        <a:dk2>
          <a:srgbClr val="B10043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D5AAB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9FA0A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626469"/>
        </a:lt2>
        <a:accent1>
          <a:srgbClr val="009530"/>
        </a:accent1>
        <a:accent2>
          <a:srgbClr val="B10043"/>
        </a:accent2>
        <a:accent3>
          <a:srgbClr val="FFFFFF"/>
        </a:accent3>
        <a:accent4>
          <a:srgbClr val="000000"/>
        </a:accent4>
        <a:accent5>
          <a:srgbClr val="AAC8AD"/>
        </a:accent5>
        <a:accent6>
          <a:srgbClr val="A0003C"/>
        </a:accent6>
        <a:hlink>
          <a:srgbClr val="42B4E6"/>
        </a:hlink>
        <a:folHlink>
          <a:srgbClr val="4FA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FFFFFF"/>
        </a:dk1>
        <a:lt1>
          <a:srgbClr val="FFFFFF"/>
        </a:lt1>
        <a:dk2>
          <a:srgbClr val="42B4E6"/>
        </a:dk2>
        <a:lt2>
          <a:srgbClr val="FFFFFF"/>
        </a:lt2>
        <a:accent1>
          <a:srgbClr val="FFFFFF"/>
        </a:accent1>
        <a:accent2>
          <a:srgbClr val="B10043"/>
        </a:accent2>
        <a:accent3>
          <a:srgbClr val="B0D6F0"/>
        </a:accent3>
        <a:accent4>
          <a:srgbClr val="DADADA"/>
        </a:accent4>
        <a:accent5>
          <a:srgbClr val="FFFFFF"/>
        </a:accent5>
        <a:accent6>
          <a:srgbClr val="A0003C"/>
        </a:accent6>
        <a:hlink>
          <a:srgbClr val="42B4E6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4">
        <a:dk1>
          <a:srgbClr val="FFFFFF"/>
        </a:dk1>
        <a:lt1>
          <a:srgbClr val="FFFFFF"/>
        </a:lt1>
        <a:dk2>
          <a:srgbClr val="4FA60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B2D0AA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5">
        <a:dk1>
          <a:srgbClr val="FFFFFF"/>
        </a:dk1>
        <a:lt1>
          <a:srgbClr val="FFFFFF"/>
        </a:lt1>
        <a:dk2>
          <a:srgbClr val="009530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AAC8AD"/>
        </a:accent3>
        <a:accent4>
          <a:srgbClr val="DADADA"/>
        </a:accent4>
        <a:accent5>
          <a:srgbClr val="FFFFFF"/>
        </a:accent5>
        <a:accent6>
          <a:srgbClr val="E7E7E7"/>
        </a:accent6>
        <a:hlink>
          <a:srgbClr val="FFFFFF"/>
        </a:hlink>
        <a:folHlink>
          <a:srgbClr val="FFFFFF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blank 4">
    <a:dk1>
      <a:srgbClr val="FFFFFF"/>
    </a:dk1>
    <a:lt1>
      <a:srgbClr val="FFFFFF"/>
    </a:lt1>
    <a:dk2>
      <a:srgbClr val="4FA600"/>
    </a:dk2>
    <a:lt2>
      <a:srgbClr val="FFFFFF"/>
    </a:lt2>
    <a:accent1>
      <a:srgbClr val="FFFFFF"/>
    </a:accent1>
    <a:accent2>
      <a:srgbClr val="FFFFFF"/>
    </a:accent2>
    <a:accent3>
      <a:srgbClr val="B2D0AA"/>
    </a:accent3>
    <a:accent4>
      <a:srgbClr val="DADADA"/>
    </a:accent4>
    <a:accent5>
      <a:srgbClr val="FFFFFF"/>
    </a:accent5>
    <a:accent6>
      <a:srgbClr val="E7E7E7"/>
    </a:accent6>
    <a:hlink>
      <a:srgbClr val="FFFFFF"/>
    </a:hlink>
    <a:folHlink>
      <a:srgbClr val="FFFFF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2458</TotalTime>
  <Words>497</Words>
  <Application>Microsoft Office PowerPoint</Application>
  <PresentationFormat>On-screen Show (4:3)</PresentationFormat>
  <Paragraphs>156</Paragraphs>
  <Slides>28</Slides>
  <Notes>14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SolveIT</vt:lpstr>
      <vt:lpstr>Office Theme</vt:lpstr>
      <vt:lpstr>Document</vt:lpstr>
      <vt:lpstr>PowerPoint Presentation</vt:lpstr>
      <vt:lpstr>Outline of the Talk</vt:lpstr>
      <vt:lpstr>Outline of the Talk</vt:lpstr>
      <vt:lpstr>Core Philosophy</vt:lpstr>
      <vt:lpstr>PowerPoint Presentation</vt:lpstr>
      <vt:lpstr>PowerPoint Presentation</vt:lpstr>
      <vt:lpstr>ABI in action: 2002</vt:lpstr>
      <vt:lpstr>PowerPoint Presentation</vt:lpstr>
      <vt:lpstr>Applications</vt:lpstr>
      <vt:lpstr>Outline of the Talk</vt:lpstr>
      <vt:lpstr>In Search of Focus (driven by market)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Lessons Learned</vt:lpstr>
      <vt:lpstr>“Credibility” is the Key to Sales</vt:lpstr>
      <vt:lpstr>What’s Next?</vt:lpstr>
      <vt:lpstr>“Push” vs “Pull” Start-ups…</vt:lpstr>
      <vt:lpstr>PowerPoint Presentation</vt:lpstr>
      <vt:lpstr>Outline of the Talk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Questions?</vt:lpstr>
    </vt:vector>
  </TitlesOfParts>
  <Company>Schneider Electric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Brand Management</dc:title>
  <dc:creator>Schneider-Electric</dc:creator>
  <cp:lastModifiedBy>zbigniew michalewicz</cp:lastModifiedBy>
  <cp:revision>205</cp:revision>
  <cp:lastPrinted>2013-06-23T20:01:43Z</cp:lastPrinted>
  <dcterms:created xsi:type="dcterms:W3CDTF">2010-01-22T09:30:25Z</dcterms:created>
  <dcterms:modified xsi:type="dcterms:W3CDTF">2014-11-24T05:39:12Z</dcterms:modified>
</cp:coreProperties>
</file>