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Override1.xml" ContentType="application/vnd.openxmlformats-officedocument.themeOverrid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 id="2147483667" r:id="rId2"/>
  </p:sldMasterIdLst>
  <p:notesMasterIdLst>
    <p:notesMasterId r:id="rId58"/>
  </p:notesMasterIdLst>
  <p:handoutMasterIdLst>
    <p:handoutMasterId r:id="rId59"/>
  </p:handoutMasterIdLst>
  <p:sldIdLst>
    <p:sldId id="375" r:id="rId3"/>
    <p:sldId id="364" r:id="rId4"/>
    <p:sldId id="359" r:id="rId5"/>
    <p:sldId id="360" r:id="rId6"/>
    <p:sldId id="361" r:id="rId7"/>
    <p:sldId id="372" r:id="rId8"/>
    <p:sldId id="340" r:id="rId9"/>
    <p:sldId id="357" r:id="rId10"/>
    <p:sldId id="261" r:id="rId11"/>
    <p:sldId id="263" r:id="rId12"/>
    <p:sldId id="264" r:id="rId13"/>
    <p:sldId id="366" r:id="rId14"/>
    <p:sldId id="367" r:id="rId15"/>
    <p:sldId id="339" r:id="rId16"/>
    <p:sldId id="275" r:id="rId17"/>
    <p:sldId id="277" r:id="rId18"/>
    <p:sldId id="278" r:id="rId19"/>
    <p:sldId id="279" r:id="rId20"/>
    <p:sldId id="281" r:id="rId21"/>
    <p:sldId id="282" r:id="rId22"/>
    <p:sldId id="283" r:id="rId23"/>
    <p:sldId id="373" r:id="rId24"/>
    <p:sldId id="298" r:id="rId25"/>
    <p:sldId id="299" r:id="rId26"/>
    <p:sldId id="300" r:id="rId27"/>
    <p:sldId id="301" r:id="rId28"/>
    <p:sldId id="302" r:id="rId29"/>
    <p:sldId id="303" r:id="rId30"/>
    <p:sldId id="304" r:id="rId31"/>
    <p:sldId id="305" r:id="rId32"/>
    <p:sldId id="336" r:id="rId33"/>
    <p:sldId id="307" r:id="rId34"/>
    <p:sldId id="308" r:id="rId35"/>
    <p:sldId id="309" r:id="rId36"/>
    <p:sldId id="310" r:id="rId37"/>
    <p:sldId id="311" r:id="rId38"/>
    <p:sldId id="312" r:id="rId39"/>
    <p:sldId id="313" r:id="rId40"/>
    <p:sldId id="314" r:id="rId41"/>
    <p:sldId id="315" r:id="rId42"/>
    <p:sldId id="316" r:id="rId43"/>
    <p:sldId id="317" r:id="rId44"/>
    <p:sldId id="337" r:id="rId45"/>
    <p:sldId id="320" r:id="rId46"/>
    <p:sldId id="338" r:id="rId47"/>
    <p:sldId id="344" r:id="rId48"/>
    <p:sldId id="325" r:id="rId49"/>
    <p:sldId id="326" r:id="rId50"/>
    <p:sldId id="331" r:id="rId51"/>
    <p:sldId id="332" r:id="rId52"/>
    <p:sldId id="368" r:id="rId53"/>
    <p:sldId id="324" r:id="rId54"/>
    <p:sldId id="363" r:id="rId55"/>
    <p:sldId id="374" r:id="rId56"/>
    <p:sldId id="335" r:id="rId57"/>
  </p:sldIdLst>
  <p:sldSz cx="9144000" cy="6858000" type="screen4x3"/>
  <p:notesSz cx="7099300" cy="10234613"/>
  <p:defaultTextStyle>
    <a:defPPr>
      <a:defRPr lang="en-GB"/>
    </a:defPPr>
    <a:lvl1pPr algn="l" rtl="0" fontAlgn="base">
      <a:spcBef>
        <a:spcPct val="0"/>
      </a:spcBef>
      <a:spcAft>
        <a:spcPct val="0"/>
      </a:spcAft>
      <a:defRPr kern="1200">
        <a:solidFill>
          <a:schemeClr val="bg2"/>
        </a:solidFill>
        <a:latin typeface="Arial" pitchFamily="34" charset="0"/>
        <a:ea typeface="+mn-ea"/>
        <a:cs typeface="+mn-cs"/>
      </a:defRPr>
    </a:lvl1pPr>
    <a:lvl2pPr marL="457200" algn="l" rtl="0" fontAlgn="base">
      <a:spcBef>
        <a:spcPct val="0"/>
      </a:spcBef>
      <a:spcAft>
        <a:spcPct val="0"/>
      </a:spcAft>
      <a:defRPr kern="1200">
        <a:solidFill>
          <a:schemeClr val="bg2"/>
        </a:solidFill>
        <a:latin typeface="Arial" pitchFamily="34" charset="0"/>
        <a:ea typeface="+mn-ea"/>
        <a:cs typeface="+mn-cs"/>
      </a:defRPr>
    </a:lvl2pPr>
    <a:lvl3pPr marL="914400" algn="l" rtl="0" fontAlgn="base">
      <a:spcBef>
        <a:spcPct val="0"/>
      </a:spcBef>
      <a:spcAft>
        <a:spcPct val="0"/>
      </a:spcAft>
      <a:defRPr kern="1200">
        <a:solidFill>
          <a:schemeClr val="bg2"/>
        </a:solidFill>
        <a:latin typeface="Arial" pitchFamily="34" charset="0"/>
        <a:ea typeface="+mn-ea"/>
        <a:cs typeface="+mn-cs"/>
      </a:defRPr>
    </a:lvl3pPr>
    <a:lvl4pPr marL="1371600" algn="l" rtl="0" fontAlgn="base">
      <a:spcBef>
        <a:spcPct val="0"/>
      </a:spcBef>
      <a:spcAft>
        <a:spcPct val="0"/>
      </a:spcAft>
      <a:defRPr kern="1200">
        <a:solidFill>
          <a:schemeClr val="bg2"/>
        </a:solidFill>
        <a:latin typeface="Arial" pitchFamily="34" charset="0"/>
        <a:ea typeface="+mn-ea"/>
        <a:cs typeface="+mn-cs"/>
      </a:defRPr>
    </a:lvl4pPr>
    <a:lvl5pPr marL="1828800" algn="l" rtl="0" fontAlgn="base">
      <a:spcBef>
        <a:spcPct val="0"/>
      </a:spcBef>
      <a:spcAft>
        <a:spcPct val="0"/>
      </a:spcAft>
      <a:defRPr kern="1200">
        <a:solidFill>
          <a:schemeClr val="bg2"/>
        </a:solidFill>
        <a:latin typeface="Arial" pitchFamily="34" charset="0"/>
        <a:ea typeface="+mn-ea"/>
        <a:cs typeface="+mn-cs"/>
      </a:defRPr>
    </a:lvl5pPr>
    <a:lvl6pPr marL="2286000" algn="l" defTabSz="914400" rtl="0" eaLnBrk="1" latinLnBrk="0" hangingPunct="1">
      <a:defRPr kern="1200">
        <a:solidFill>
          <a:schemeClr val="bg2"/>
        </a:solidFill>
        <a:latin typeface="Arial" pitchFamily="34" charset="0"/>
        <a:ea typeface="+mn-ea"/>
        <a:cs typeface="+mn-cs"/>
      </a:defRPr>
    </a:lvl6pPr>
    <a:lvl7pPr marL="2743200" algn="l" defTabSz="914400" rtl="0" eaLnBrk="1" latinLnBrk="0" hangingPunct="1">
      <a:defRPr kern="1200">
        <a:solidFill>
          <a:schemeClr val="bg2"/>
        </a:solidFill>
        <a:latin typeface="Arial" pitchFamily="34" charset="0"/>
        <a:ea typeface="+mn-ea"/>
        <a:cs typeface="+mn-cs"/>
      </a:defRPr>
    </a:lvl7pPr>
    <a:lvl8pPr marL="3200400" algn="l" defTabSz="914400" rtl="0" eaLnBrk="1" latinLnBrk="0" hangingPunct="1">
      <a:defRPr kern="1200">
        <a:solidFill>
          <a:schemeClr val="bg2"/>
        </a:solidFill>
        <a:latin typeface="Arial" pitchFamily="34" charset="0"/>
        <a:ea typeface="+mn-ea"/>
        <a:cs typeface="+mn-cs"/>
      </a:defRPr>
    </a:lvl8pPr>
    <a:lvl9pPr marL="3657600" algn="l" defTabSz="914400" rtl="0" eaLnBrk="1" latinLnBrk="0" hangingPunct="1">
      <a:defRPr kern="1200">
        <a:solidFill>
          <a:schemeClr val="bg2"/>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44A"/>
    <a:srgbClr val="B10043"/>
    <a:srgbClr val="CCFFFF"/>
    <a:srgbClr val="EAEA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013" autoAdjust="0"/>
    <p:restoredTop sz="96768" autoAdjust="0"/>
  </p:normalViewPr>
  <p:slideViewPr>
    <p:cSldViewPr>
      <p:cViewPr>
        <p:scale>
          <a:sx n="100" d="100"/>
          <a:sy n="100" d="100"/>
        </p:scale>
        <p:origin x="-1002" y="52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MyUnderprocessfiles\Dropbox\Papers\COmbined%20problems\Book1.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MyUnderprocessfiles\Dropbox\Papers\COmbined%20problems\Book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444903403468023"/>
          <c:y val="5.1400554097404488E-2"/>
          <c:w val="0.80817391678499195"/>
          <c:h val="0.80202715845523553"/>
        </c:manualLayout>
      </c:layout>
      <c:scatterChart>
        <c:scatterStyle val="lineMarker"/>
        <c:varyColors val="0"/>
        <c:ser>
          <c:idx val="0"/>
          <c:order val="0"/>
          <c:tx>
            <c:v>Tour optimal, picking plan non-optimal</c:v>
          </c:tx>
          <c:spPr>
            <a:ln w="28575">
              <a:noFill/>
            </a:ln>
          </c:spPr>
          <c:marker>
            <c:symbol val="diamond"/>
            <c:size val="10"/>
          </c:marker>
          <c:xVal>
            <c:numRef>
              <c:f>Sheet3!$A$3:$A$24</c:f>
              <c:numCache>
                <c:formatCode>General</c:formatCode>
                <c:ptCount val="22"/>
                <c:pt idx="0">
                  <c:v>0</c:v>
                </c:pt>
                <c:pt idx="1">
                  <c:v>0</c:v>
                </c:pt>
                <c:pt idx="2">
                  <c:v>20</c:v>
                </c:pt>
                <c:pt idx="3">
                  <c:v>20</c:v>
                </c:pt>
                <c:pt idx="4">
                  <c:v>40</c:v>
                </c:pt>
                <c:pt idx="5">
                  <c:v>40</c:v>
                </c:pt>
                <c:pt idx="6">
                  <c:v>40</c:v>
                </c:pt>
                <c:pt idx="7">
                  <c:v>40</c:v>
                </c:pt>
                <c:pt idx="8">
                  <c:v>20</c:v>
                </c:pt>
                <c:pt idx="9">
                  <c:v>20</c:v>
                </c:pt>
                <c:pt idx="10">
                  <c:v>30</c:v>
                </c:pt>
                <c:pt idx="11">
                  <c:v>30</c:v>
                </c:pt>
                <c:pt idx="12">
                  <c:v>80</c:v>
                </c:pt>
                <c:pt idx="13">
                  <c:v>80</c:v>
                </c:pt>
                <c:pt idx="14">
                  <c:v>60</c:v>
                </c:pt>
                <c:pt idx="15">
                  <c:v>60</c:v>
                </c:pt>
                <c:pt idx="16">
                  <c:v>60</c:v>
                </c:pt>
                <c:pt idx="17">
                  <c:v>60</c:v>
                </c:pt>
                <c:pt idx="18">
                  <c:v>60</c:v>
                </c:pt>
                <c:pt idx="19">
                  <c:v>60</c:v>
                </c:pt>
                <c:pt idx="20">
                  <c:v>60</c:v>
                </c:pt>
                <c:pt idx="21">
                  <c:v>60</c:v>
                </c:pt>
              </c:numCache>
            </c:numRef>
          </c:xVal>
          <c:yVal>
            <c:numRef>
              <c:f>Sheet3!$B$3:$B$24</c:f>
              <c:numCache>
                <c:formatCode>General</c:formatCode>
                <c:ptCount val="22"/>
                <c:pt idx="0">
                  <c:v>20</c:v>
                </c:pt>
                <c:pt idx="1">
                  <c:v>20</c:v>
                </c:pt>
                <c:pt idx="2">
                  <c:v>29</c:v>
                </c:pt>
                <c:pt idx="3">
                  <c:v>41</c:v>
                </c:pt>
                <c:pt idx="4">
                  <c:v>24.285699999999967</c:v>
                </c:pt>
                <c:pt idx="5">
                  <c:v>24.285699999999967</c:v>
                </c:pt>
                <c:pt idx="6">
                  <c:v>24.285699999999967</c:v>
                </c:pt>
                <c:pt idx="7">
                  <c:v>24.285699999999967</c:v>
                </c:pt>
                <c:pt idx="8">
                  <c:v>42.5</c:v>
                </c:pt>
                <c:pt idx="9">
                  <c:v>27.5</c:v>
                </c:pt>
                <c:pt idx="10">
                  <c:v>155</c:v>
                </c:pt>
                <c:pt idx="11">
                  <c:v>65</c:v>
                </c:pt>
                <c:pt idx="12">
                  <c:v>35</c:v>
                </c:pt>
                <c:pt idx="13">
                  <c:v>35</c:v>
                </c:pt>
                <c:pt idx="14">
                  <c:v>117.5</c:v>
                </c:pt>
                <c:pt idx="15">
                  <c:v>67.142899999999983</c:v>
                </c:pt>
                <c:pt idx="16">
                  <c:v>75.714300000000023</c:v>
                </c:pt>
                <c:pt idx="17">
                  <c:v>116</c:v>
                </c:pt>
                <c:pt idx="18">
                  <c:v>117.5</c:v>
                </c:pt>
                <c:pt idx="19">
                  <c:v>67.142899999999983</c:v>
                </c:pt>
                <c:pt idx="20">
                  <c:v>75.714300000000023</c:v>
                </c:pt>
                <c:pt idx="21">
                  <c:v>116</c:v>
                </c:pt>
              </c:numCache>
            </c:numRef>
          </c:yVal>
          <c:smooth val="0"/>
        </c:ser>
        <c:ser>
          <c:idx val="1"/>
          <c:order val="1"/>
          <c:tx>
            <c:v>Tour non-optimal, picking plan optimal</c:v>
          </c:tx>
          <c:spPr>
            <a:ln w="28575">
              <a:noFill/>
            </a:ln>
          </c:spPr>
          <c:marker>
            <c:symbol val="square"/>
            <c:size val="10"/>
          </c:marker>
          <c:xVal>
            <c:numRef>
              <c:f>Sheet3!$E$3:$E$6</c:f>
              <c:numCache>
                <c:formatCode>General</c:formatCode>
                <c:ptCount val="4"/>
                <c:pt idx="0">
                  <c:v>100</c:v>
                </c:pt>
                <c:pt idx="1">
                  <c:v>100</c:v>
                </c:pt>
                <c:pt idx="2">
                  <c:v>100</c:v>
                </c:pt>
                <c:pt idx="3">
                  <c:v>100</c:v>
                </c:pt>
              </c:numCache>
            </c:numRef>
          </c:xVal>
          <c:yVal>
            <c:numRef>
              <c:f>Sheet3!$F$3:$F$6</c:f>
              <c:numCache>
                <c:formatCode>General</c:formatCode>
                <c:ptCount val="4"/>
                <c:pt idx="0">
                  <c:v>75</c:v>
                </c:pt>
                <c:pt idx="1">
                  <c:v>176</c:v>
                </c:pt>
                <c:pt idx="2">
                  <c:v>156</c:v>
                </c:pt>
                <c:pt idx="3">
                  <c:v>77</c:v>
                </c:pt>
              </c:numCache>
            </c:numRef>
          </c:yVal>
          <c:smooth val="0"/>
        </c:ser>
        <c:ser>
          <c:idx val="2"/>
          <c:order val="2"/>
          <c:tx>
            <c:v>Tour and picking plan optimal</c:v>
          </c:tx>
          <c:spPr>
            <a:ln w="28575">
              <a:solidFill>
                <a:schemeClr val="bg2"/>
              </a:solidFill>
            </a:ln>
          </c:spPr>
          <c:marker>
            <c:symbol val="triangle"/>
            <c:size val="10"/>
            <c:spPr>
              <a:ln>
                <a:solidFill>
                  <a:schemeClr val="bg2"/>
                </a:solidFill>
              </a:ln>
            </c:spPr>
          </c:marker>
          <c:xVal>
            <c:numRef>
              <c:f>Sheet3!$I$3:$I$4</c:f>
              <c:numCache>
                <c:formatCode>General</c:formatCode>
                <c:ptCount val="2"/>
                <c:pt idx="0">
                  <c:v>100</c:v>
                </c:pt>
                <c:pt idx="1">
                  <c:v>100</c:v>
                </c:pt>
              </c:numCache>
            </c:numRef>
          </c:xVal>
          <c:yVal>
            <c:numRef>
              <c:f>Sheet3!$J$3:$J$5</c:f>
              <c:numCache>
                <c:formatCode>General</c:formatCode>
                <c:ptCount val="3"/>
                <c:pt idx="0">
                  <c:v>110</c:v>
                </c:pt>
                <c:pt idx="1">
                  <c:v>110</c:v>
                </c:pt>
                <c:pt idx="2">
                  <c:v>0</c:v>
                </c:pt>
              </c:numCache>
            </c:numRef>
          </c:yVal>
          <c:smooth val="0"/>
        </c:ser>
        <c:ser>
          <c:idx val="3"/>
          <c:order val="3"/>
          <c:tx>
            <c:v>Tour and picking plan non-optimal</c:v>
          </c:tx>
          <c:spPr>
            <a:ln w="28575">
              <a:noFill/>
            </a:ln>
          </c:spPr>
          <c:marker>
            <c:symbol val="x"/>
            <c:size val="10"/>
          </c:marker>
          <c:xVal>
            <c:numRef>
              <c:f>Sheet3!$M$3:$M$46</c:f>
              <c:numCache>
                <c:formatCode>General</c:formatCode>
                <c:ptCount val="44"/>
                <c:pt idx="0">
                  <c:v>0</c:v>
                </c:pt>
                <c:pt idx="1">
                  <c:v>0</c:v>
                </c:pt>
                <c:pt idx="2">
                  <c:v>0</c:v>
                </c:pt>
                <c:pt idx="3">
                  <c:v>0</c:v>
                </c:pt>
                <c:pt idx="4">
                  <c:v>20</c:v>
                </c:pt>
                <c:pt idx="5">
                  <c:v>20</c:v>
                </c:pt>
                <c:pt idx="6">
                  <c:v>20</c:v>
                </c:pt>
                <c:pt idx="7">
                  <c:v>20</c:v>
                </c:pt>
                <c:pt idx="8">
                  <c:v>40</c:v>
                </c:pt>
                <c:pt idx="9">
                  <c:v>40</c:v>
                </c:pt>
                <c:pt idx="10">
                  <c:v>40</c:v>
                </c:pt>
                <c:pt idx="11">
                  <c:v>40</c:v>
                </c:pt>
                <c:pt idx="12">
                  <c:v>40</c:v>
                </c:pt>
                <c:pt idx="13">
                  <c:v>40</c:v>
                </c:pt>
                <c:pt idx="14">
                  <c:v>40</c:v>
                </c:pt>
                <c:pt idx="15">
                  <c:v>40</c:v>
                </c:pt>
                <c:pt idx="16">
                  <c:v>20</c:v>
                </c:pt>
                <c:pt idx="17">
                  <c:v>20</c:v>
                </c:pt>
                <c:pt idx="18">
                  <c:v>20</c:v>
                </c:pt>
                <c:pt idx="19">
                  <c:v>20</c:v>
                </c:pt>
                <c:pt idx="20">
                  <c:v>30</c:v>
                </c:pt>
                <c:pt idx="21">
                  <c:v>30</c:v>
                </c:pt>
                <c:pt idx="22">
                  <c:v>30</c:v>
                </c:pt>
                <c:pt idx="23">
                  <c:v>30</c:v>
                </c:pt>
                <c:pt idx="24">
                  <c:v>80</c:v>
                </c:pt>
                <c:pt idx="25">
                  <c:v>80</c:v>
                </c:pt>
                <c:pt idx="26">
                  <c:v>80</c:v>
                </c:pt>
                <c:pt idx="27">
                  <c:v>80</c:v>
                </c:pt>
                <c:pt idx="28">
                  <c:v>60</c:v>
                </c:pt>
                <c:pt idx="29">
                  <c:v>60</c:v>
                </c:pt>
                <c:pt idx="30">
                  <c:v>60</c:v>
                </c:pt>
                <c:pt idx="31">
                  <c:v>60</c:v>
                </c:pt>
                <c:pt idx="32">
                  <c:v>60</c:v>
                </c:pt>
                <c:pt idx="33">
                  <c:v>60</c:v>
                </c:pt>
                <c:pt idx="34">
                  <c:v>60</c:v>
                </c:pt>
                <c:pt idx="35">
                  <c:v>60</c:v>
                </c:pt>
                <c:pt idx="36">
                  <c:v>60</c:v>
                </c:pt>
                <c:pt idx="37">
                  <c:v>60</c:v>
                </c:pt>
                <c:pt idx="38">
                  <c:v>60</c:v>
                </c:pt>
                <c:pt idx="39">
                  <c:v>60</c:v>
                </c:pt>
                <c:pt idx="40">
                  <c:v>60</c:v>
                </c:pt>
                <c:pt idx="41">
                  <c:v>60</c:v>
                </c:pt>
                <c:pt idx="42">
                  <c:v>60</c:v>
                </c:pt>
                <c:pt idx="43">
                  <c:v>60</c:v>
                </c:pt>
              </c:numCache>
            </c:numRef>
          </c:xVal>
          <c:yVal>
            <c:numRef>
              <c:f>Sheet3!$N$3:$N$46</c:f>
              <c:numCache>
                <c:formatCode>General</c:formatCode>
                <c:ptCount val="44"/>
                <c:pt idx="0">
                  <c:v>21</c:v>
                </c:pt>
                <c:pt idx="1">
                  <c:v>23</c:v>
                </c:pt>
                <c:pt idx="2">
                  <c:v>21</c:v>
                </c:pt>
                <c:pt idx="3">
                  <c:v>23</c:v>
                </c:pt>
                <c:pt idx="4">
                  <c:v>36</c:v>
                </c:pt>
                <c:pt idx="5">
                  <c:v>32</c:v>
                </c:pt>
                <c:pt idx="6">
                  <c:v>37.5</c:v>
                </c:pt>
                <c:pt idx="7">
                  <c:v>48.5</c:v>
                </c:pt>
                <c:pt idx="8">
                  <c:v>23.571400000000001</c:v>
                </c:pt>
                <c:pt idx="9">
                  <c:v>30.285699999999967</c:v>
                </c:pt>
                <c:pt idx="10">
                  <c:v>27.428599999999971</c:v>
                </c:pt>
                <c:pt idx="11">
                  <c:v>25.571400000000001</c:v>
                </c:pt>
                <c:pt idx="12">
                  <c:v>23.571400000000001</c:v>
                </c:pt>
                <c:pt idx="13">
                  <c:v>30.285699999999967</c:v>
                </c:pt>
                <c:pt idx="14">
                  <c:v>27.428599999999971</c:v>
                </c:pt>
                <c:pt idx="15">
                  <c:v>25.571400000000001</c:v>
                </c:pt>
                <c:pt idx="16">
                  <c:v>45</c:v>
                </c:pt>
                <c:pt idx="17">
                  <c:v>41</c:v>
                </c:pt>
                <c:pt idx="18">
                  <c:v>28.5</c:v>
                </c:pt>
                <c:pt idx="19">
                  <c:v>39.5</c:v>
                </c:pt>
                <c:pt idx="20">
                  <c:v>165</c:v>
                </c:pt>
                <c:pt idx="21">
                  <c:v>131</c:v>
                </c:pt>
                <c:pt idx="22">
                  <c:v>66</c:v>
                </c:pt>
                <c:pt idx="23">
                  <c:v>122</c:v>
                </c:pt>
                <c:pt idx="24">
                  <c:v>30</c:v>
                </c:pt>
                <c:pt idx="25">
                  <c:v>48.5</c:v>
                </c:pt>
                <c:pt idx="26">
                  <c:v>43.5</c:v>
                </c:pt>
                <c:pt idx="27">
                  <c:v>32</c:v>
                </c:pt>
                <c:pt idx="28">
                  <c:v>90</c:v>
                </c:pt>
                <c:pt idx="29">
                  <c:v>133.1429</c:v>
                </c:pt>
                <c:pt idx="30">
                  <c:v>70.285699999999991</c:v>
                </c:pt>
                <c:pt idx="31">
                  <c:v>84.5</c:v>
                </c:pt>
                <c:pt idx="32">
                  <c:v>81</c:v>
                </c:pt>
                <c:pt idx="33">
                  <c:v>81.714300000000023</c:v>
                </c:pt>
                <c:pt idx="34">
                  <c:v>121.71430000000002</c:v>
                </c:pt>
                <c:pt idx="35">
                  <c:v>93.5</c:v>
                </c:pt>
                <c:pt idx="36">
                  <c:v>90</c:v>
                </c:pt>
                <c:pt idx="37">
                  <c:v>133.1429</c:v>
                </c:pt>
                <c:pt idx="38">
                  <c:v>70.285699999999991</c:v>
                </c:pt>
                <c:pt idx="39">
                  <c:v>84.5</c:v>
                </c:pt>
                <c:pt idx="40">
                  <c:v>81</c:v>
                </c:pt>
                <c:pt idx="41">
                  <c:v>81.714300000000023</c:v>
                </c:pt>
                <c:pt idx="42">
                  <c:v>121.71430000000002</c:v>
                </c:pt>
                <c:pt idx="43">
                  <c:v>93.5</c:v>
                </c:pt>
              </c:numCache>
            </c:numRef>
          </c:yVal>
          <c:smooth val="0"/>
        </c:ser>
        <c:dLbls>
          <c:showLegendKey val="0"/>
          <c:showVal val="0"/>
          <c:showCatName val="0"/>
          <c:showSerName val="0"/>
          <c:showPercent val="0"/>
          <c:showBubbleSize val="0"/>
        </c:dLbls>
        <c:axId val="154899968"/>
        <c:axId val="154901888"/>
      </c:scatterChart>
      <c:valAx>
        <c:axId val="154899968"/>
        <c:scaling>
          <c:orientation val="minMax"/>
        </c:scaling>
        <c:delete val="0"/>
        <c:axPos val="b"/>
        <c:majorGridlines/>
        <c:title>
          <c:tx>
            <c:rich>
              <a:bodyPr/>
              <a:lstStyle/>
              <a:p>
                <a:pPr>
                  <a:defRPr/>
                </a:pPr>
                <a:r>
                  <a:rPr lang="en-AU"/>
                  <a:t>Total value (g)</a:t>
                </a:r>
              </a:p>
            </c:rich>
          </c:tx>
          <c:layout/>
          <c:overlay val="0"/>
        </c:title>
        <c:numFmt formatCode="General" sourceLinked="1"/>
        <c:majorTickMark val="out"/>
        <c:minorTickMark val="none"/>
        <c:tickLblPos val="nextTo"/>
        <c:crossAx val="154901888"/>
        <c:crosses val="autoZero"/>
        <c:crossBetween val="midCat"/>
      </c:valAx>
      <c:valAx>
        <c:axId val="154901888"/>
        <c:scaling>
          <c:orientation val="minMax"/>
        </c:scaling>
        <c:delete val="0"/>
        <c:axPos val="l"/>
        <c:majorGridlines/>
        <c:title>
          <c:tx>
            <c:rich>
              <a:bodyPr rot="-5400000" vert="horz"/>
              <a:lstStyle/>
              <a:p>
                <a:pPr>
                  <a:defRPr/>
                </a:pPr>
                <a:r>
                  <a:rPr lang="en-AU"/>
                  <a:t>Tour time (f)</a:t>
                </a:r>
              </a:p>
            </c:rich>
          </c:tx>
          <c:layout/>
          <c:overlay val="0"/>
        </c:title>
        <c:numFmt formatCode="General" sourceLinked="1"/>
        <c:majorTickMark val="out"/>
        <c:minorTickMark val="none"/>
        <c:tickLblPos val="nextTo"/>
        <c:crossAx val="154899968"/>
        <c:crosses val="autoZero"/>
        <c:crossBetween val="midCat"/>
      </c:valAx>
    </c:plotArea>
    <c:plotVisOnly val="1"/>
    <c:dispBlanksAs val="gap"/>
    <c:showDLblsOverMax val="0"/>
  </c:chart>
  <c:spPr>
    <a:ln>
      <a:noFill/>
    </a:ln>
  </c:spPr>
  <c:txPr>
    <a:bodyPr/>
    <a:lstStyle/>
    <a:p>
      <a:pPr>
        <a:defRPr sz="1400" i="1">
          <a:latin typeface="Times New Roman" pitchFamily="18" charset="0"/>
          <a:cs typeface="Times New Roman" pitchFamily="18" charset="0"/>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6709921553641527E-2"/>
          <c:y val="3.7524353891686027E-2"/>
          <c:w val="0.83102190454281122"/>
          <c:h val="0.84738769000426617"/>
        </c:manualLayout>
      </c:layout>
      <c:scatterChart>
        <c:scatterStyle val="lineMarker"/>
        <c:varyColors val="0"/>
        <c:ser>
          <c:idx val="0"/>
          <c:order val="0"/>
          <c:tx>
            <c:v>Tour optimal, picking plan non-optimal</c:v>
          </c:tx>
          <c:spPr>
            <a:ln w="28575">
              <a:noFill/>
            </a:ln>
          </c:spPr>
          <c:marker>
            <c:symbol val="diamond"/>
            <c:size val="10"/>
          </c:marker>
          <c:xVal>
            <c:numRef>
              <c:f>Sheet5!$A$3:$A$23</c:f>
              <c:numCache>
                <c:formatCode>General</c:formatCode>
                <c:ptCount val="21"/>
                <c:pt idx="0">
                  <c:v>1.8</c:v>
                </c:pt>
                <c:pt idx="1">
                  <c:v>1.458</c:v>
                </c:pt>
                <c:pt idx="2">
                  <c:v>3.6</c:v>
                </c:pt>
                <c:pt idx="3">
                  <c:v>3.6</c:v>
                </c:pt>
                <c:pt idx="4">
                  <c:v>3.6</c:v>
                </c:pt>
                <c:pt idx="5">
                  <c:v>3.6</c:v>
                </c:pt>
                <c:pt idx="6">
                  <c:v>1.458</c:v>
                </c:pt>
                <c:pt idx="7">
                  <c:v>1.8</c:v>
                </c:pt>
                <c:pt idx="8">
                  <c:v>0.61767000000000072</c:v>
                </c:pt>
                <c:pt idx="9">
                  <c:v>1.7714999999999992</c:v>
                </c:pt>
                <c:pt idx="10">
                  <c:v>6.48</c:v>
                </c:pt>
                <c:pt idx="11">
                  <c:v>6.48</c:v>
                </c:pt>
                <c:pt idx="12">
                  <c:v>2.0223</c:v>
                </c:pt>
                <c:pt idx="13">
                  <c:v>3.5428999999999982</c:v>
                </c:pt>
                <c:pt idx="14">
                  <c:v>3.1886000000000001</c:v>
                </c:pt>
                <c:pt idx="15">
                  <c:v>2.0223</c:v>
                </c:pt>
                <c:pt idx="16">
                  <c:v>2.0223</c:v>
                </c:pt>
                <c:pt idx="17">
                  <c:v>3.5428999999999982</c:v>
                </c:pt>
                <c:pt idx="18">
                  <c:v>3.1886000000000001</c:v>
                </c:pt>
                <c:pt idx="19">
                  <c:v>2.0223</c:v>
                </c:pt>
                <c:pt idx="20">
                  <c:v>0</c:v>
                </c:pt>
              </c:numCache>
            </c:numRef>
          </c:xVal>
          <c:yVal>
            <c:numRef>
              <c:f>Sheet5!$B$3:$B$23</c:f>
              <c:numCache>
                <c:formatCode>General</c:formatCode>
                <c:ptCount val="21"/>
                <c:pt idx="0">
                  <c:v>29</c:v>
                </c:pt>
                <c:pt idx="1">
                  <c:v>41</c:v>
                </c:pt>
                <c:pt idx="2">
                  <c:v>24.285699999999967</c:v>
                </c:pt>
                <c:pt idx="3">
                  <c:v>24.285699999999967</c:v>
                </c:pt>
                <c:pt idx="4">
                  <c:v>24.285699999999967</c:v>
                </c:pt>
                <c:pt idx="5">
                  <c:v>24.285699999999967</c:v>
                </c:pt>
                <c:pt idx="6">
                  <c:v>42.5</c:v>
                </c:pt>
                <c:pt idx="7">
                  <c:v>27.5</c:v>
                </c:pt>
                <c:pt idx="8">
                  <c:v>155</c:v>
                </c:pt>
                <c:pt idx="9">
                  <c:v>65</c:v>
                </c:pt>
                <c:pt idx="10">
                  <c:v>35</c:v>
                </c:pt>
                <c:pt idx="11">
                  <c:v>35</c:v>
                </c:pt>
                <c:pt idx="12">
                  <c:v>117.5</c:v>
                </c:pt>
                <c:pt idx="13">
                  <c:v>67.142899999999983</c:v>
                </c:pt>
                <c:pt idx="14">
                  <c:v>75.714300000000023</c:v>
                </c:pt>
                <c:pt idx="15">
                  <c:v>116</c:v>
                </c:pt>
                <c:pt idx="16">
                  <c:v>117.5</c:v>
                </c:pt>
                <c:pt idx="17">
                  <c:v>67.142899999999983</c:v>
                </c:pt>
                <c:pt idx="18">
                  <c:v>75.714300000000023</c:v>
                </c:pt>
                <c:pt idx="19">
                  <c:v>116</c:v>
                </c:pt>
                <c:pt idx="20">
                  <c:v>20</c:v>
                </c:pt>
              </c:numCache>
            </c:numRef>
          </c:yVal>
          <c:smooth val="0"/>
        </c:ser>
        <c:ser>
          <c:idx val="1"/>
          <c:order val="1"/>
          <c:tx>
            <c:v>Tour non-optimal, picking plan optimal</c:v>
          </c:tx>
          <c:spPr>
            <a:ln w="28575">
              <a:noFill/>
            </a:ln>
          </c:spPr>
          <c:marker>
            <c:symbol val="square"/>
            <c:size val="10"/>
          </c:marker>
          <c:xVal>
            <c:numRef>
              <c:f>Sheet5!$D$3:$D$6</c:f>
              <c:numCache>
                <c:formatCode>General</c:formatCode>
                <c:ptCount val="4"/>
                <c:pt idx="0">
                  <c:v>5.3143999999999965</c:v>
                </c:pt>
                <c:pt idx="1">
                  <c:v>1.6677</c:v>
                </c:pt>
                <c:pt idx="2">
                  <c:v>2.0589</c:v>
                </c:pt>
                <c:pt idx="3">
                  <c:v>5.3143999999999965</c:v>
                </c:pt>
              </c:numCache>
            </c:numRef>
          </c:xVal>
          <c:yVal>
            <c:numRef>
              <c:f>Sheet5!$E$3:$E$6</c:f>
              <c:numCache>
                <c:formatCode>General</c:formatCode>
                <c:ptCount val="4"/>
                <c:pt idx="0">
                  <c:v>75</c:v>
                </c:pt>
                <c:pt idx="1">
                  <c:v>176</c:v>
                </c:pt>
                <c:pt idx="2">
                  <c:v>156</c:v>
                </c:pt>
                <c:pt idx="3">
                  <c:v>77</c:v>
                </c:pt>
              </c:numCache>
            </c:numRef>
          </c:yVal>
          <c:smooth val="0"/>
        </c:ser>
        <c:ser>
          <c:idx val="2"/>
          <c:order val="2"/>
          <c:tx>
            <c:v>Tour and picking plan optimal</c:v>
          </c:tx>
          <c:spPr>
            <a:ln w="28575">
              <a:noFill/>
            </a:ln>
          </c:spPr>
          <c:marker>
            <c:symbol val="triangle"/>
            <c:size val="10"/>
          </c:marker>
          <c:xVal>
            <c:numRef>
              <c:f>Sheet5!$G$3:$G$4</c:f>
              <c:numCache>
                <c:formatCode>General</c:formatCode>
                <c:ptCount val="2"/>
                <c:pt idx="0">
                  <c:v>3.4867999999999997</c:v>
                </c:pt>
                <c:pt idx="1">
                  <c:v>3.4867999999999997</c:v>
                </c:pt>
              </c:numCache>
            </c:numRef>
          </c:xVal>
          <c:yVal>
            <c:numRef>
              <c:f>Sheet5!$H$3:$H$4</c:f>
              <c:numCache>
                <c:formatCode>General</c:formatCode>
                <c:ptCount val="2"/>
                <c:pt idx="0">
                  <c:v>110</c:v>
                </c:pt>
                <c:pt idx="1">
                  <c:v>110</c:v>
                </c:pt>
              </c:numCache>
            </c:numRef>
          </c:yVal>
          <c:smooth val="0"/>
        </c:ser>
        <c:ser>
          <c:idx val="3"/>
          <c:order val="3"/>
          <c:tx>
            <c:v>Tour and picking plan non-optimal</c:v>
          </c:tx>
          <c:spPr>
            <a:ln w="28575">
              <a:noFill/>
            </a:ln>
          </c:spPr>
          <c:marker>
            <c:symbol val="x"/>
            <c:size val="10"/>
          </c:marker>
          <c:xVal>
            <c:numRef>
              <c:f>Sheet5!$J$3:$J$44</c:f>
              <c:numCache>
                <c:formatCode>General</c:formatCode>
                <c:ptCount val="42"/>
                <c:pt idx="0">
                  <c:v>1.62</c:v>
                </c:pt>
                <c:pt idx="1">
                  <c:v>1.8</c:v>
                </c:pt>
                <c:pt idx="2">
                  <c:v>1.62</c:v>
                </c:pt>
                <c:pt idx="3">
                  <c:v>1.3122</c:v>
                </c:pt>
                <c:pt idx="4">
                  <c:v>4</c:v>
                </c:pt>
                <c:pt idx="5">
                  <c:v>3.24</c:v>
                </c:pt>
                <c:pt idx="6">
                  <c:v>3.24</c:v>
                </c:pt>
                <c:pt idx="7">
                  <c:v>4</c:v>
                </c:pt>
                <c:pt idx="8">
                  <c:v>4</c:v>
                </c:pt>
                <c:pt idx="9">
                  <c:v>3.24</c:v>
                </c:pt>
                <c:pt idx="10">
                  <c:v>3.24</c:v>
                </c:pt>
                <c:pt idx="11">
                  <c:v>4</c:v>
                </c:pt>
                <c:pt idx="12">
                  <c:v>1.3122</c:v>
                </c:pt>
                <c:pt idx="13">
                  <c:v>1.458</c:v>
                </c:pt>
                <c:pt idx="14">
                  <c:v>1.8</c:v>
                </c:pt>
                <c:pt idx="15">
                  <c:v>1.62</c:v>
                </c:pt>
                <c:pt idx="16">
                  <c:v>0.55591000000000002</c:v>
                </c:pt>
                <c:pt idx="17">
                  <c:v>0.84728999999999999</c:v>
                </c:pt>
                <c:pt idx="18">
                  <c:v>1.7714999999999992</c:v>
                </c:pt>
                <c:pt idx="19">
                  <c:v>0.94142999999999999</c:v>
                </c:pt>
                <c:pt idx="20">
                  <c:v>7.2</c:v>
                </c:pt>
                <c:pt idx="21">
                  <c:v>5.2488000000000001</c:v>
                </c:pt>
                <c:pt idx="22">
                  <c:v>5.8319999999999999</c:v>
                </c:pt>
                <c:pt idx="23">
                  <c:v>7.2</c:v>
                </c:pt>
                <c:pt idx="24">
                  <c:v>2.9866999999999981</c:v>
                </c:pt>
                <c:pt idx="25">
                  <c:v>1.6946000000000001</c:v>
                </c:pt>
                <c:pt idx="26">
                  <c:v>3.3066999999999984</c:v>
                </c:pt>
                <c:pt idx="27">
                  <c:v>3.0823999999999998</c:v>
                </c:pt>
                <c:pt idx="28">
                  <c:v>3.0823999999999998</c:v>
                </c:pt>
                <c:pt idx="29">
                  <c:v>2.9760999999999984</c:v>
                </c:pt>
                <c:pt idx="30">
                  <c:v>1.8829</c:v>
                </c:pt>
                <c:pt idx="31">
                  <c:v>2.9866999999999981</c:v>
                </c:pt>
                <c:pt idx="32">
                  <c:v>2.9866999999999981</c:v>
                </c:pt>
                <c:pt idx="33">
                  <c:v>1.6946000000000001</c:v>
                </c:pt>
                <c:pt idx="34">
                  <c:v>3.3066999999999984</c:v>
                </c:pt>
                <c:pt idx="35">
                  <c:v>3.0823999999999998</c:v>
                </c:pt>
                <c:pt idx="36">
                  <c:v>3.0823999999999998</c:v>
                </c:pt>
                <c:pt idx="37">
                  <c:v>2.9760999999999984</c:v>
                </c:pt>
                <c:pt idx="38">
                  <c:v>1.8829</c:v>
                </c:pt>
                <c:pt idx="39">
                  <c:v>2.9866999999999981</c:v>
                </c:pt>
                <c:pt idx="40">
                  <c:v>0</c:v>
                </c:pt>
                <c:pt idx="41">
                  <c:v>0</c:v>
                </c:pt>
              </c:numCache>
            </c:numRef>
          </c:xVal>
          <c:yVal>
            <c:numRef>
              <c:f>Sheet5!$K$3:$K$44</c:f>
              <c:numCache>
                <c:formatCode>General</c:formatCode>
                <c:ptCount val="42"/>
                <c:pt idx="0">
                  <c:v>36</c:v>
                </c:pt>
                <c:pt idx="1">
                  <c:v>32</c:v>
                </c:pt>
                <c:pt idx="2">
                  <c:v>37.5</c:v>
                </c:pt>
                <c:pt idx="3">
                  <c:v>48.5</c:v>
                </c:pt>
                <c:pt idx="4">
                  <c:v>23.571400000000001</c:v>
                </c:pt>
                <c:pt idx="5">
                  <c:v>30.285699999999967</c:v>
                </c:pt>
                <c:pt idx="6">
                  <c:v>27.428599999999971</c:v>
                </c:pt>
                <c:pt idx="7">
                  <c:v>25.571400000000001</c:v>
                </c:pt>
                <c:pt idx="8">
                  <c:v>23.571400000000001</c:v>
                </c:pt>
                <c:pt idx="9">
                  <c:v>30.285699999999967</c:v>
                </c:pt>
                <c:pt idx="10">
                  <c:v>27.428599999999971</c:v>
                </c:pt>
                <c:pt idx="11">
                  <c:v>25.571400000000001</c:v>
                </c:pt>
                <c:pt idx="12">
                  <c:v>45</c:v>
                </c:pt>
                <c:pt idx="13">
                  <c:v>41</c:v>
                </c:pt>
                <c:pt idx="14">
                  <c:v>28.5</c:v>
                </c:pt>
                <c:pt idx="15">
                  <c:v>39.5</c:v>
                </c:pt>
                <c:pt idx="16">
                  <c:v>165</c:v>
                </c:pt>
                <c:pt idx="17">
                  <c:v>131</c:v>
                </c:pt>
                <c:pt idx="18">
                  <c:v>66</c:v>
                </c:pt>
                <c:pt idx="19">
                  <c:v>122</c:v>
                </c:pt>
                <c:pt idx="20">
                  <c:v>30</c:v>
                </c:pt>
                <c:pt idx="21">
                  <c:v>48.5</c:v>
                </c:pt>
                <c:pt idx="22">
                  <c:v>43.5</c:v>
                </c:pt>
                <c:pt idx="23">
                  <c:v>32</c:v>
                </c:pt>
                <c:pt idx="24">
                  <c:v>90</c:v>
                </c:pt>
                <c:pt idx="25">
                  <c:v>133.1429</c:v>
                </c:pt>
                <c:pt idx="26">
                  <c:v>70.285699999999991</c:v>
                </c:pt>
                <c:pt idx="27">
                  <c:v>84.5</c:v>
                </c:pt>
                <c:pt idx="28">
                  <c:v>81</c:v>
                </c:pt>
                <c:pt idx="29">
                  <c:v>81.714300000000023</c:v>
                </c:pt>
                <c:pt idx="30">
                  <c:v>121.71430000000002</c:v>
                </c:pt>
                <c:pt idx="31">
                  <c:v>93.5</c:v>
                </c:pt>
                <c:pt idx="32">
                  <c:v>90</c:v>
                </c:pt>
                <c:pt idx="33">
                  <c:v>133.1429</c:v>
                </c:pt>
                <c:pt idx="34">
                  <c:v>70.285699999999991</c:v>
                </c:pt>
                <c:pt idx="35">
                  <c:v>84.5</c:v>
                </c:pt>
                <c:pt idx="36">
                  <c:v>81</c:v>
                </c:pt>
                <c:pt idx="37">
                  <c:v>81.714300000000023</c:v>
                </c:pt>
                <c:pt idx="38">
                  <c:v>121.71430000000002</c:v>
                </c:pt>
                <c:pt idx="39">
                  <c:v>93.5</c:v>
                </c:pt>
                <c:pt idx="40">
                  <c:v>21</c:v>
                </c:pt>
                <c:pt idx="41">
                  <c:v>23</c:v>
                </c:pt>
              </c:numCache>
            </c:numRef>
          </c:yVal>
          <c:smooth val="0"/>
        </c:ser>
        <c:dLbls>
          <c:showLegendKey val="0"/>
          <c:showVal val="0"/>
          <c:showCatName val="0"/>
          <c:showSerName val="0"/>
          <c:showPercent val="0"/>
          <c:showBubbleSize val="0"/>
        </c:dLbls>
        <c:axId val="154306048"/>
        <c:axId val="154307968"/>
      </c:scatterChart>
      <c:valAx>
        <c:axId val="154306048"/>
        <c:scaling>
          <c:orientation val="minMax"/>
        </c:scaling>
        <c:delete val="0"/>
        <c:axPos val="b"/>
        <c:majorGridlines/>
        <c:title>
          <c:tx>
            <c:rich>
              <a:bodyPr/>
              <a:lstStyle/>
              <a:p>
                <a:pPr>
                  <a:defRPr/>
                </a:pPr>
                <a:r>
                  <a:rPr lang="en-AU"/>
                  <a:t>Total value (g)</a:t>
                </a:r>
              </a:p>
            </c:rich>
          </c:tx>
          <c:layout>
            <c:manualLayout>
              <c:xMode val="edge"/>
              <c:yMode val="edge"/>
              <c:x val="0.37961850163466443"/>
              <c:y val="0.93138551536990077"/>
            </c:manualLayout>
          </c:layout>
          <c:overlay val="0"/>
        </c:title>
        <c:numFmt formatCode="General" sourceLinked="1"/>
        <c:majorTickMark val="out"/>
        <c:minorTickMark val="none"/>
        <c:tickLblPos val="nextTo"/>
        <c:crossAx val="154307968"/>
        <c:crosses val="autoZero"/>
        <c:crossBetween val="midCat"/>
      </c:valAx>
      <c:valAx>
        <c:axId val="154307968"/>
        <c:scaling>
          <c:orientation val="minMax"/>
        </c:scaling>
        <c:delete val="0"/>
        <c:axPos val="l"/>
        <c:majorGridlines/>
        <c:title>
          <c:tx>
            <c:rich>
              <a:bodyPr rot="-5400000" vert="horz"/>
              <a:lstStyle/>
              <a:p>
                <a:pPr>
                  <a:defRPr/>
                </a:pPr>
                <a:r>
                  <a:rPr lang="en-AU"/>
                  <a:t>Tour time (f)</a:t>
                </a:r>
              </a:p>
            </c:rich>
          </c:tx>
          <c:layout/>
          <c:overlay val="0"/>
        </c:title>
        <c:numFmt formatCode="General" sourceLinked="1"/>
        <c:majorTickMark val="none"/>
        <c:minorTickMark val="none"/>
        <c:tickLblPos val="high"/>
        <c:crossAx val="154306048"/>
        <c:crosses val="autoZero"/>
        <c:crossBetween val="midCat"/>
      </c:valAx>
    </c:plotArea>
    <c:plotVisOnly val="1"/>
    <c:dispBlanksAs val="gap"/>
    <c:showDLblsOverMax val="0"/>
  </c:chart>
  <c:spPr>
    <a:ln>
      <a:noFill/>
    </a:ln>
  </c:spPr>
  <c:txPr>
    <a:bodyPr/>
    <a:lstStyle/>
    <a:p>
      <a:pPr>
        <a:defRPr sz="1400" i="1">
          <a:solidFill>
            <a:srgbClr val="00A44A"/>
          </a:solidFill>
        </a:defRPr>
      </a:pPr>
      <a:endParaRPr lang="en-US"/>
    </a:p>
  </c:txPr>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1.emf"/></Relationships>
</file>

<file path=ppt/drawings/drawing1.xml><?xml version="1.0" encoding="utf-8"?>
<c:userShapes xmlns:c="http://schemas.openxmlformats.org/drawingml/2006/chart">
  <cdr:relSizeAnchor xmlns:cdr="http://schemas.openxmlformats.org/drawingml/2006/chartDrawing">
    <cdr:from>
      <cdr:x>0.5687</cdr:x>
      <cdr:y>0.67836</cdr:y>
    </cdr:from>
    <cdr:to>
      <cdr:x>0.74668</cdr:x>
      <cdr:y>0.73214</cdr:y>
    </cdr:to>
    <cdr:cxnSp macro="">
      <cdr:nvCxnSpPr>
        <cdr:cNvPr id="3" name="Straight Arrow Connector 2"/>
        <cdr:cNvCxnSpPr/>
      </cdr:nvCxnSpPr>
      <cdr:spPr>
        <a:xfrm xmlns:a="http://schemas.openxmlformats.org/drawingml/2006/main" flipH="1">
          <a:off x="2514600" y="2894698"/>
          <a:ext cx="786957" cy="229502"/>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0.68255</cdr:x>
      <cdr:y>0.61223</cdr:y>
    </cdr:from>
    <cdr:to>
      <cdr:x>0.93974</cdr:x>
      <cdr:y>0.72715</cdr:y>
    </cdr:to>
    <cdr:sp macro="" textlink="">
      <cdr:nvSpPr>
        <cdr:cNvPr id="4" name="TextBox 3"/>
        <cdr:cNvSpPr txBox="1"/>
      </cdr:nvSpPr>
      <cdr:spPr>
        <a:xfrm xmlns:a="http://schemas.openxmlformats.org/drawingml/2006/main">
          <a:off x="3018000" y="2612504"/>
          <a:ext cx="1137204" cy="49038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AU" sz="1050" b="1" dirty="0"/>
            <a:t>The optimal G = 50 </a:t>
          </a:r>
        </a:p>
      </cdr:txBody>
    </cdr:sp>
  </cdr:relSizeAnchor>
  <cdr:relSizeAnchor xmlns:cdr="http://schemas.openxmlformats.org/drawingml/2006/chartDrawing">
    <cdr:from>
      <cdr:x>0.75827</cdr:x>
      <cdr:y>0.25</cdr:y>
    </cdr:from>
    <cdr:to>
      <cdr:x>0.88952</cdr:x>
      <cdr:y>0.31703</cdr:y>
    </cdr:to>
    <cdr:sp macro="" textlink="">
      <cdr:nvSpPr>
        <cdr:cNvPr id="5" name="TextBox 1"/>
        <cdr:cNvSpPr txBox="1"/>
      </cdr:nvSpPr>
      <cdr:spPr>
        <a:xfrm xmlns:a="http://schemas.openxmlformats.org/drawingml/2006/main">
          <a:off x="3352800" y="1066800"/>
          <a:ext cx="580342" cy="28603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AU" sz="1000" b="1" dirty="0"/>
            <a:t>G = </a:t>
          </a:r>
          <a:r>
            <a:rPr lang="en-AU" sz="1000" b="1" dirty="0" smtClean="0"/>
            <a:t>-10</a:t>
          </a:r>
          <a:endParaRPr lang="en-AU" sz="1000" b="1" dirty="0"/>
        </a:p>
      </cdr:txBody>
    </cdr:sp>
  </cdr:relSizeAnchor>
  <cdr:relSizeAnchor xmlns:cdr="http://schemas.openxmlformats.org/drawingml/2006/chartDrawing">
    <cdr:from>
      <cdr:x>0.68934</cdr:x>
      <cdr:y>0.30357</cdr:y>
    </cdr:from>
    <cdr:to>
      <cdr:x>0.79274</cdr:x>
      <cdr:y>0.41071</cdr:y>
    </cdr:to>
    <cdr:cxnSp macro="">
      <cdr:nvCxnSpPr>
        <cdr:cNvPr id="6" name="Straight Arrow Connector 5"/>
        <cdr:cNvCxnSpPr/>
      </cdr:nvCxnSpPr>
      <cdr:spPr>
        <a:xfrm xmlns:a="http://schemas.openxmlformats.org/drawingml/2006/main" flipH="1">
          <a:off x="3048000" y="1295400"/>
          <a:ext cx="457200" cy="457200"/>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0.76326</cdr:x>
      <cdr:y>0.75508</cdr:y>
    </cdr:from>
    <cdr:to>
      <cdr:x>0.81194</cdr:x>
      <cdr:y>0.82425</cdr:y>
    </cdr:to>
    <cdr:cxnSp macro="">
      <cdr:nvCxnSpPr>
        <cdr:cNvPr id="3" name="Straight Arrow Connector 2"/>
        <cdr:cNvCxnSpPr>
          <a:stCxn xmlns:a="http://schemas.openxmlformats.org/drawingml/2006/main" id="8" idx="0"/>
        </cdr:cNvCxnSpPr>
      </cdr:nvCxnSpPr>
      <cdr:spPr>
        <a:xfrm xmlns:a="http://schemas.openxmlformats.org/drawingml/2006/main" flipV="1">
          <a:off x="2030761" y="2071336"/>
          <a:ext cx="129527" cy="189747"/>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0.4883</cdr:x>
      <cdr:y>0.79186</cdr:y>
    </cdr:from>
    <cdr:to>
      <cdr:x>0.51839</cdr:x>
      <cdr:y>0.83522</cdr:y>
    </cdr:to>
    <cdr:cxnSp macro="">
      <cdr:nvCxnSpPr>
        <cdr:cNvPr id="4" name="Straight Arrow Connector 3"/>
        <cdr:cNvCxnSpPr>
          <a:stCxn xmlns:a="http://schemas.openxmlformats.org/drawingml/2006/main" id="7" idx="0"/>
        </cdr:cNvCxnSpPr>
      </cdr:nvCxnSpPr>
      <cdr:spPr>
        <a:xfrm xmlns:a="http://schemas.openxmlformats.org/drawingml/2006/main" flipH="1" flipV="1">
          <a:off x="1453611" y="1274174"/>
          <a:ext cx="89574" cy="69770"/>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0.41623</cdr:x>
      <cdr:y>0.83522</cdr:y>
    </cdr:from>
    <cdr:to>
      <cdr:x>0.62055</cdr:x>
      <cdr:y>0.89566</cdr:y>
    </cdr:to>
    <cdr:sp macro="" textlink="">
      <cdr:nvSpPr>
        <cdr:cNvPr id="7" name="TextBox 1"/>
        <cdr:cNvSpPr txBox="1"/>
      </cdr:nvSpPr>
      <cdr:spPr>
        <a:xfrm xmlns:a="http://schemas.openxmlformats.org/drawingml/2006/main">
          <a:off x="1239067" y="1343944"/>
          <a:ext cx="608236" cy="9725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AU" sz="1200" i="1" dirty="0"/>
            <a:t>G2=(4, 23.57)</a:t>
          </a:r>
        </a:p>
      </cdr:txBody>
    </cdr:sp>
  </cdr:relSizeAnchor>
  <cdr:relSizeAnchor xmlns:cdr="http://schemas.openxmlformats.org/drawingml/2006/chartDrawing">
    <cdr:from>
      <cdr:x>0.6611</cdr:x>
      <cdr:y>0.82425</cdr:y>
    </cdr:from>
    <cdr:to>
      <cdr:x>0.86542</cdr:x>
      <cdr:y>0.8847</cdr:y>
    </cdr:to>
    <cdr:sp macro="" textlink="">
      <cdr:nvSpPr>
        <cdr:cNvPr id="8" name="TextBox 1"/>
        <cdr:cNvSpPr txBox="1"/>
      </cdr:nvSpPr>
      <cdr:spPr>
        <a:xfrm xmlns:a="http://schemas.openxmlformats.org/drawingml/2006/main">
          <a:off x="1758949" y="2261083"/>
          <a:ext cx="543624" cy="16582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AU" sz="1200" i="1" dirty="0"/>
            <a:t>G1=(7.2, 30)</a:t>
          </a:r>
        </a:p>
      </cdr:txBody>
    </cdr:sp>
  </cdr:relSizeAnchor>
  <cdr:relSizeAnchor xmlns:cdr="http://schemas.openxmlformats.org/drawingml/2006/chartDrawing">
    <cdr:from>
      <cdr:x>0.07032</cdr:x>
      <cdr:y>0.86942</cdr:y>
    </cdr:from>
    <cdr:to>
      <cdr:x>0.21578</cdr:x>
      <cdr:y>0.92986</cdr:y>
    </cdr:to>
    <cdr:sp macro="" textlink="">
      <cdr:nvSpPr>
        <cdr:cNvPr id="20" name="TextBox 1"/>
        <cdr:cNvSpPr txBox="1"/>
      </cdr:nvSpPr>
      <cdr:spPr>
        <a:xfrm xmlns:a="http://schemas.openxmlformats.org/drawingml/2006/main">
          <a:off x="187121" y="2385218"/>
          <a:ext cx="387060" cy="16581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AU" sz="1200" i="1" dirty="0"/>
            <a:t>G3=(0, 20)</a:t>
          </a:r>
        </a:p>
      </cdr:txBody>
    </cdr:sp>
  </cdr:relSizeAnchor>
  <cdr:relSizeAnchor xmlns:cdr="http://schemas.openxmlformats.org/drawingml/2006/chartDrawing">
    <cdr:from>
      <cdr:x>0.07517</cdr:x>
      <cdr:y>0.81069</cdr:y>
    </cdr:from>
    <cdr:to>
      <cdr:x>0.14305</cdr:x>
      <cdr:y>0.86942</cdr:y>
    </cdr:to>
    <cdr:cxnSp macro="">
      <cdr:nvCxnSpPr>
        <cdr:cNvPr id="21" name="Straight Arrow Connector 20"/>
        <cdr:cNvCxnSpPr>
          <a:stCxn xmlns:a="http://schemas.openxmlformats.org/drawingml/2006/main" id="20" idx="0"/>
        </cdr:cNvCxnSpPr>
      </cdr:nvCxnSpPr>
      <cdr:spPr>
        <a:xfrm xmlns:a="http://schemas.openxmlformats.org/drawingml/2006/main" flipH="1" flipV="1">
          <a:off x="200025" y="2224088"/>
          <a:ext cx="180626" cy="161130"/>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0.06801</cdr:x>
      <cdr:y>0.78856</cdr:y>
    </cdr:from>
    <cdr:to>
      <cdr:x>0.47191</cdr:x>
      <cdr:y>0.80606</cdr:y>
    </cdr:to>
    <cdr:cxnSp macro="">
      <cdr:nvCxnSpPr>
        <cdr:cNvPr id="13" name="Straight Connector 12"/>
        <cdr:cNvCxnSpPr/>
      </cdr:nvCxnSpPr>
      <cdr:spPr>
        <a:xfrm xmlns:a="http://schemas.openxmlformats.org/drawingml/2006/main" flipV="1">
          <a:off x="180951" y="2163171"/>
          <a:ext cx="1074643" cy="48013"/>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0.48682</cdr:x>
      <cdr:y>0.7644</cdr:y>
    </cdr:from>
    <cdr:to>
      <cdr:x>0.80779</cdr:x>
      <cdr:y>0.78465</cdr:y>
    </cdr:to>
    <cdr:cxnSp macro="">
      <cdr:nvCxnSpPr>
        <cdr:cNvPr id="17" name="Straight Connector 16"/>
        <cdr:cNvCxnSpPr/>
      </cdr:nvCxnSpPr>
      <cdr:spPr>
        <a:xfrm xmlns:a="http://schemas.openxmlformats.org/drawingml/2006/main" flipV="1">
          <a:off x="1295400" y="2097088"/>
          <a:ext cx="854075" cy="55562"/>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076363"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defRPr sz="1300">
                <a:solidFill>
                  <a:schemeClr val="tx1"/>
                </a:solidFill>
              </a:defRPr>
            </a:lvl1pPr>
          </a:lstStyle>
          <a:p>
            <a:endParaRPr lang="en-GB"/>
          </a:p>
        </p:txBody>
      </p:sp>
      <p:sp>
        <p:nvSpPr>
          <p:cNvPr id="10243" name="Rectangle 3"/>
          <p:cNvSpPr>
            <a:spLocks noGrp="1" noChangeArrowheads="1"/>
          </p:cNvSpPr>
          <p:nvPr>
            <p:ph type="dt" sz="quarter" idx="1"/>
          </p:nvPr>
        </p:nvSpPr>
        <p:spPr bwMode="auto">
          <a:xfrm>
            <a:off x="4021294" y="0"/>
            <a:ext cx="3076363"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a:defRPr sz="1300">
                <a:solidFill>
                  <a:schemeClr val="tx1"/>
                </a:solidFill>
              </a:defRPr>
            </a:lvl1pPr>
          </a:lstStyle>
          <a:p>
            <a:endParaRPr lang="en-GB"/>
          </a:p>
        </p:txBody>
      </p:sp>
      <p:sp>
        <p:nvSpPr>
          <p:cNvPr id="10244" name="Rectangle 4"/>
          <p:cNvSpPr>
            <a:spLocks noGrp="1" noChangeArrowheads="1"/>
          </p:cNvSpPr>
          <p:nvPr>
            <p:ph type="ftr" sz="quarter" idx="2"/>
          </p:nvPr>
        </p:nvSpPr>
        <p:spPr bwMode="auto">
          <a:xfrm>
            <a:off x="0" y="9721106"/>
            <a:ext cx="3076363"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defRPr sz="1300">
                <a:solidFill>
                  <a:schemeClr val="tx1"/>
                </a:solidFill>
              </a:defRPr>
            </a:lvl1pPr>
          </a:lstStyle>
          <a:p>
            <a:endParaRPr lang="en-GB"/>
          </a:p>
        </p:txBody>
      </p:sp>
      <p:sp>
        <p:nvSpPr>
          <p:cNvPr id="10245" name="Rectangle 5"/>
          <p:cNvSpPr>
            <a:spLocks noGrp="1" noChangeArrowheads="1"/>
          </p:cNvSpPr>
          <p:nvPr>
            <p:ph type="sldNum" sz="quarter" idx="3"/>
          </p:nvPr>
        </p:nvSpPr>
        <p:spPr bwMode="auto">
          <a:xfrm>
            <a:off x="4021294" y="9721106"/>
            <a:ext cx="3076363"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a:defRPr sz="1300">
                <a:solidFill>
                  <a:schemeClr val="tx1"/>
                </a:solidFill>
              </a:defRPr>
            </a:lvl1pPr>
          </a:lstStyle>
          <a:p>
            <a:fld id="{C9E29EF3-B8F6-4FC0-8B1F-EEBD38854E24}" type="slidenum">
              <a:rPr lang="en-GB"/>
              <a:pPr/>
              <a:t>‹#›</a:t>
            </a:fld>
            <a:endParaRPr lang="en-GB"/>
          </a:p>
        </p:txBody>
      </p:sp>
    </p:spTree>
    <p:extLst>
      <p:ext uri="{BB962C8B-B14F-4D97-AF65-F5344CB8AC3E}">
        <p14:creationId xmlns:p14="http://schemas.microsoft.com/office/powerpoint/2010/main" val="13165141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076363"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defRPr sz="1300">
                <a:solidFill>
                  <a:schemeClr val="tx1"/>
                </a:solidFill>
              </a:defRPr>
            </a:lvl1pPr>
          </a:lstStyle>
          <a:p>
            <a:endParaRPr lang="en-GB"/>
          </a:p>
        </p:txBody>
      </p:sp>
      <p:sp>
        <p:nvSpPr>
          <p:cNvPr id="11267" name="Rectangle 3"/>
          <p:cNvSpPr>
            <a:spLocks noGrp="1" noChangeArrowheads="1"/>
          </p:cNvSpPr>
          <p:nvPr>
            <p:ph type="dt" idx="1"/>
          </p:nvPr>
        </p:nvSpPr>
        <p:spPr bwMode="auto">
          <a:xfrm>
            <a:off x="4021294" y="0"/>
            <a:ext cx="3076363"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a:defRPr sz="1300">
                <a:solidFill>
                  <a:schemeClr val="tx1"/>
                </a:solidFill>
              </a:defRPr>
            </a:lvl1pPr>
          </a:lstStyle>
          <a:p>
            <a:endParaRPr lang="en-GB"/>
          </a:p>
        </p:txBody>
      </p:sp>
      <p:sp>
        <p:nvSpPr>
          <p:cNvPr id="11268"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a:effectLst/>
        </p:spPr>
      </p:sp>
      <p:sp>
        <p:nvSpPr>
          <p:cNvPr id="11269" name="Rectangle 5"/>
          <p:cNvSpPr>
            <a:spLocks noGrp="1" noChangeArrowheads="1"/>
          </p:cNvSpPr>
          <p:nvPr>
            <p:ph type="body" sz="quarter" idx="3"/>
          </p:nvPr>
        </p:nvSpPr>
        <p:spPr bwMode="auto">
          <a:xfrm>
            <a:off x="709930" y="4861441"/>
            <a:ext cx="5679440" cy="4605576"/>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en-GB" smtClean="0"/>
              <a:t>Cliquez pour modifier les styles du texte du masque</a:t>
            </a:r>
          </a:p>
          <a:p>
            <a:pPr lvl="1"/>
            <a:r>
              <a:rPr lang="en-GB" smtClean="0"/>
              <a:t>Deuxième niveau</a:t>
            </a:r>
          </a:p>
          <a:p>
            <a:pPr lvl="2"/>
            <a:r>
              <a:rPr lang="en-GB" smtClean="0"/>
              <a:t>Troisième niveau</a:t>
            </a:r>
          </a:p>
          <a:p>
            <a:pPr lvl="3"/>
            <a:r>
              <a:rPr lang="en-GB" smtClean="0"/>
              <a:t>Quatrième niveau</a:t>
            </a:r>
          </a:p>
          <a:p>
            <a:pPr lvl="4"/>
            <a:r>
              <a:rPr lang="en-GB" smtClean="0"/>
              <a:t>Cinquième niveau</a:t>
            </a:r>
          </a:p>
        </p:txBody>
      </p:sp>
      <p:sp>
        <p:nvSpPr>
          <p:cNvPr id="11270" name="Rectangle 6"/>
          <p:cNvSpPr>
            <a:spLocks noGrp="1" noChangeArrowheads="1"/>
          </p:cNvSpPr>
          <p:nvPr>
            <p:ph type="ftr" sz="quarter" idx="4"/>
          </p:nvPr>
        </p:nvSpPr>
        <p:spPr bwMode="auto">
          <a:xfrm>
            <a:off x="0" y="9721106"/>
            <a:ext cx="3076363"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defRPr sz="1300">
                <a:solidFill>
                  <a:schemeClr val="tx1"/>
                </a:solidFill>
              </a:defRPr>
            </a:lvl1pPr>
          </a:lstStyle>
          <a:p>
            <a:endParaRPr lang="en-GB"/>
          </a:p>
        </p:txBody>
      </p:sp>
      <p:sp>
        <p:nvSpPr>
          <p:cNvPr id="11271" name="Rectangle 7"/>
          <p:cNvSpPr>
            <a:spLocks noGrp="1" noChangeArrowheads="1"/>
          </p:cNvSpPr>
          <p:nvPr>
            <p:ph type="sldNum" sz="quarter" idx="5"/>
          </p:nvPr>
        </p:nvSpPr>
        <p:spPr bwMode="auto">
          <a:xfrm>
            <a:off x="4021294" y="9721106"/>
            <a:ext cx="3076363"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a:defRPr sz="1300">
                <a:solidFill>
                  <a:schemeClr val="tx1"/>
                </a:solidFill>
              </a:defRPr>
            </a:lvl1pPr>
          </a:lstStyle>
          <a:p>
            <a:fld id="{DBDEAD08-DE49-4D05-9A0D-A0EDFDA076C4}" type="slidenum">
              <a:rPr lang="en-GB"/>
              <a:pPr/>
              <a:t>‹#›</a:t>
            </a:fld>
            <a:endParaRPr lang="en-GB"/>
          </a:p>
        </p:txBody>
      </p:sp>
    </p:spTree>
    <p:extLst>
      <p:ext uri="{BB962C8B-B14F-4D97-AF65-F5344CB8AC3E}">
        <p14:creationId xmlns:p14="http://schemas.microsoft.com/office/powerpoint/2010/main" val="422821782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93D638-A59D-485D-B1D3-3FC1BB47366A}" type="slidenum">
              <a:rPr lang="en-US"/>
              <a:pPr/>
              <a:t>2</a:t>
            </a:fld>
            <a:endParaRPr lang="en-US"/>
          </a:p>
        </p:txBody>
      </p:sp>
      <p:sp>
        <p:nvSpPr>
          <p:cNvPr id="128002" name="Text Box 2"/>
          <p:cNvSpPr txBox="1">
            <a:spLocks noChangeArrowheads="1"/>
          </p:cNvSpPr>
          <p:nvPr/>
        </p:nvSpPr>
        <p:spPr bwMode="auto">
          <a:xfrm>
            <a:off x="2218532" y="776481"/>
            <a:ext cx="2662238" cy="383798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9048" tIns="49524" rIns="99048" bIns="49524" anchor="ctr"/>
          <a:lstStyle/>
          <a:p>
            <a:endParaRPr lang="en-AU"/>
          </a:p>
        </p:txBody>
      </p:sp>
      <p:sp>
        <p:nvSpPr>
          <p:cNvPr id="128003" name="Rectangle 3"/>
          <p:cNvSpPr txBox="1">
            <a:spLocks noGrp="1" noChangeArrowheads="1"/>
          </p:cNvSpPr>
          <p:nvPr>
            <p:ph type="body"/>
          </p:nvPr>
        </p:nvSpPr>
        <p:spPr>
          <a:xfrm>
            <a:off x="711574" y="4861441"/>
            <a:ext cx="5672867" cy="4605576"/>
          </a:xfrm>
          <a:ln/>
          <a:extLst>
            <a:ext uri="{91240B29-F687-4F45-9708-019B960494DF}">
              <a14:hiddenLine xmlns:a14="http://schemas.microsoft.com/office/drawing/2010/main" w="9525">
                <a:solidFill>
                  <a:schemeClr val="tx1"/>
                </a:solidFill>
                <a:round/>
                <a:headEnd/>
                <a:tailEnd/>
              </a14:hiddenLine>
            </a:ext>
          </a:extLst>
        </p:spPr>
        <p:txBody>
          <a:bodyPr wrap="none" lIns="100929" tIns="50465" rIns="100929" bIns="50465" anchor="ctr"/>
          <a:lstStyle>
            <a:lvl1pPr defTabSz="449263">
              <a:defRPr sz="1200">
                <a:solidFill>
                  <a:schemeClr val="tx1"/>
                </a:solidFill>
                <a:latin typeface="Times New Roman" pitchFamily="18" charset="0"/>
              </a:defRPr>
            </a:lvl1pPr>
            <a:lvl2pPr marL="742950" indent="-285750" defTabSz="449263">
              <a:defRPr sz="1200">
                <a:solidFill>
                  <a:schemeClr val="tx1"/>
                </a:solidFill>
                <a:latin typeface="Times New Roman" pitchFamily="18" charset="0"/>
              </a:defRPr>
            </a:lvl2pPr>
            <a:lvl3pPr marL="1143000" indent="-228600" defTabSz="449263">
              <a:defRPr sz="1200">
                <a:solidFill>
                  <a:schemeClr val="tx1"/>
                </a:solidFill>
                <a:latin typeface="Times New Roman" pitchFamily="18" charset="0"/>
              </a:defRPr>
            </a:lvl3pPr>
            <a:lvl4pPr marL="1600200" indent="-228600" defTabSz="449263">
              <a:defRPr sz="1200">
                <a:solidFill>
                  <a:schemeClr val="tx1"/>
                </a:solidFill>
                <a:latin typeface="Times New Roman" pitchFamily="18" charset="0"/>
              </a:defRPr>
            </a:lvl4pPr>
            <a:lvl5pPr marL="2057400" indent="-228600" defTabSz="449263">
              <a:defRPr sz="1200">
                <a:solidFill>
                  <a:schemeClr val="tx1"/>
                </a:solidFill>
                <a:latin typeface="Times New Roman" pitchFamily="18" charset="0"/>
              </a:defRPr>
            </a:lvl5pPr>
            <a:lvl6pPr marL="2514600" indent="-228600" defTabSz="449263" fontAlgn="base">
              <a:spcBef>
                <a:spcPct val="30000"/>
              </a:spcBef>
              <a:spcAft>
                <a:spcPct val="0"/>
              </a:spcAft>
              <a:defRPr sz="1200">
                <a:solidFill>
                  <a:schemeClr val="tx1"/>
                </a:solidFill>
                <a:latin typeface="Times New Roman" pitchFamily="18" charset="0"/>
              </a:defRPr>
            </a:lvl6pPr>
            <a:lvl7pPr marL="2971800" indent="-228600" defTabSz="449263" fontAlgn="base">
              <a:spcBef>
                <a:spcPct val="30000"/>
              </a:spcBef>
              <a:spcAft>
                <a:spcPct val="0"/>
              </a:spcAft>
              <a:defRPr sz="1200">
                <a:solidFill>
                  <a:schemeClr val="tx1"/>
                </a:solidFill>
                <a:latin typeface="Times New Roman" pitchFamily="18" charset="0"/>
              </a:defRPr>
            </a:lvl7pPr>
            <a:lvl8pPr marL="3429000" indent="-228600" defTabSz="449263" fontAlgn="base">
              <a:spcBef>
                <a:spcPct val="30000"/>
              </a:spcBef>
              <a:spcAft>
                <a:spcPct val="0"/>
              </a:spcAft>
              <a:defRPr sz="1200">
                <a:solidFill>
                  <a:schemeClr val="tx1"/>
                </a:solidFill>
                <a:latin typeface="Times New Roman" pitchFamily="18" charset="0"/>
              </a:defRPr>
            </a:lvl8pPr>
            <a:lvl9pPr marL="3886200" indent="-228600" defTabSz="449263" fontAlgn="base">
              <a:spcBef>
                <a:spcPct val="30000"/>
              </a:spcBef>
              <a:spcAft>
                <a:spcPct val="0"/>
              </a:spcAft>
              <a:defRPr sz="1200">
                <a:solidFill>
                  <a:schemeClr val="tx1"/>
                </a:solidFill>
                <a:latin typeface="Times New Roman" pitchFamily="18" charset="0"/>
              </a:defRPr>
            </a:lvl9pPr>
          </a:lstStyle>
          <a:p>
            <a:endParaRPr lang="en-AU"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bwMode="auto">
          <a:xfrm>
            <a:off x="971550" y="603250"/>
            <a:ext cx="5119688" cy="3838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bwMode="auto">
          <a:xfrm>
            <a:off x="971550" y="603250"/>
            <a:ext cx="5119688" cy="3838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93D638-A59D-485D-B1D3-3FC1BB47366A}" type="slidenum">
              <a:rPr lang="en-US"/>
              <a:pPr/>
              <a:t>15</a:t>
            </a:fld>
            <a:endParaRPr lang="en-US"/>
          </a:p>
        </p:txBody>
      </p:sp>
      <p:sp>
        <p:nvSpPr>
          <p:cNvPr id="128002" name="Text Box 2"/>
          <p:cNvSpPr txBox="1">
            <a:spLocks noChangeArrowheads="1"/>
          </p:cNvSpPr>
          <p:nvPr/>
        </p:nvSpPr>
        <p:spPr bwMode="auto">
          <a:xfrm>
            <a:off x="2218532" y="776481"/>
            <a:ext cx="2662238" cy="383798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9048" tIns="49524" rIns="99048" bIns="49524" anchor="ctr"/>
          <a:lstStyle/>
          <a:p>
            <a:endParaRPr lang="en-AU"/>
          </a:p>
        </p:txBody>
      </p:sp>
      <p:sp>
        <p:nvSpPr>
          <p:cNvPr id="128003" name="Rectangle 3"/>
          <p:cNvSpPr txBox="1">
            <a:spLocks noGrp="1" noChangeArrowheads="1"/>
          </p:cNvSpPr>
          <p:nvPr>
            <p:ph type="body"/>
          </p:nvPr>
        </p:nvSpPr>
        <p:spPr>
          <a:xfrm>
            <a:off x="711574" y="4861441"/>
            <a:ext cx="5672867" cy="4605576"/>
          </a:xfrm>
          <a:ln/>
          <a:extLst>
            <a:ext uri="{91240B29-F687-4F45-9708-019B960494DF}">
              <a14:hiddenLine xmlns:a14="http://schemas.microsoft.com/office/drawing/2010/main" w="9525">
                <a:solidFill>
                  <a:schemeClr val="tx1"/>
                </a:solidFill>
                <a:round/>
                <a:headEnd/>
                <a:tailEnd/>
              </a14:hiddenLine>
            </a:ext>
          </a:extLst>
        </p:spPr>
        <p:txBody>
          <a:bodyPr wrap="none" lIns="100929" tIns="50465" rIns="100929" bIns="50465" anchor="ctr"/>
          <a:lstStyle>
            <a:lvl1pPr defTabSz="449263">
              <a:defRPr sz="1200">
                <a:solidFill>
                  <a:schemeClr val="tx1"/>
                </a:solidFill>
                <a:latin typeface="Times New Roman" pitchFamily="18" charset="0"/>
              </a:defRPr>
            </a:lvl1pPr>
            <a:lvl2pPr marL="742950" indent="-285750" defTabSz="449263">
              <a:defRPr sz="1200">
                <a:solidFill>
                  <a:schemeClr val="tx1"/>
                </a:solidFill>
                <a:latin typeface="Times New Roman" pitchFamily="18" charset="0"/>
              </a:defRPr>
            </a:lvl2pPr>
            <a:lvl3pPr marL="1143000" indent="-228600" defTabSz="449263">
              <a:defRPr sz="1200">
                <a:solidFill>
                  <a:schemeClr val="tx1"/>
                </a:solidFill>
                <a:latin typeface="Times New Roman" pitchFamily="18" charset="0"/>
              </a:defRPr>
            </a:lvl3pPr>
            <a:lvl4pPr marL="1600200" indent="-228600" defTabSz="449263">
              <a:defRPr sz="1200">
                <a:solidFill>
                  <a:schemeClr val="tx1"/>
                </a:solidFill>
                <a:latin typeface="Times New Roman" pitchFamily="18" charset="0"/>
              </a:defRPr>
            </a:lvl4pPr>
            <a:lvl5pPr marL="2057400" indent="-228600" defTabSz="449263">
              <a:defRPr sz="1200">
                <a:solidFill>
                  <a:schemeClr val="tx1"/>
                </a:solidFill>
                <a:latin typeface="Times New Roman" pitchFamily="18" charset="0"/>
              </a:defRPr>
            </a:lvl5pPr>
            <a:lvl6pPr marL="2514600" indent="-228600" defTabSz="449263" fontAlgn="base">
              <a:spcBef>
                <a:spcPct val="30000"/>
              </a:spcBef>
              <a:spcAft>
                <a:spcPct val="0"/>
              </a:spcAft>
              <a:defRPr sz="1200">
                <a:solidFill>
                  <a:schemeClr val="tx1"/>
                </a:solidFill>
                <a:latin typeface="Times New Roman" pitchFamily="18" charset="0"/>
              </a:defRPr>
            </a:lvl6pPr>
            <a:lvl7pPr marL="2971800" indent="-228600" defTabSz="449263" fontAlgn="base">
              <a:spcBef>
                <a:spcPct val="30000"/>
              </a:spcBef>
              <a:spcAft>
                <a:spcPct val="0"/>
              </a:spcAft>
              <a:defRPr sz="1200">
                <a:solidFill>
                  <a:schemeClr val="tx1"/>
                </a:solidFill>
                <a:latin typeface="Times New Roman" pitchFamily="18" charset="0"/>
              </a:defRPr>
            </a:lvl7pPr>
            <a:lvl8pPr marL="3429000" indent="-228600" defTabSz="449263" fontAlgn="base">
              <a:spcBef>
                <a:spcPct val="30000"/>
              </a:spcBef>
              <a:spcAft>
                <a:spcPct val="0"/>
              </a:spcAft>
              <a:defRPr sz="1200">
                <a:solidFill>
                  <a:schemeClr val="tx1"/>
                </a:solidFill>
                <a:latin typeface="Times New Roman" pitchFamily="18" charset="0"/>
              </a:defRPr>
            </a:lvl8pPr>
            <a:lvl9pPr marL="3886200" indent="-228600" defTabSz="449263" fontAlgn="base">
              <a:spcBef>
                <a:spcPct val="30000"/>
              </a:spcBef>
              <a:spcAft>
                <a:spcPct val="0"/>
              </a:spcAft>
              <a:defRPr sz="1200">
                <a:solidFill>
                  <a:schemeClr val="tx1"/>
                </a:solidFill>
                <a:latin typeface="Times New Roman" pitchFamily="18" charset="0"/>
              </a:defRPr>
            </a:lvl9pPr>
          </a:lstStyle>
          <a:p>
            <a:endParaRPr lang="en-A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93D638-A59D-485D-B1D3-3FC1BB47366A}" type="slidenum">
              <a:rPr lang="en-US"/>
              <a:pPr/>
              <a:t>16</a:t>
            </a:fld>
            <a:endParaRPr lang="en-US"/>
          </a:p>
        </p:txBody>
      </p:sp>
      <p:sp>
        <p:nvSpPr>
          <p:cNvPr id="128002" name="Text Box 2"/>
          <p:cNvSpPr txBox="1">
            <a:spLocks noChangeArrowheads="1"/>
          </p:cNvSpPr>
          <p:nvPr/>
        </p:nvSpPr>
        <p:spPr bwMode="auto">
          <a:xfrm>
            <a:off x="2218532" y="776481"/>
            <a:ext cx="2662238" cy="383798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9048" tIns="49524" rIns="99048" bIns="49524" anchor="ctr"/>
          <a:lstStyle/>
          <a:p>
            <a:endParaRPr lang="en-AU"/>
          </a:p>
        </p:txBody>
      </p:sp>
      <p:sp>
        <p:nvSpPr>
          <p:cNvPr id="128003" name="Rectangle 3"/>
          <p:cNvSpPr txBox="1">
            <a:spLocks noGrp="1" noChangeArrowheads="1"/>
          </p:cNvSpPr>
          <p:nvPr>
            <p:ph type="body"/>
          </p:nvPr>
        </p:nvSpPr>
        <p:spPr>
          <a:xfrm>
            <a:off x="711574" y="4861441"/>
            <a:ext cx="5672867" cy="4605576"/>
          </a:xfrm>
          <a:ln/>
          <a:extLst>
            <a:ext uri="{91240B29-F687-4F45-9708-019B960494DF}">
              <a14:hiddenLine xmlns:a14="http://schemas.microsoft.com/office/drawing/2010/main" w="9525">
                <a:solidFill>
                  <a:schemeClr val="tx1"/>
                </a:solidFill>
                <a:round/>
                <a:headEnd/>
                <a:tailEnd/>
              </a14:hiddenLine>
            </a:ext>
          </a:extLst>
        </p:spPr>
        <p:txBody>
          <a:bodyPr wrap="none" lIns="100929" tIns="50465" rIns="100929" bIns="50465" anchor="ctr"/>
          <a:lstStyle>
            <a:lvl1pPr defTabSz="449263">
              <a:defRPr sz="1200">
                <a:solidFill>
                  <a:schemeClr val="tx1"/>
                </a:solidFill>
                <a:latin typeface="Times New Roman" pitchFamily="18" charset="0"/>
              </a:defRPr>
            </a:lvl1pPr>
            <a:lvl2pPr marL="742950" indent="-285750" defTabSz="449263">
              <a:defRPr sz="1200">
                <a:solidFill>
                  <a:schemeClr val="tx1"/>
                </a:solidFill>
                <a:latin typeface="Times New Roman" pitchFamily="18" charset="0"/>
              </a:defRPr>
            </a:lvl2pPr>
            <a:lvl3pPr marL="1143000" indent="-228600" defTabSz="449263">
              <a:defRPr sz="1200">
                <a:solidFill>
                  <a:schemeClr val="tx1"/>
                </a:solidFill>
                <a:latin typeface="Times New Roman" pitchFamily="18" charset="0"/>
              </a:defRPr>
            </a:lvl3pPr>
            <a:lvl4pPr marL="1600200" indent="-228600" defTabSz="449263">
              <a:defRPr sz="1200">
                <a:solidFill>
                  <a:schemeClr val="tx1"/>
                </a:solidFill>
                <a:latin typeface="Times New Roman" pitchFamily="18" charset="0"/>
              </a:defRPr>
            </a:lvl4pPr>
            <a:lvl5pPr marL="2057400" indent="-228600" defTabSz="449263">
              <a:defRPr sz="1200">
                <a:solidFill>
                  <a:schemeClr val="tx1"/>
                </a:solidFill>
                <a:latin typeface="Times New Roman" pitchFamily="18" charset="0"/>
              </a:defRPr>
            </a:lvl5pPr>
            <a:lvl6pPr marL="2514600" indent="-228600" defTabSz="449263" fontAlgn="base">
              <a:spcBef>
                <a:spcPct val="30000"/>
              </a:spcBef>
              <a:spcAft>
                <a:spcPct val="0"/>
              </a:spcAft>
              <a:defRPr sz="1200">
                <a:solidFill>
                  <a:schemeClr val="tx1"/>
                </a:solidFill>
                <a:latin typeface="Times New Roman" pitchFamily="18" charset="0"/>
              </a:defRPr>
            </a:lvl6pPr>
            <a:lvl7pPr marL="2971800" indent="-228600" defTabSz="449263" fontAlgn="base">
              <a:spcBef>
                <a:spcPct val="30000"/>
              </a:spcBef>
              <a:spcAft>
                <a:spcPct val="0"/>
              </a:spcAft>
              <a:defRPr sz="1200">
                <a:solidFill>
                  <a:schemeClr val="tx1"/>
                </a:solidFill>
                <a:latin typeface="Times New Roman" pitchFamily="18" charset="0"/>
              </a:defRPr>
            </a:lvl7pPr>
            <a:lvl8pPr marL="3429000" indent="-228600" defTabSz="449263" fontAlgn="base">
              <a:spcBef>
                <a:spcPct val="30000"/>
              </a:spcBef>
              <a:spcAft>
                <a:spcPct val="0"/>
              </a:spcAft>
              <a:defRPr sz="1200">
                <a:solidFill>
                  <a:schemeClr val="tx1"/>
                </a:solidFill>
                <a:latin typeface="Times New Roman" pitchFamily="18" charset="0"/>
              </a:defRPr>
            </a:lvl8pPr>
            <a:lvl9pPr marL="3886200" indent="-228600" defTabSz="449263" fontAlgn="base">
              <a:spcBef>
                <a:spcPct val="30000"/>
              </a:spcBef>
              <a:spcAft>
                <a:spcPct val="0"/>
              </a:spcAft>
              <a:defRPr sz="1200">
                <a:solidFill>
                  <a:schemeClr val="tx1"/>
                </a:solidFill>
                <a:latin typeface="Times New Roman" pitchFamily="18" charset="0"/>
              </a:defRPr>
            </a:lvl9pPr>
          </a:lstStyle>
          <a:p>
            <a:endParaRPr lang="en-A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974725" y="604838"/>
            <a:ext cx="5113338" cy="3836987"/>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
        <p:nvSpPr>
          <p:cNvPr id="72708" name="Slide Number Placeholder 3"/>
          <p:cNvSpPr>
            <a:spLocks noGrp="1"/>
          </p:cNvSpPr>
          <p:nvPr>
            <p:ph type="sldNum" sz="quarter" idx="5"/>
          </p:nvPr>
        </p:nvSpPr>
        <p:spPr/>
        <p:txBody>
          <a:bodyPr/>
          <a:lstStyle/>
          <a:p>
            <a:pPr>
              <a:defRPr/>
            </a:pPr>
            <a:fld id="{D7D4475A-1070-4EC7-88AE-60B700B28A52}" type="slidenum">
              <a:rPr lang="en-US" smtClean="0">
                <a:latin typeface="Times New Roman" pitchFamily="18" charset="0"/>
              </a:rPr>
              <a:pPr>
                <a:defRPr/>
              </a:pPr>
              <a:t>20</a:t>
            </a:fld>
            <a:endParaRPr lang="en-US" smtClean="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xfrm>
            <a:off x="974725" y="604838"/>
            <a:ext cx="5113338" cy="3836987"/>
          </a:xfrm>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
        <p:nvSpPr>
          <p:cNvPr id="73732" name="Slide Number Placeholder 3"/>
          <p:cNvSpPr>
            <a:spLocks noGrp="1"/>
          </p:cNvSpPr>
          <p:nvPr>
            <p:ph type="sldNum" sz="quarter" idx="5"/>
          </p:nvPr>
        </p:nvSpPr>
        <p:spPr/>
        <p:txBody>
          <a:bodyPr/>
          <a:lstStyle/>
          <a:p>
            <a:pPr>
              <a:defRPr/>
            </a:pPr>
            <a:fld id="{4885D3FE-DEE2-4229-B11D-12018D925910}" type="slidenum">
              <a:rPr lang="en-US" smtClean="0">
                <a:latin typeface="Times New Roman" pitchFamily="18" charset="0"/>
              </a:rPr>
              <a:pPr>
                <a:defRPr/>
              </a:pPr>
              <a:t>21</a:t>
            </a:fld>
            <a:endParaRPr lang="en-US" smtClean="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Text Box 2"/>
          <p:cNvSpPr txBox="1">
            <a:spLocks noChangeArrowheads="1"/>
          </p:cNvSpPr>
          <p:nvPr/>
        </p:nvSpPr>
        <p:spPr bwMode="auto">
          <a:xfrm>
            <a:off x="2218532" y="776481"/>
            <a:ext cx="2662238" cy="3837980"/>
          </a:xfrm>
          <a:prstGeom prst="rect">
            <a:avLst/>
          </a:prstGeom>
          <a:solidFill>
            <a:srgbClr val="FFFFFF"/>
          </a:solidFill>
          <a:ln w="9360">
            <a:solidFill>
              <a:srgbClr val="000000"/>
            </a:solidFill>
            <a:miter lim="800000"/>
            <a:headEnd/>
            <a:tailEnd/>
          </a:ln>
        </p:spPr>
        <p:txBody>
          <a:bodyPr wrap="none" lIns="99042" tIns="49522" rIns="99042" bIns="49522"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endParaRPr lang="en-AU"/>
          </a:p>
        </p:txBody>
      </p:sp>
      <p:sp>
        <p:nvSpPr>
          <p:cNvPr id="70659" name="Rectangle 3"/>
          <p:cNvSpPr>
            <a:spLocks noGrp="1" noChangeArrowheads="1"/>
          </p:cNvSpPr>
          <p:nvPr>
            <p:ph type="body"/>
          </p:nvPr>
        </p:nvSpPr>
        <p:spPr>
          <a:xfrm>
            <a:off x="711574" y="4861441"/>
            <a:ext cx="5672867" cy="46055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0923" tIns="50462" rIns="100923" bIns="50462" anchor="ctr"/>
          <a:lstStyle/>
          <a:p>
            <a:pPr defTabSz="484922"/>
            <a:endParaRPr lang="en-AU" smtClean="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93D638-A59D-485D-B1D3-3FC1BB47366A}" type="slidenum">
              <a:rPr lang="en-US"/>
              <a:pPr/>
              <a:t>23</a:t>
            </a:fld>
            <a:endParaRPr lang="en-US"/>
          </a:p>
        </p:txBody>
      </p:sp>
      <p:sp>
        <p:nvSpPr>
          <p:cNvPr id="128002" name="Text Box 2"/>
          <p:cNvSpPr txBox="1">
            <a:spLocks noChangeArrowheads="1"/>
          </p:cNvSpPr>
          <p:nvPr/>
        </p:nvSpPr>
        <p:spPr bwMode="auto">
          <a:xfrm>
            <a:off x="2218532" y="776481"/>
            <a:ext cx="2662238" cy="383798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9048" tIns="49524" rIns="99048" bIns="49524" anchor="ctr"/>
          <a:lstStyle/>
          <a:p>
            <a:endParaRPr lang="en-AU"/>
          </a:p>
        </p:txBody>
      </p:sp>
      <p:sp>
        <p:nvSpPr>
          <p:cNvPr id="128003" name="Rectangle 3"/>
          <p:cNvSpPr txBox="1">
            <a:spLocks noGrp="1" noChangeArrowheads="1"/>
          </p:cNvSpPr>
          <p:nvPr>
            <p:ph type="body"/>
          </p:nvPr>
        </p:nvSpPr>
        <p:spPr>
          <a:xfrm>
            <a:off x="711574" y="4861441"/>
            <a:ext cx="5672867" cy="4605576"/>
          </a:xfrm>
          <a:ln/>
          <a:extLst>
            <a:ext uri="{91240B29-F687-4F45-9708-019B960494DF}">
              <a14:hiddenLine xmlns:a14="http://schemas.microsoft.com/office/drawing/2010/main" w="9525">
                <a:solidFill>
                  <a:schemeClr val="tx1"/>
                </a:solidFill>
                <a:round/>
                <a:headEnd/>
                <a:tailEnd/>
              </a14:hiddenLine>
            </a:ext>
          </a:extLst>
        </p:spPr>
        <p:txBody>
          <a:bodyPr wrap="none" lIns="100929" tIns="50465" rIns="100929" bIns="50465" anchor="ctr"/>
          <a:lstStyle>
            <a:lvl1pPr defTabSz="449263">
              <a:defRPr sz="1200">
                <a:solidFill>
                  <a:schemeClr val="tx1"/>
                </a:solidFill>
                <a:latin typeface="Times New Roman" pitchFamily="18" charset="0"/>
              </a:defRPr>
            </a:lvl1pPr>
            <a:lvl2pPr marL="742950" indent="-285750" defTabSz="449263">
              <a:defRPr sz="1200">
                <a:solidFill>
                  <a:schemeClr val="tx1"/>
                </a:solidFill>
                <a:latin typeface="Times New Roman" pitchFamily="18" charset="0"/>
              </a:defRPr>
            </a:lvl2pPr>
            <a:lvl3pPr marL="1143000" indent="-228600" defTabSz="449263">
              <a:defRPr sz="1200">
                <a:solidFill>
                  <a:schemeClr val="tx1"/>
                </a:solidFill>
                <a:latin typeface="Times New Roman" pitchFamily="18" charset="0"/>
              </a:defRPr>
            </a:lvl3pPr>
            <a:lvl4pPr marL="1600200" indent="-228600" defTabSz="449263">
              <a:defRPr sz="1200">
                <a:solidFill>
                  <a:schemeClr val="tx1"/>
                </a:solidFill>
                <a:latin typeface="Times New Roman" pitchFamily="18" charset="0"/>
              </a:defRPr>
            </a:lvl4pPr>
            <a:lvl5pPr marL="2057400" indent="-228600" defTabSz="449263">
              <a:defRPr sz="1200">
                <a:solidFill>
                  <a:schemeClr val="tx1"/>
                </a:solidFill>
                <a:latin typeface="Times New Roman" pitchFamily="18" charset="0"/>
              </a:defRPr>
            </a:lvl5pPr>
            <a:lvl6pPr marL="2514600" indent="-228600" defTabSz="449263" fontAlgn="base">
              <a:spcBef>
                <a:spcPct val="30000"/>
              </a:spcBef>
              <a:spcAft>
                <a:spcPct val="0"/>
              </a:spcAft>
              <a:defRPr sz="1200">
                <a:solidFill>
                  <a:schemeClr val="tx1"/>
                </a:solidFill>
                <a:latin typeface="Times New Roman" pitchFamily="18" charset="0"/>
              </a:defRPr>
            </a:lvl6pPr>
            <a:lvl7pPr marL="2971800" indent="-228600" defTabSz="449263" fontAlgn="base">
              <a:spcBef>
                <a:spcPct val="30000"/>
              </a:spcBef>
              <a:spcAft>
                <a:spcPct val="0"/>
              </a:spcAft>
              <a:defRPr sz="1200">
                <a:solidFill>
                  <a:schemeClr val="tx1"/>
                </a:solidFill>
                <a:latin typeface="Times New Roman" pitchFamily="18" charset="0"/>
              </a:defRPr>
            </a:lvl7pPr>
            <a:lvl8pPr marL="3429000" indent="-228600" defTabSz="449263" fontAlgn="base">
              <a:spcBef>
                <a:spcPct val="30000"/>
              </a:spcBef>
              <a:spcAft>
                <a:spcPct val="0"/>
              </a:spcAft>
              <a:defRPr sz="1200">
                <a:solidFill>
                  <a:schemeClr val="tx1"/>
                </a:solidFill>
                <a:latin typeface="Times New Roman" pitchFamily="18" charset="0"/>
              </a:defRPr>
            </a:lvl8pPr>
            <a:lvl9pPr marL="3886200" indent="-228600" defTabSz="449263" fontAlgn="base">
              <a:spcBef>
                <a:spcPct val="30000"/>
              </a:spcBef>
              <a:spcAft>
                <a:spcPct val="0"/>
              </a:spcAft>
              <a:defRPr sz="1200">
                <a:solidFill>
                  <a:schemeClr val="tx1"/>
                </a:solidFill>
                <a:latin typeface="Times New Roman" pitchFamily="18" charset="0"/>
              </a:defRPr>
            </a:lvl9pPr>
          </a:lstStyle>
          <a:p>
            <a:endParaRPr lang="en-A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bwMode="auto">
          <a:xfrm>
            <a:off x="974725" y="604838"/>
            <a:ext cx="5113338" cy="3836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bwMode="auto">
          <a:xfrm>
            <a:off x="974725" y="604838"/>
            <a:ext cx="5113338" cy="3836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93D638-A59D-485D-B1D3-3FC1BB47366A}" type="slidenum">
              <a:rPr lang="en-US"/>
              <a:pPr/>
              <a:t>3</a:t>
            </a:fld>
            <a:endParaRPr lang="en-US"/>
          </a:p>
        </p:txBody>
      </p:sp>
      <p:sp>
        <p:nvSpPr>
          <p:cNvPr id="128002" name="Text Box 2"/>
          <p:cNvSpPr txBox="1">
            <a:spLocks noChangeArrowheads="1"/>
          </p:cNvSpPr>
          <p:nvPr/>
        </p:nvSpPr>
        <p:spPr bwMode="auto">
          <a:xfrm>
            <a:off x="2218532" y="776481"/>
            <a:ext cx="2662238" cy="383798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9048" tIns="49524" rIns="99048" bIns="49524" anchor="ctr"/>
          <a:lstStyle/>
          <a:p>
            <a:endParaRPr lang="en-AU"/>
          </a:p>
        </p:txBody>
      </p:sp>
      <p:sp>
        <p:nvSpPr>
          <p:cNvPr id="128003" name="Rectangle 3"/>
          <p:cNvSpPr txBox="1">
            <a:spLocks noGrp="1" noChangeArrowheads="1"/>
          </p:cNvSpPr>
          <p:nvPr>
            <p:ph type="body"/>
          </p:nvPr>
        </p:nvSpPr>
        <p:spPr>
          <a:xfrm>
            <a:off x="711574" y="4861441"/>
            <a:ext cx="5672867" cy="4605576"/>
          </a:xfrm>
          <a:ln/>
          <a:extLst>
            <a:ext uri="{91240B29-F687-4F45-9708-019B960494DF}">
              <a14:hiddenLine xmlns:a14="http://schemas.microsoft.com/office/drawing/2010/main" w="9525">
                <a:solidFill>
                  <a:schemeClr val="tx1"/>
                </a:solidFill>
                <a:round/>
                <a:headEnd/>
                <a:tailEnd/>
              </a14:hiddenLine>
            </a:ext>
          </a:extLst>
        </p:spPr>
        <p:txBody>
          <a:bodyPr wrap="none" lIns="100929" tIns="50465" rIns="100929" bIns="50465" anchor="ctr"/>
          <a:lstStyle>
            <a:lvl1pPr defTabSz="449263">
              <a:defRPr sz="1200">
                <a:solidFill>
                  <a:schemeClr val="tx1"/>
                </a:solidFill>
                <a:latin typeface="Times New Roman" pitchFamily="18" charset="0"/>
              </a:defRPr>
            </a:lvl1pPr>
            <a:lvl2pPr marL="742950" indent="-285750" defTabSz="449263">
              <a:defRPr sz="1200">
                <a:solidFill>
                  <a:schemeClr val="tx1"/>
                </a:solidFill>
                <a:latin typeface="Times New Roman" pitchFamily="18" charset="0"/>
              </a:defRPr>
            </a:lvl2pPr>
            <a:lvl3pPr marL="1143000" indent="-228600" defTabSz="449263">
              <a:defRPr sz="1200">
                <a:solidFill>
                  <a:schemeClr val="tx1"/>
                </a:solidFill>
                <a:latin typeface="Times New Roman" pitchFamily="18" charset="0"/>
              </a:defRPr>
            </a:lvl3pPr>
            <a:lvl4pPr marL="1600200" indent="-228600" defTabSz="449263">
              <a:defRPr sz="1200">
                <a:solidFill>
                  <a:schemeClr val="tx1"/>
                </a:solidFill>
                <a:latin typeface="Times New Roman" pitchFamily="18" charset="0"/>
              </a:defRPr>
            </a:lvl4pPr>
            <a:lvl5pPr marL="2057400" indent="-228600" defTabSz="449263">
              <a:defRPr sz="1200">
                <a:solidFill>
                  <a:schemeClr val="tx1"/>
                </a:solidFill>
                <a:latin typeface="Times New Roman" pitchFamily="18" charset="0"/>
              </a:defRPr>
            </a:lvl5pPr>
            <a:lvl6pPr marL="2514600" indent="-228600" defTabSz="449263" fontAlgn="base">
              <a:spcBef>
                <a:spcPct val="30000"/>
              </a:spcBef>
              <a:spcAft>
                <a:spcPct val="0"/>
              </a:spcAft>
              <a:defRPr sz="1200">
                <a:solidFill>
                  <a:schemeClr val="tx1"/>
                </a:solidFill>
                <a:latin typeface="Times New Roman" pitchFamily="18" charset="0"/>
              </a:defRPr>
            </a:lvl6pPr>
            <a:lvl7pPr marL="2971800" indent="-228600" defTabSz="449263" fontAlgn="base">
              <a:spcBef>
                <a:spcPct val="30000"/>
              </a:spcBef>
              <a:spcAft>
                <a:spcPct val="0"/>
              </a:spcAft>
              <a:defRPr sz="1200">
                <a:solidFill>
                  <a:schemeClr val="tx1"/>
                </a:solidFill>
                <a:latin typeface="Times New Roman" pitchFamily="18" charset="0"/>
              </a:defRPr>
            </a:lvl7pPr>
            <a:lvl8pPr marL="3429000" indent="-228600" defTabSz="449263" fontAlgn="base">
              <a:spcBef>
                <a:spcPct val="30000"/>
              </a:spcBef>
              <a:spcAft>
                <a:spcPct val="0"/>
              </a:spcAft>
              <a:defRPr sz="1200">
                <a:solidFill>
                  <a:schemeClr val="tx1"/>
                </a:solidFill>
                <a:latin typeface="Times New Roman" pitchFamily="18" charset="0"/>
              </a:defRPr>
            </a:lvl8pPr>
            <a:lvl9pPr marL="3886200" indent="-228600" defTabSz="449263" fontAlgn="base">
              <a:spcBef>
                <a:spcPct val="30000"/>
              </a:spcBef>
              <a:spcAft>
                <a:spcPct val="0"/>
              </a:spcAft>
              <a:defRPr sz="1200">
                <a:solidFill>
                  <a:schemeClr val="tx1"/>
                </a:solidFill>
                <a:latin typeface="Times New Roman" pitchFamily="18" charset="0"/>
              </a:defRPr>
            </a:lvl9pPr>
          </a:lstStyle>
          <a:p>
            <a:endParaRPr lang="en-A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bwMode="auto">
          <a:xfrm>
            <a:off x="974725" y="604838"/>
            <a:ext cx="5113338" cy="3836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bwMode="auto">
          <a:xfrm>
            <a:off x="974725" y="604838"/>
            <a:ext cx="5113338" cy="3836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bwMode="auto">
          <a:xfrm>
            <a:off x="974725" y="604838"/>
            <a:ext cx="5113338" cy="3836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latin typeface="Times New Roman"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bwMode="auto">
          <a:xfrm>
            <a:off x="974725" y="604838"/>
            <a:ext cx="5113338" cy="3836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latin typeface="Times New Roman"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BDEAD08-DE49-4D05-9A0D-A0EDFDA076C4}" type="slidenum">
              <a:rPr lang="en-GB" smtClean="0"/>
              <a:pPr/>
              <a:t>43</a:t>
            </a:fld>
            <a:endParaRPr lang="en-GB"/>
          </a:p>
        </p:txBody>
      </p:sp>
    </p:spTree>
    <p:extLst>
      <p:ext uri="{BB962C8B-B14F-4D97-AF65-F5344CB8AC3E}">
        <p14:creationId xmlns:p14="http://schemas.microsoft.com/office/powerpoint/2010/main" val="359521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Text Box 2"/>
          <p:cNvSpPr txBox="1">
            <a:spLocks noChangeArrowheads="1"/>
          </p:cNvSpPr>
          <p:nvPr/>
        </p:nvSpPr>
        <p:spPr bwMode="auto">
          <a:xfrm>
            <a:off x="2218532" y="776481"/>
            <a:ext cx="2662238" cy="3837980"/>
          </a:xfrm>
          <a:prstGeom prst="rect">
            <a:avLst/>
          </a:prstGeom>
          <a:solidFill>
            <a:srgbClr val="FFFFFF"/>
          </a:solidFill>
          <a:ln w="9360">
            <a:solidFill>
              <a:srgbClr val="000000"/>
            </a:solidFill>
            <a:miter lim="800000"/>
            <a:headEnd/>
            <a:tailEnd/>
          </a:ln>
        </p:spPr>
        <p:txBody>
          <a:bodyPr wrap="none" lIns="99042" tIns="49522" rIns="99042" bIns="49522"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endParaRPr lang="en-AU"/>
          </a:p>
        </p:txBody>
      </p:sp>
      <p:sp>
        <p:nvSpPr>
          <p:cNvPr id="70659" name="Rectangle 3"/>
          <p:cNvSpPr>
            <a:spLocks noGrp="1" noChangeArrowheads="1"/>
          </p:cNvSpPr>
          <p:nvPr>
            <p:ph type="body"/>
          </p:nvPr>
        </p:nvSpPr>
        <p:spPr>
          <a:xfrm>
            <a:off x="711574" y="4861441"/>
            <a:ext cx="5672867" cy="46055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0923" tIns="50462" rIns="100923" bIns="50462" anchor="ctr"/>
          <a:lstStyle/>
          <a:p>
            <a:pPr defTabSz="484922"/>
            <a:endParaRPr lang="en-AU" smtClean="0">
              <a:latin typeface="Times New Roman"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4725" y="604838"/>
            <a:ext cx="5113338" cy="3836987"/>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1F8BD5D5-61BF-413B-815E-85C7DC943689}" type="slidenum">
              <a:rPr lang="en-AU" smtClean="0"/>
              <a:pPr/>
              <a:t>49</a:t>
            </a:fld>
            <a:endParaRPr lang="en-AU"/>
          </a:p>
        </p:txBody>
      </p:sp>
    </p:spTree>
    <p:extLst>
      <p:ext uri="{BB962C8B-B14F-4D97-AF65-F5344CB8AC3E}">
        <p14:creationId xmlns:p14="http://schemas.microsoft.com/office/powerpoint/2010/main" val="36549169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Text Box 2"/>
          <p:cNvSpPr txBox="1">
            <a:spLocks noChangeArrowheads="1"/>
          </p:cNvSpPr>
          <p:nvPr/>
        </p:nvSpPr>
        <p:spPr bwMode="auto">
          <a:xfrm>
            <a:off x="2218532" y="776481"/>
            <a:ext cx="2662238" cy="3837980"/>
          </a:xfrm>
          <a:prstGeom prst="rect">
            <a:avLst/>
          </a:prstGeom>
          <a:solidFill>
            <a:srgbClr val="FFFFFF"/>
          </a:solidFill>
          <a:ln w="9360">
            <a:solidFill>
              <a:srgbClr val="000000"/>
            </a:solidFill>
            <a:miter lim="800000"/>
            <a:headEnd/>
            <a:tailEnd/>
          </a:ln>
        </p:spPr>
        <p:txBody>
          <a:bodyPr wrap="none" lIns="99042" tIns="49522" rIns="99042" bIns="49522"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endParaRPr lang="en-AU"/>
          </a:p>
        </p:txBody>
      </p:sp>
      <p:sp>
        <p:nvSpPr>
          <p:cNvPr id="70659" name="Rectangle 3"/>
          <p:cNvSpPr>
            <a:spLocks noGrp="1" noChangeArrowheads="1"/>
          </p:cNvSpPr>
          <p:nvPr>
            <p:ph type="body"/>
          </p:nvPr>
        </p:nvSpPr>
        <p:spPr>
          <a:xfrm>
            <a:off x="711574" y="4861441"/>
            <a:ext cx="5672867" cy="46055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0923" tIns="50462" rIns="100923" bIns="50462" anchor="ctr"/>
          <a:lstStyle/>
          <a:p>
            <a:pPr defTabSz="484922"/>
            <a:endParaRPr lang="en-AU" smtClean="0">
              <a:latin typeface="Times New Roman"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Text Box 2"/>
          <p:cNvSpPr txBox="1">
            <a:spLocks noChangeArrowheads="1"/>
          </p:cNvSpPr>
          <p:nvPr/>
        </p:nvSpPr>
        <p:spPr bwMode="auto">
          <a:xfrm>
            <a:off x="2218532" y="776481"/>
            <a:ext cx="2662238" cy="3837980"/>
          </a:xfrm>
          <a:prstGeom prst="rect">
            <a:avLst/>
          </a:prstGeom>
          <a:solidFill>
            <a:srgbClr val="FFFFFF"/>
          </a:solidFill>
          <a:ln w="9360">
            <a:solidFill>
              <a:srgbClr val="000000"/>
            </a:solidFill>
            <a:miter lim="800000"/>
            <a:headEnd/>
            <a:tailEnd/>
          </a:ln>
        </p:spPr>
        <p:txBody>
          <a:bodyPr wrap="none" lIns="99042" tIns="49522" rIns="99042" bIns="49522"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endParaRPr lang="en-AU"/>
          </a:p>
        </p:txBody>
      </p:sp>
      <p:sp>
        <p:nvSpPr>
          <p:cNvPr id="70659" name="Rectangle 3"/>
          <p:cNvSpPr>
            <a:spLocks noGrp="1" noChangeArrowheads="1"/>
          </p:cNvSpPr>
          <p:nvPr>
            <p:ph type="body"/>
          </p:nvPr>
        </p:nvSpPr>
        <p:spPr>
          <a:xfrm>
            <a:off x="711574" y="4861441"/>
            <a:ext cx="5672867" cy="46055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0923" tIns="50462" rIns="100923" bIns="50462" anchor="ctr"/>
          <a:lstStyle/>
          <a:p>
            <a:pPr defTabSz="484922"/>
            <a:endParaRPr lang="en-AU" smtClean="0">
              <a:latin typeface="Times New Roman"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xfrm>
            <a:off x="974725" y="604838"/>
            <a:ext cx="5113338" cy="3836987"/>
          </a:xfrm>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
        <p:nvSpPr>
          <p:cNvPr id="95236" name="Slide Number Placeholder 3"/>
          <p:cNvSpPr>
            <a:spLocks noGrp="1"/>
          </p:cNvSpPr>
          <p:nvPr>
            <p:ph type="sldNum" sz="quarter" idx="5"/>
          </p:nvPr>
        </p:nvSpPr>
        <p:spPr/>
        <p:txBody>
          <a:bodyPr/>
          <a:lstStyle/>
          <a:p>
            <a:pPr>
              <a:defRPr/>
            </a:pPr>
            <a:fld id="{10106BD5-85B8-4114-A187-2C4701316FA0}" type="slidenum">
              <a:rPr lang="en-US" smtClean="0">
                <a:latin typeface="Times New Roman" pitchFamily="18" charset="0"/>
              </a:rPr>
              <a:pPr>
                <a:defRPr/>
              </a:pPr>
              <a:t>53</a:t>
            </a:fld>
            <a:endParaRPr lang="en-US"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xfrm>
            <a:off x="974725" y="604838"/>
            <a:ext cx="5113338" cy="3836987"/>
          </a:xfrm>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
        <p:nvSpPr>
          <p:cNvPr id="95236" name="Slide Number Placeholder 3"/>
          <p:cNvSpPr>
            <a:spLocks noGrp="1"/>
          </p:cNvSpPr>
          <p:nvPr>
            <p:ph type="sldNum" sz="quarter" idx="5"/>
          </p:nvPr>
        </p:nvSpPr>
        <p:spPr/>
        <p:txBody>
          <a:bodyPr/>
          <a:lstStyle/>
          <a:p>
            <a:pPr>
              <a:defRPr/>
            </a:pPr>
            <a:fld id="{10106BD5-85B8-4114-A187-2C4701316FA0}" type="slidenum">
              <a:rPr lang="en-US" smtClean="0">
                <a:latin typeface="Times New Roman" pitchFamily="18" charset="0"/>
              </a:rPr>
              <a:pPr>
                <a:defRPr/>
              </a:pPr>
              <a:t>4</a:t>
            </a:fld>
            <a:endParaRPr lang="en-US" smtClean="0">
              <a:latin typeface="Times New Roman"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bwMode="auto">
          <a:xfrm>
            <a:off x="974725" y="604838"/>
            <a:ext cx="5113338" cy="3836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latin typeface="Times New Roman"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bwMode="auto">
          <a:xfrm>
            <a:off x="974725" y="604838"/>
            <a:ext cx="5113338" cy="3836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xfrm>
            <a:off x="974725" y="604838"/>
            <a:ext cx="5113338" cy="3836987"/>
          </a:xfrm>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
        <p:nvSpPr>
          <p:cNvPr id="95236" name="Slide Number Placeholder 3"/>
          <p:cNvSpPr>
            <a:spLocks noGrp="1"/>
          </p:cNvSpPr>
          <p:nvPr>
            <p:ph type="sldNum" sz="quarter" idx="5"/>
          </p:nvPr>
        </p:nvSpPr>
        <p:spPr/>
        <p:txBody>
          <a:bodyPr/>
          <a:lstStyle/>
          <a:p>
            <a:pPr>
              <a:defRPr/>
            </a:pPr>
            <a:fld id="{10106BD5-85B8-4114-A187-2C4701316FA0}" type="slidenum">
              <a:rPr lang="en-US" smtClean="0">
                <a:latin typeface="Times New Roman" pitchFamily="18" charset="0"/>
              </a:rPr>
              <a:pPr>
                <a:defRPr/>
              </a:pPr>
              <a:t>5</a:t>
            </a:fld>
            <a:endParaRPr lang="en-US"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xfrm>
            <a:off x="971550" y="603250"/>
            <a:ext cx="5119688" cy="3838575"/>
          </a:xfrm>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
        <p:nvSpPr>
          <p:cNvPr id="95236" name="Slide Number Placeholder 3"/>
          <p:cNvSpPr>
            <a:spLocks noGrp="1"/>
          </p:cNvSpPr>
          <p:nvPr>
            <p:ph type="sldNum" sz="quarter" idx="5"/>
          </p:nvPr>
        </p:nvSpPr>
        <p:spPr/>
        <p:txBody>
          <a:bodyPr/>
          <a:lstStyle/>
          <a:p>
            <a:pPr>
              <a:defRPr/>
            </a:pPr>
            <a:fld id="{10106BD5-85B8-4114-A187-2C4701316FA0}" type="slidenum">
              <a:rPr lang="en-US" smtClean="0">
                <a:latin typeface="Times New Roman" pitchFamily="18" charset="0"/>
              </a:rPr>
              <a:pPr>
                <a:defRPr/>
              </a:pPr>
              <a:t>6</a:t>
            </a:fld>
            <a:endParaRPr lang="en-US"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93D638-A59D-485D-B1D3-3FC1BB47366A}" type="slidenum">
              <a:rPr lang="en-US"/>
              <a:pPr/>
              <a:t>7</a:t>
            </a:fld>
            <a:endParaRPr lang="en-US"/>
          </a:p>
        </p:txBody>
      </p:sp>
      <p:sp>
        <p:nvSpPr>
          <p:cNvPr id="128002" name="Text Box 2"/>
          <p:cNvSpPr txBox="1">
            <a:spLocks noChangeArrowheads="1"/>
          </p:cNvSpPr>
          <p:nvPr/>
        </p:nvSpPr>
        <p:spPr bwMode="auto">
          <a:xfrm>
            <a:off x="2218532" y="776481"/>
            <a:ext cx="2662238" cy="383798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9048" tIns="49524" rIns="99048" bIns="49524" anchor="ctr"/>
          <a:lstStyle/>
          <a:p>
            <a:endParaRPr lang="en-AU"/>
          </a:p>
        </p:txBody>
      </p:sp>
      <p:sp>
        <p:nvSpPr>
          <p:cNvPr id="128003" name="Rectangle 3"/>
          <p:cNvSpPr txBox="1">
            <a:spLocks noGrp="1" noChangeArrowheads="1"/>
          </p:cNvSpPr>
          <p:nvPr>
            <p:ph type="body"/>
          </p:nvPr>
        </p:nvSpPr>
        <p:spPr>
          <a:xfrm>
            <a:off x="711574" y="4861441"/>
            <a:ext cx="5672867" cy="4605576"/>
          </a:xfrm>
          <a:ln/>
          <a:extLst>
            <a:ext uri="{91240B29-F687-4F45-9708-019B960494DF}">
              <a14:hiddenLine xmlns:a14="http://schemas.microsoft.com/office/drawing/2010/main" w="9525">
                <a:solidFill>
                  <a:schemeClr val="tx1"/>
                </a:solidFill>
                <a:round/>
                <a:headEnd/>
                <a:tailEnd/>
              </a14:hiddenLine>
            </a:ext>
          </a:extLst>
        </p:spPr>
        <p:txBody>
          <a:bodyPr wrap="none" lIns="100929" tIns="50465" rIns="100929" bIns="50465" anchor="ctr"/>
          <a:lstStyle>
            <a:lvl1pPr defTabSz="449263">
              <a:defRPr sz="1200">
                <a:solidFill>
                  <a:schemeClr val="tx1"/>
                </a:solidFill>
                <a:latin typeface="Times New Roman" pitchFamily="18" charset="0"/>
              </a:defRPr>
            </a:lvl1pPr>
            <a:lvl2pPr marL="742950" indent="-285750" defTabSz="449263">
              <a:defRPr sz="1200">
                <a:solidFill>
                  <a:schemeClr val="tx1"/>
                </a:solidFill>
                <a:latin typeface="Times New Roman" pitchFamily="18" charset="0"/>
              </a:defRPr>
            </a:lvl2pPr>
            <a:lvl3pPr marL="1143000" indent="-228600" defTabSz="449263">
              <a:defRPr sz="1200">
                <a:solidFill>
                  <a:schemeClr val="tx1"/>
                </a:solidFill>
                <a:latin typeface="Times New Roman" pitchFamily="18" charset="0"/>
              </a:defRPr>
            </a:lvl3pPr>
            <a:lvl4pPr marL="1600200" indent="-228600" defTabSz="449263">
              <a:defRPr sz="1200">
                <a:solidFill>
                  <a:schemeClr val="tx1"/>
                </a:solidFill>
                <a:latin typeface="Times New Roman" pitchFamily="18" charset="0"/>
              </a:defRPr>
            </a:lvl4pPr>
            <a:lvl5pPr marL="2057400" indent="-228600" defTabSz="449263">
              <a:defRPr sz="1200">
                <a:solidFill>
                  <a:schemeClr val="tx1"/>
                </a:solidFill>
                <a:latin typeface="Times New Roman" pitchFamily="18" charset="0"/>
              </a:defRPr>
            </a:lvl5pPr>
            <a:lvl6pPr marL="2514600" indent="-228600" defTabSz="449263" fontAlgn="base">
              <a:spcBef>
                <a:spcPct val="30000"/>
              </a:spcBef>
              <a:spcAft>
                <a:spcPct val="0"/>
              </a:spcAft>
              <a:defRPr sz="1200">
                <a:solidFill>
                  <a:schemeClr val="tx1"/>
                </a:solidFill>
                <a:latin typeface="Times New Roman" pitchFamily="18" charset="0"/>
              </a:defRPr>
            </a:lvl6pPr>
            <a:lvl7pPr marL="2971800" indent="-228600" defTabSz="449263" fontAlgn="base">
              <a:spcBef>
                <a:spcPct val="30000"/>
              </a:spcBef>
              <a:spcAft>
                <a:spcPct val="0"/>
              </a:spcAft>
              <a:defRPr sz="1200">
                <a:solidFill>
                  <a:schemeClr val="tx1"/>
                </a:solidFill>
                <a:latin typeface="Times New Roman" pitchFamily="18" charset="0"/>
              </a:defRPr>
            </a:lvl7pPr>
            <a:lvl8pPr marL="3429000" indent="-228600" defTabSz="449263" fontAlgn="base">
              <a:spcBef>
                <a:spcPct val="30000"/>
              </a:spcBef>
              <a:spcAft>
                <a:spcPct val="0"/>
              </a:spcAft>
              <a:defRPr sz="1200">
                <a:solidFill>
                  <a:schemeClr val="tx1"/>
                </a:solidFill>
                <a:latin typeface="Times New Roman" pitchFamily="18" charset="0"/>
              </a:defRPr>
            </a:lvl8pPr>
            <a:lvl9pPr marL="3886200" indent="-228600" defTabSz="449263" fontAlgn="base">
              <a:spcBef>
                <a:spcPct val="30000"/>
              </a:spcBef>
              <a:spcAft>
                <a:spcPct val="0"/>
              </a:spcAft>
              <a:defRPr sz="1200">
                <a:solidFill>
                  <a:schemeClr val="tx1"/>
                </a:solidFill>
                <a:latin typeface="Times New Roman" pitchFamily="18" charset="0"/>
              </a:defRPr>
            </a:lvl9pPr>
          </a:lstStyle>
          <a:p>
            <a:endParaRPr lang="en-AU"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93D638-A59D-485D-B1D3-3FC1BB47366A}" type="slidenum">
              <a:rPr lang="en-US"/>
              <a:pPr/>
              <a:t>9</a:t>
            </a:fld>
            <a:endParaRPr lang="en-US"/>
          </a:p>
        </p:txBody>
      </p:sp>
      <p:sp>
        <p:nvSpPr>
          <p:cNvPr id="128002" name="Text Box 2"/>
          <p:cNvSpPr txBox="1">
            <a:spLocks noChangeArrowheads="1"/>
          </p:cNvSpPr>
          <p:nvPr/>
        </p:nvSpPr>
        <p:spPr bwMode="auto">
          <a:xfrm>
            <a:off x="2218532" y="776481"/>
            <a:ext cx="2662238" cy="383798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9048" tIns="49524" rIns="99048" bIns="49524" anchor="ctr"/>
          <a:lstStyle/>
          <a:p>
            <a:endParaRPr lang="en-AU"/>
          </a:p>
        </p:txBody>
      </p:sp>
      <p:sp>
        <p:nvSpPr>
          <p:cNvPr id="128003" name="Rectangle 3"/>
          <p:cNvSpPr txBox="1">
            <a:spLocks noGrp="1" noChangeArrowheads="1"/>
          </p:cNvSpPr>
          <p:nvPr>
            <p:ph type="body"/>
          </p:nvPr>
        </p:nvSpPr>
        <p:spPr>
          <a:xfrm>
            <a:off x="711574" y="4861441"/>
            <a:ext cx="5672867" cy="4605576"/>
          </a:xfrm>
          <a:ln/>
          <a:extLst>
            <a:ext uri="{91240B29-F687-4F45-9708-019B960494DF}">
              <a14:hiddenLine xmlns:a14="http://schemas.microsoft.com/office/drawing/2010/main" w="9525">
                <a:solidFill>
                  <a:schemeClr val="tx1"/>
                </a:solidFill>
                <a:round/>
                <a:headEnd/>
                <a:tailEnd/>
              </a14:hiddenLine>
            </a:ext>
          </a:extLst>
        </p:spPr>
        <p:txBody>
          <a:bodyPr wrap="none" lIns="100929" tIns="50465" rIns="100929" bIns="50465" anchor="ctr"/>
          <a:lstStyle>
            <a:lvl1pPr defTabSz="449263">
              <a:defRPr sz="1200">
                <a:solidFill>
                  <a:schemeClr val="tx1"/>
                </a:solidFill>
                <a:latin typeface="Times New Roman" pitchFamily="18" charset="0"/>
              </a:defRPr>
            </a:lvl1pPr>
            <a:lvl2pPr marL="742950" indent="-285750" defTabSz="449263">
              <a:defRPr sz="1200">
                <a:solidFill>
                  <a:schemeClr val="tx1"/>
                </a:solidFill>
                <a:latin typeface="Times New Roman" pitchFamily="18" charset="0"/>
              </a:defRPr>
            </a:lvl2pPr>
            <a:lvl3pPr marL="1143000" indent="-228600" defTabSz="449263">
              <a:defRPr sz="1200">
                <a:solidFill>
                  <a:schemeClr val="tx1"/>
                </a:solidFill>
                <a:latin typeface="Times New Roman" pitchFamily="18" charset="0"/>
              </a:defRPr>
            </a:lvl3pPr>
            <a:lvl4pPr marL="1600200" indent="-228600" defTabSz="449263">
              <a:defRPr sz="1200">
                <a:solidFill>
                  <a:schemeClr val="tx1"/>
                </a:solidFill>
                <a:latin typeface="Times New Roman" pitchFamily="18" charset="0"/>
              </a:defRPr>
            </a:lvl4pPr>
            <a:lvl5pPr marL="2057400" indent="-228600" defTabSz="449263">
              <a:defRPr sz="1200">
                <a:solidFill>
                  <a:schemeClr val="tx1"/>
                </a:solidFill>
                <a:latin typeface="Times New Roman" pitchFamily="18" charset="0"/>
              </a:defRPr>
            </a:lvl5pPr>
            <a:lvl6pPr marL="2514600" indent="-228600" defTabSz="449263" fontAlgn="base">
              <a:spcBef>
                <a:spcPct val="30000"/>
              </a:spcBef>
              <a:spcAft>
                <a:spcPct val="0"/>
              </a:spcAft>
              <a:defRPr sz="1200">
                <a:solidFill>
                  <a:schemeClr val="tx1"/>
                </a:solidFill>
                <a:latin typeface="Times New Roman" pitchFamily="18" charset="0"/>
              </a:defRPr>
            </a:lvl6pPr>
            <a:lvl7pPr marL="2971800" indent="-228600" defTabSz="449263" fontAlgn="base">
              <a:spcBef>
                <a:spcPct val="30000"/>
              </a:spcBef>
              <a:spcAft>
                <a:spcPct val="0"/>
              </a:spcAft>
              <a:defRPr sz="1200">
                <a:solidFill>
                  <a:schemeClr val="tx1"/>
                </a:solidFill>
                <a:latin typeface="Times New Roman" pitchFamily="18" charset="0"/>
              </a:defRPr>
            </a:lvl7pPr>
            <a:lvl8pPr marL="3429000" indent="-228600" defTabSz="449263" fontAlgn="base">
              <a:spcBef>
                <a:spcPct val="30000"/>
              </a:spcBef>
              <a:spcAft>
                <a:spcPct val="0"/>
              </a:spcAft>
              <a:defRPr sz="1200">
                <a:solidFill>
                  <a:schemeClr val="tx1"/>
                </a:solidFill>
                <a:latin typeface="Times New Roman" pitchFamily="18" charset="0"/>
              </a:defRPr>
            </a:lvl8pPr>
            <a:lvl9pPr marL="3886200" indent="-228600" defTabSz="449263" fontAlgn="base">
              <a:spcBef>
                <a:spcPct val="30000"/>
              </a:spcBef>
              <a:spcAft>
                <a:spcPct val="0"/>
              </a:spcAft>
              <a:defRPr sz="1200">
                <a:solidFill>
                  <a:schemeClr val="tx1"/>
                </a:solidFill>
                <a:latin typeface="Times New Roman" pitchFamily="18" charset="0"/>
              </a:defRPr>
            </a:lvl9pPr>
          </a:lstStyle>
          <a:p>
            <a:endParaRPr lang="en-A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93D638-A59D-485D-B1D3-3FC1BB47366A}" type="slidenum">
              <a:rPr lang="en-US"/>
              <a:pPr/>
              <a:t>10</a:t>
            </a:fld>
            <a:endParaRPr lang="en-US"/>
          </a:p>
        </p:txBody>
      </p:sp>
      <p:sp>
        <p:nvSpPr>
          <p:cNvPr id="128002" name="Text Box 2"/>
          <p:cNvSpPr txBox="1">
            <a:spLocks noChangeArrowheads="1"/>
          </p:cNvSpPr>
          <p:nvPr/>
        </p:nvSpPr>
        <p:spPr bwMode="auto">
          <a:xfrm>
            <a:off x="2218532" y="776481"/>
            <a:ext cx="2662238" cy="383798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9048" tIns="49524" rIns="99048" bIns="49524" anchor="ctr"/>
          <a:lstStyle/>
          <a:p>
            <a:endParaRPr lang="en-AU"/>
          </a:p>
        </p:txBody>
      </p:sp>
      <p:sp>
        <p:nvSpPr>
          <p:cNvPr id="128003" name="Rectangle 3"/>
          <p:cNvSpPr txBox="1">
            <a:spLocks noGrp="1" noChangeArrowheads="1"/>
          </p:cNvSpPr>
          <p:nvPr>
            <p:ph type="body"/>
          </p:nvPr>
        </p:nvSpPr>
        <p:spPr>
          <a:xfrm>
            <a:off x="711574" y="4861441"/>
            <a:ext cx="5672867" cy="4605576"/>
          </a:xfrm>
          <a:ln/>
          <a:extLst>
            <a:ext uri="{91240B29-F687-4F45-9708-019B960494DF}">
              <a14:hiddenLine xmlns:a14="http://schemas.microsoft.com/office/drawing/2010/main" w="9525">
                <a:solidFill>
                  <a:schemeClr val="tx1"/>
                </a:solidFill>
                <a:round/>
                <a:headEnd/>
                <a:tailEnd/>
              </a14:hiddenLine>
            </a:ext>
          </a:extLst>
        </p:spPr>
        <p:txBody>
          <a:bodyPr wrap="none" lIns="100929" tIns="50465" rIns="100929" bIns="50465" anchor="ctr"/>
          <a:lstStyle>
            <a:lvl1pPr defTabSz="449263">
              <a:defRPr sz="1200">
                <a:solidFill>
                  <a:schemeClr val="tx1"/>
                </a:solidFill>
                <a:latin typeface="Times New Roman" pitchFamily="18" charset="0"/>
              </a:defRPr>
            </a:lvl1pPr>
            <a:lvl2pPr marL="742950" indent="-285750" defTabSz="449263">
              <a:defRPr sz="1200">
                <a:solidFill>
                  <a:schemeClr val="tx1"/>
                </a:solidFill>
                <a:latin typeface="Times New Roman" pitchFamily="18" charset="0"/>
              </a:defRPr>
            </a:lvl2pPr>
            <a:lvl3pPr marL="1143000" indent="-228600" defTabSz="449263">
              <a:defRPr sz="1200">
                <a:solidFill>
                  <a:schemeClr val="tx1"/>
                </a:solidFill>
                <a:latin typeface="Times New Roman" pitchFamily="18" charset="0"/>
              </a:defRPr>
            </a:lvl3pPr>
            <a:lvl4pPr marL="1600200" indent="-228600" defTabSz="449263">
              <a:defRPr sz="1200">
                <a:solidFill>
                  <a:schemeClr val="tx1"/>
                </a:solidFill>
                <a:latin typeface="Times New Roman" pitchFamily="18" charset="0"/>
              </a:defRPr>
            </a:lvl4pPr>
            <a:lvl5pPr marL="2057400" indent="-228600" defTabSz="449263">
              <a:defRPr sz="1200">
                <a:solidFill>
                  <a:schemeClr val="tx1"/>
                </a:solidFill>
                <a:latin typeface="Times New Roman" pitchFamily="18" charset="0"/>
              </a:defRPr>
            </a:lvl5pPr>
            <a:lvl6pPr marL="2514600" indent="-228600" defTabSz="449263" fontAlgn="base">
              <a:spcBef>
                <a:spcPct val="30000"/>
              </a:spcBef>
              <a:spcAft>
                <a:spcPct val="0"/>
              </a:spcAft>
              <a:defRPr sz="1200">
                <a:solidFill>
                  <a:schemeClr val="tx1"/>
                </a:solidFill>
                <a:latin typeface="Times New Roman" pitchFamily="18" charset="0"/>
              </a:defRPr>
            </a:lvl6pPr>
            <a:lvl7pPr marL="2971800" indent="-228600" defTabSz="449263" fontAlgn="base">
              <a:spcBef>
                <a:spcPct val="30000"/>
              </a:spcBef>
              <a:spcAft>
                <a:spcPct val="0"/>
              </a:spcAft>
              <a:defRPr sz="1200">
                <a:solidFill>
                  <a:schemeClr val="tx1"/>
                </a:solidFill>
                <a:latin typeface="Times New Roman" pitchFamily="18" charset="0"/>
              </a:defRPr>
            </a:lvl7pPr>
            <a:lvl8pPr marL="3429000" indent="-228600" defTabSz="449263" fontAlgn="base">
              <a:spcBef>
                <a:spcPct val="30000"/>
              </a:spcBef>
              <a:spcAft>
                <a:spcPct val="0"/>
              </a:spcAft>
              <a:defRPr sz="1200">
                <a:solidFill>
                  <a:schemeClr val="tx1"/>
                </a:solidFill>
                <a:latin typeface="Times New Roman" pitchFamily="18" charset="0"/>
              </a:defRPr>
            </a:lvl8pPr>
            <a:lvl9pPr marL="3886200" indent="-228600" defTabSz="449263" fontAlgn="base">
              <a:spcBef>
                <a:spcPct val="30000"/>
              </a:spcBef>
              <a:spcAft>
                <a:spcPct val="0"/>
              </a:spcAft>
              <a:defRPr sz="1200">
                <a:solidFill>
                  <a:schemeClr val="tx1"/>
                </a:solidFill>
                <a:latin typeface="Times New Roman" pitchFamily="18" charset="0"/>
              </a:defRPr>
            </a:lvl9pPr>
          </a:lstStyle>
          <a:p>
            <a:endParaRPr lang="en-A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93D638-A59D-485D-B1D3-3FC1BB47366A}" type="slidenum">
              <a:rPr lang="en-US"/>
              <a:pPr/>
              <a:t>11</a:t>
            </a:fld>
            <a:endParaRPr lang="en-US"/>
          </a:p>
        </p:txBody>
      </p:sp>
      <p:sp>
        <p:nvSpPr>
          <p:cNvPr id="128002" name="Text Box 2"/>
          <p:cNvSpPr txBox="1">
            <a:spLocks noChangeArrowheads="1"/>
          </p:cNvSpPr>
          <p:nvPr/>
        </p:nvSpPr>
        <p:spPr bwMode="auto">
          <a:xfrm>
            <a:off x="2218532" y="776481"/>
            <a:ext cx="2662238" cy="383798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9048" tIns="49524" rIns="99048" bIns="49524" anchor="ctr"/>
          <a:lstStyle/>
          <a:p>
            <a:endParaRPr lang="en-AU"/>
          </a:p>
        </p:txBody>
      </p:sp>
      <p:sp>
        <p:nvSpPr>
          <p:cNvPr id="128003" name="Rectangle 3"/>
          <p:cNvSpPr txBox="1">
            <a:spLocks noGrp="1" noChangeArrowheads="1"/>
          </p:cNvSpPr>
          <p:nvPr>
            <p:ph type="body"/>
          </p:nvPr>
        </p:nvSpPr>
        <p:spPr>
          <a:xfrm>
            <a:off x="711574" y="4861441"/>
            <a:ext cx="5672867" cy="4605576"/>
          </a:xfrm>
          <a:ln/>
          <a:extLst>
            <a:ext uri="{91240B29-F687-4F45-9708-019B960494DF}">
              <a14:hiddenLine xmlns:a14="http://schemas.microsoft.com/office/drawing/2010/main" w="9525">
                <a:solidFill>
                  <a:schemeClr val="tx1"/>
                </a:solidFill>
                <a:round/>
                <a:headEnd/>
                <a:tailEnd/>
              </a14:hiddenLine>
            </a:ext>
          </a:extLst>
        </p:spPr>
        <p:txBody>
          <a:bodyPr wrap="none" lIns="100929" tIns="50465" rIns="100929" bIns="50465" anchor="ctr"/>
          <a:lstStyle>
            <a:lvl1pPr defTabSz="449263">
              <a:defRPr sz="1200">
                <a:solidFill>
                  <a:schemeClr val="tx1"/>
                </a:solidFill>
                <a:latin typeface="Times New Roman" pitchFamily="18" charset="0"/>
              </a:defRPr>
            </a:lvl1pPr>
            <a:lvl2pPr marL="742950" indent="-285750" defTabSz="449263">
              <a:defRPr sz="1200">
                <a:solidFill>
                  <a:schemeClr val="tx1"/>
                </a:solidFill>
                <a:latin typeface="Times New Roman" pitchFamily="18" charset="0"/>
              </a:defRPr>
            </a:lvl2pPr>
            <a:lvl3pPr marL="1143000" indent="-228600" defTabSz="449263">
              <a:defRPr sz="1200">
                <a:solidFill>
                  <a:schemeClr val="tx1"/>
                </a:solidFill>
                <a:latin typeface="Times New Roman" pitchFamily="18" charset="0"/>
              </a:defRPr>
            </a:lvl3pPr>
            <a:lvl4pPr marL="1600200" indent="-228600" defTabSz="449263">
              <a:defRPr sz="1200">
                <a:solidFill>
                  <a:schemeClr val="tx1"/>
                </a:solidFill>
                <a:latin typeface="Times New Roman" pitchFamily="18" charset="0"/>
              </a:defRPr>
            </a:lvl4pPr>
            <a:lvl5pPr marL="2057400" indent="-228600" defTabSz="449263">
              <a:defRPr sz="1200">
                <a:solidFill>
                  <a:schemeClr val="tx1"/>
                </a:solidFill>
                <a:latin typeface="Times New Roman" pitchFamily="18" charset="0"/>
              </a:defRPr>
            </a:lvl5pPr>
            <a:lvl6pPr marL="2514600" indent="-228600" defTabSz="449263" fontAlgn="base">
              <a:spcBef>
                <a:spcPct val="30000"/>
              </a:spcBef>
              <a:spcAft>
                <a:spcPct val="0"/>
              </a:spcAft>
              <a:defRPr sz="1200">
                <a:solidFill>
                  <a:schemeClr val="tx1"/>
                </a:solidFill>
                <a:latin typeface="Times New Roman" pitchFamily="18" charset="0"/>
              </a:defRPr>
            </a:lvl6pPr>
            <a:lvl7pPr marL="2971800" indent="-228600" defTabSz="449263" fontAlgn="base">
              <a:spcBef>
                <a:spcPct val="30000"/>
              </a:spcBef>
              <a:spcAft>
                <a:spcPct val="0"/>
              </a:spcAft>
              <a:defRPr sz="1200">
                <a:solidFill>
                  <a:schemeClr val="tx1"/>
                </a:solidFill>
                <a:latin typeface="Times New Roman" pitchFamily="18" charset="0"/>
              </a:defRPr>
            </a:lvl7pPr>
            <a:lvl8pPr marL="3429000" indent="-228600" defTabSz="449263" fontAlgn="base">
              <a:spcBef>
                <a:spcPct val="30000"/>
              </a:spcBef>
              <a:spcAft>
                <a:spcPct val="0"/>
              </a:spcAft>
              <a:defRPr sz="1200">
                <a:solidFill>
                  <a:schemeClr val="tx1"/>
                </a:solidFill>
                <a:latin typeface="Times New Roman" pitchFamily="18" charset="0"/>
              </a:defRPr>
            </a:lvl8pPr>
            <a:lvl9pPr marL="3886200" indent="-228600" defTabSz="449263" fontAlgn="base">
              <a:spcBef>
                <a:spcPct val="30000"/>
              </a:spcBef>
              <a:spcAft>
                <a:spcPct val="0"/>
              </a:spcAft>
              <a:defRPr sz="1200">
                <a:solidFill>
                  <a:schemeClr val="tx1"/>
                </a:solidFill>
                <a:latin typeface="Times New Roman" pitchFamily="18" charset="0"/>
              </a:defRPr>
            </a:lvl9pPr>
          </a:lstStyle>
          <a:p>
            <a:endParaRPr lang="en-AU"/>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Master" Target="../slideMasters/slideMaster1.xml"/><Relationship Id="rId1" Type="http://schemas.openxmlformats.org/officeDocument/2006/relationships/themeOverride" Target="../theme/themeOverride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431800" y="77788"/>
            <a:ext cx="8280400" cy="1550987"/>
          </a:xfrm>
        </p:spPr>
        <p:txBody>
          <a:bodyPr/>
          <a:lstStyle>
            <a:lvl1pPr>
              <a:defRPr sz="4800"/>
            </a:lvl1pPr>
          </a:lstStyle>
          <a:p>
            <a:r>
              <a:rPr lang="en-GB"/>
              <a:t>title</a:t>
            </a:r>
          </a:p>
        </p:txBody>
      </p:sp>
      <p:sp>
        <p:nvSpPr>
          <p:cNvPr id="5123" name="Rectangle 3"/>
          <p:cNvSpPr>
            <a:spLocks noGrp="1" noChangeArrowheads="1"/>
          </p:cNvSpPr>
          <p:nvPr>
            <p:ph type="subTitle" idx="1"/>
          </p:nvPr>
        </p:nvSpPr>
        <p:spPr>
          <a:xfrm>
            <a:off x="431800" y="1773238"/>
            <a:ext cx="4968875" cy="1655762"/>
          </a:xfrm>
        </p:spPr>
        <p:txBody>
          <a:bodyPr tIns="45720" rIns="54000" bIns="45720"/>
          <a:lstStyle>
            <a:lvl1pPr marL="0" indent="0">
              <a:buFont typeface="Arial" pitchFamily="34" charset="0"/>
              <a:buNone/>
              <a:defRPr>
                <a:solidFill>
                  <a:schemeClr val="tx1"/>
                </a:solidFill>
              </a:defRPr>
            </a:lvl1pPr>
          </a:lstStyle>
          <a:p>
            <a:r>
              <a:rPr lang="en-GB"/>
              <a:t>sub-title</a:t>
            </a:r>
          </a:p>
        </p:txBody>
      </p:sp>
      <p:pic>
        <p:nvPicPr>
          <p:cNvPr id="5125" name="Picture 5" descr="Logo SE A4 Blanc"/>
          <p:cNvPicPr>
            <a:picLocks noChangeAspect="1" noChangeArrowheads="1"/>
          </p:cNvPicPr>
          <p:nvPr/>
        </p:nvPicPr>
        <p:blipFill>
          <a:blip r:embed="rId3" cstate="print"/>
          <a:srcRect/>
          <a:stretch>
            <a:fillRect/>
          </a:stretch>
        </p:blipFill>
        <p:spPr bwMode="auto">
          <a:xfrm>
            <a:off x="6227763" y="5734050"/>
            <a:ext cx="2576512" cy="941388"/>
          </a:xfrm>
          <a:prstGeom prst="rect">
            <a:avLst/>
          </a:prstGeom>
          <a:noFill/>
        </p:spPr>
      </p:pic>
      <p:pic>
        <p:nvPicPr>
          <p:cNvPr id="6"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3528" y="5733256"/>
            <a:ext cx="2535753" cy="936104"/>
          </a:xfrm>
          <a:prstGeom prst="rect">
            <a:avLst/>
          </a:prstGeom>
        </p:spPr>
      </p:pic>
    </p:spTree>
  </p:cSld>
  <p:clrMapOvr>
    <a:overrideClrMapping bg1="dk2" tx1="lt1" bg2="dk1"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p>
            <a:r>
              <a:rPr lang="en-AU" smtClean="0"/>
              <a:t>SolveIT Software - </a:t>
            </a:r>
            <a:endParaRPr lang="en-AU" dirty="0"/>
          </a:p>
        </p:txBody>
      </p:sp>
      <p:sp>
        <p:nvSpPr>
          <p:cNvPr id="5" name="Slide Number Placeholder 4"/>
          <p:cNvSpPr>
            <a:spLocks noGrp="1"/>
          </p:cNvSpPr>
          <p:nvPr>
            <p:ph type="sldNum" sz="quarter" idx="11"/>
          </p:nvPr>
        </p:nvSpPr>
        <p:spPr/>
        <p:txBody>
          <a:bodyPr/>
          <a:lstStyle/>
          <a:p>
            <a:fld id="{2D54FFB0-61F0-434F-9319-E4845EE72883}" type="slidenum">
              <a:rPr lang="en-AU" smtClean="0"/>
              <a:pPr/>
              <a:t>‹#›</a:t>
            </a:fld>
            <a:endParaRPr lang="en-A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2100" y="77788"/>
            <a:ext cx="2070100" cy="62214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1800" y="77788"/>
            <a:ext cx="6057900" cy="62214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p>
            <a:r>
              <a:rPr lang="en-AU" smtClean="0"/>
              <a:t>SolveIT Software - </a:t>
            </a:r>
            <a:endParaRPr lang="en-AU" dirty="0"/>
          </a:p>
        </p:txBody>
      </p:sp>
      <p:sp>
        <p:nvSpPr>
          <p:cNvPr id="5" name="Slide Number Placeholder 4"/>
          <p:cNvSpPr>
            <a:spLocks noGrp="1"/>
          </p:cNvSpPr>
          <p:nvPr>
            <p:ph type="sldNum" sz="quarter" idx="11"/>
          </p:nvPr>
        </p:nvSpPr>
        <p:spPr/>
        <p:txBody>
          <a:bodyPr/>
          <a:lstStyle/>
          <a:p>
            <a:fld id="{2D54FFB0-61F0-434F-9319-E4845EE72883}" type="slidenum">
              <a:rPr lang="en-AU" smtClean="0"/>
              <a:pPr/>
              <a:t>‹#›</a:t>
            </a:fld>
            <a:endParaRPr lang="en-AU"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1472794"/>
      </p:ext>
    </p:extLst>
  </p:cSld>
  <p:clrMapOvr>
    <a:masterClrMapping/>
  </p:clrMapOvr>
  <p:transition spd="med">
    <p:cu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1514668"/>
      </p:ext>
    </p:extLst>
  </p:cSld>
  <p:clrMapOvr>
    <a:masterClrMapping/>
  </p:clrMapOvr>
  <p:transition spd="med">
    <p:cu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8" name="Picture 8"/>
          <p:cNvPicPr>
            <a:picLocks noChangeAspect="1" noChangeArrowheads="1"/>
          </p:cNvPicPr>
          <p:nvPr userDrawn="1"/>
        </p:nvPicPr>
        <p:blipFill>
          <a:blip r:embed="rId2" cstate="print"/>
          <a:srcRect r="16275"/>
          <a:stretch>
            <a:fillRect/>
          </a:stretch>
        </p:blipFill>
        <p:spPr bwMode="auto">
          <a:xfrm>
            <a:off x="7978981" y="4437114"/>
            <a:ext cx="1165019" cy="922784"/>
          </a:xfrm>
          <a:prstGeom prst="rect">
            <a:avLst/>
          </a:prstGeom>
          <a:noFill/>
          <a:ln w="12700">
            <a:solidFill>
              <a:schemeClr val="bg1"/>
            </a:solidFill>
            <a:miter lim="800000"/>
            <a:headEnd/>
            <a:tailEnd/>
          </a:ln>
          <a:effectLst/>
        </p:spPr>
      </p:pic>
      <p:pic>
        <p:nvPicPr>
          <p:cNvPr id="9" name="Picture 6"/>
          <p:cNvPicPr>
            <a:picLocks noChangeAspect="1" noChangeArrowheads="1"/>
          </p:cNvPicPr>
          <p:nvPr userDrawn="1"/>
        </p:nvPicPr>
        <p:blipFill>
          <a:blip r:embed="rId3" cstate="print"/>
          <a:srcRect l="2667" r="20108" b="8000"/>
          <a:stretch>
            <a:fillRect/>
          </a:stretch>
        </p:blipFill>
        <p:spPr bwMode="auto">
          <a:xfrm>
            <a:off x="3521108" y="4437114"/>
            <a:ext cx="1106309" cy="922783"/>
          </a:xfrm>
          <a:prstGeom prst="rect">
            <a:avLst/>
          </a:prstGeom>
          <a:noFill/>
          <a:ln w="12700">
            <a:solidFill>
              <a:schemeClr val="bg1"/>
            </a:solidFill>
            <a:miter lim="800000"/>
            <a:headEnd/>
            <a:tailEnd/>
          </a:ln>
          <a:effectLst/>
        </p:spPr>
      </p:pic>
      <p:sp>
        <p:nvSpPr>
          <p:cNvPr id="10" name="Rectangle 9"/>
          <p:cNvSpPr/>
          <p:nvPr userDrawn="1"/>
        </p:nvSpPr>
        <p:spPr>
          <a:xfrm>
            <a:off x="0" y="5359896"/>
            <a:ext cx="9144000" cy="1498104"/>
          </a:xfrm>
          <a:prstGeom prst="rect">
            <a:avLst/>
          </a:prstGeom>
          <a:solidFill>
            <a:srgbClr val="222B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pic>
        <p:nvPicPr>
          <p:cNvPr id="14" name="Picture 4"/>
          <p:cNvPicPr>
            <a:picLocks noChangeAspect="1" noChangeArrowheads="1"/>
          </p:cNvPicPr>
          <p:nvPr userDrawn="1"/>
        </p:nvPicPr>
        <p:blipFill>
          <a:blip r:embed="rId4" cstate="screen"/>
          <a:srcRect/>
          <a:stretch>
            <a:fillRect/>
          </a:stretch>
        </p:blipFill>
        <p:spPr bwMode="auto">
          <a:xfrm>
            <a:off x="1115616" y="4437112"/>
            <a:ext cx="1125939" cy="922784"/>
          </a:xfrm>
          <a:prstGeom prst="rect">
            <a:avLst/>
          </a:prstGeom>
          <a:noFill/>
          <a:ln w="9525">
            <a:noFill/>
            <a:miter lim="800000"/>
            <a:headEnd/>
            <a:tailEnd/>
          </a:ln>
        </p:spPr>
      </p:pic>
      <p:pic>
        <p:nvPicPr>
          <p:cNvPr id="15" name="Picture 2"/>
          <p:cNvPicPr>
            <a:picLocks noChangeAspect="1" noChangeArrowheads="1"/>
          </p:cNvPicPr>
          <p:nvPr userDrawn="1"/>
        </p:nvPicPr>
        <p:blipFill>
          <a:blip r:embed="rId5" cstate="screen"/>
          <a:srcRect b="5550"/>
          <a:stretch>
            <a:fillRect/>
          </a:stretch>
        </p:blipFill>
        <p:spPr bwMode="auto">
          <a:xfrm>
            <a:off x="4627417" y="4437112"/>
            <a:ext cx="1118632" cy="922784"/>
          </a:xfrm>
          <a:prstGeom prst="rect">
            <a:avLst/>
          </a:prstGeom>
          <a:noFill/>
          <a:ln w="9525">
            <a:noFill/>
            <a:miter lim="800000"/>
            <a:headEnd/>
            <a:tailEnd/>
          </a:ln>
        </p:spPr>
      </p:pic>
      <p:sp>
        <p:nvSpPr>
          <p:cNvPr id="20" name="Rectangle 19"/>
          <p:cNvSpPr/>
          <p:nvPr userDrawn="1"/>
        </p:nvSpPr>
        <p:spPr>
          <a:xfrm>
            <a:off x="1" y="4005064"/>
            <a:ext cx="9144000" cy="432048"/>
          </a:xfrm>
          <a:prstGeom prst="rect">
            <a:avLst/>
          </a:prstGeom>
          <a:solidFill>
            <a:srgbClr val="E613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1" name="Picture 2"/>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5746049" y="4437113"/>
            <a:ext cx="1106309" cy="922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6852357" y="4437113"/>
            <a:ext cx="1125939" cy="922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2" y="4437113"/>
            <a:ext cx="1120138" cy="922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2240352" y="4437969"/>
            <a:ext cx="1280756" cy="921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367079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itle and Content">
    <p:bg>
      <p:bgRef idx="1001">
        <a:schemeClr val="bg2"/>
      </p:bgRef>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a:xfrm>
            <a:off x="4361688" y="1026372"/>
            <a:ext cx="457200" cy="441325"/>
          </a:xfrm>
        </p:spPr>
        <p:txBody>
          <a:bodyPr/>
          <a:lstStyle/>
          <a:p>
            <a:fld id="{0CFEC368-1D7A-4F81-ABF6-AE0E36BAF64C}" type="slidenum">
              <a:rPr lang="en-US" smtClean="0"/>
              <a:pPr/>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93936261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547DE92E-5C2E-426D-8DB0-F07C179922B9}" type="datetimeFigureOut">
              <a:rPr lang="en-AU" smtClean="0"/>
              <a:t>24/11/2014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6730802-EBF2-4067-991A-95D61C97E308}" type="slidenum">
              <a:rPr lang="en-AU" smtClean="0"/>
              <a:t>‹#›</a:t>
            </a:fld>
            <a:endParaRPr lang="en-AU"/>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3528" y="5733256"/>
            <a:ext cx="2535753" cy="936104"/>
          </a:xfrm>
          <a:prstGeom prst="rect">
            <a:avLst/>
          </a:prstGeom>
        </p:spPr>
      </p:pic>
    </p:spTree>
    <p:extLst>
      <p:ext uri="{BB962C8B-B14F-4D97-AF65-F5344CB8AC3E}">
        <p14:creationId xmlns:p14="http://schemas.microsoft.com/office/powerpoint/2010/main" val="30740779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547DE92E-5C2E-426D-8DB0-F07C179922B9}" type="datetimeFigureOut">
              <a:rPr lang="en-AU" smtClean="0"/>
              <a:t>24/11/2014</a:t>
            </a:fld>
            <a:endParaRPr lang="en-AU"/>
          </a:p>
        </p:txBody>
      </p:sp>
      <p:sp>
        <p:nvSpPr>
          <p:cNvPr id="5" name="Footer Placeholder 4"/>
          <p:cNvSpPr>
            <a:spLocks noGrp="1"/>
          </p:cNvSpPr>
          <p:nvPr>
            <p:ph type="ftr" sz="quarter" idx="11"/>
          </p:nvPr>
        </p:nvSpPr>
        <p:spPr/>
        <p:txBody>
          <a:bodyPr/>
          <a:lstStyle/>
          <a:p>
            <a:r>
              <a:rPr lang="en-AU" smtClean="0"/>
              <a:t>SolveIT Software - </a:t>
            </a:r>
            <a:endParaRPr lang="en-AU" dirty="0"/>
          </a:p>
        </p:txBody>
      </p:sp>
      <p:sp>
        <p:nvSpPr>
          <p:cNvPr id="6" name="Slide Number Placeholder 5"/>
          <p:cNvSpPr>
            <a:spLocks noGrp="1"/>
          </p:cNvSpPr>
          <p:nvPr>
            <p:ph type="sldNum" sz="quarter" idx="12"/>
          </p:nvPr>
        </p:nvSpPr>
        <p:spPr/>
        <p:txBody>
          <a:bodyPr/>
          <a:lstStyle/>
          <a:p>
            <a:fld id="{2D54FFB0-61F0-434F-9319-E4845EE72883}" type="slidenum">
              <a:rPr lang="en-AU" smtClean="0"/>
              <a:pPr/>
              <a:t>‹#›</a:t>
            </a:fld>
            <a:endParaRPr lang="en-AU" dirty="0"/>
          </a:p>
        </p:txBody>
      </p:sp>
    </p:spTree>
    <p:extLst>
      <p:ext uri="{BB962C8B-B14F-4D97-AF65-F5344CB8AC3E}">
        <p14:creationId xmlns:p14="http://schemas.microsoft.com/office/powerpoint/2010/main" val="6532290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7DE92E-5C2E-426D-8DB0-F07C179922B9}" type="datetimeFigureOut">
              <a:rPr lang="en-AU" smtClean="0"/>
              <a:t>24/11/2014</a:t>
            </a:fld>
            <a:endParaRPr lang="en-AU"/>
          </a:p>
        </p:txBody>
      </p:sp>
      <p:sp>
        <p:nvSpPr>
          <p:cNvPr id="5" name="Footer Placeholder 4"/>
          <p:cNvSpPr>
            <a:spLocks noGrp="1"/>
          </p:cNvSpPr>
          <p:nvPr>
            <p:ph type="ftr" sz="quarter" idx="11"/>
          </p:nvPr>
        </p:nvSpPr>
        <p:spPr/>
        <p:txBody>
          <a:bodyPr/>
          <a:lstStyle/>
          <a:p>
            <a:r>
              <a:rPr lang="en-AU" smtClean="0"/>
              <a:t>SolveIT Software - </a:t>
            </a:r>
            <a:endParaRPr lang="en-AU" dirty="0"/>
          </a:p>
        </p:txBody>
      </p:sp>
      <p:sp>
        <p:nvSpPr>
          <p:cNvPr id="6" name="Slide Number Placeholder 5"/>
          <p:cNvSpPr>
            <a:spLocks noGrp="1"/>
          </p:cNvSpPr>
          <p:nvPr>
            <p:ph type="sldNum" sz="quarter" idx="12"/>
          </p:nvPr>
        </p:nvSpPr>
        <p:spPr/>
        <p:txBody>
          <a:bodyPr/>
          <a:lstStyle/>
          <a:p>
            <a:fld id="{2D54FFB0-61F0-434F-9319-E4845EE72883}" type="slidenum">
              <a:rPr lang="en-AU" smtClean="0"/>
              <a:pPr/>
              <a:t>‹#›</a:t>
            </a:fld>
            <a:endParaRPr lang="en-AU" dirty="0"/>
          </a:p>
        </p:txBody>
      </p:sp>
    </p:spTree>
    <p:extLst>
      <p:ext uri="{BB962C8B-B14F-4D97-AF65-F5344CB8AC3E}">
        <p14:creationId xmlns:p14="http://schemas.microsoft.com/office/powerpoint/2010/main" val="32784956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547DE92E-5C2E-426D-8DB0-F07C179922B9}" type="datetimeFigureOut">
              <a:rPr lang="en-AU" smtClean="0"/>
              <a:t>24/11/2014</a:t>
            </a:fld>
            <a:endParaRPr lang="en-AU"/>
          </a:p>
        </p:txBody>
      </p:sp>
      <p:sp>
        <p:nvSpPr>
          <p:cNvPr id="6" name="Footer Placeholder 5"/>
          <p:cNvSpPr>
            <a:spLocks noGrp="1"/>
          </p:cNvSpPr>
          <p:nvPr>
            <p:ph type="ftr" sz="quarter" idx="11"/>
          </p:nvPr>
        </p:nvSpPr>
        <p:spPr/>
        <p:txBody>
          <a:bodyPr/>
          <a:lstStyle/>
          <a:p>
            <a:r>
              <a:rPr lang="en-AU" smtClean="0"/>
              <a:t>SolveIT Software - </a:t>
            </a:r>
            <a:endParaRPr lang="en-AU" dirty="0"/>
          </a:p>
        </p:txBody>
      </p:sp>
      <p:sp>
        <p:nvSpPr>
          <p:cNvPr id="7" name="Slide Number Placeholder 6"/>
          <p:cNvSpPr>
            <a:spLocks noGrp="1"/>
          </p:cNvSpPr>
          <p:nvPr>
            <p:ph type="sldNum" sz="quarter" idx="12"/>
          </p:nvPr>
        </p:nvSpPr>
        <p:spPr/>
        <p:txBody>
          <a:bodyPr/>
          <a:lstStyle/>
          <a:p>
            <a:fld id="{2D54FFB0-61F0-434F-9319-E4845EE72883}" type="slidenum">
              <a:rPr lang="en-AU" smtClean="0"/>
              <a:pPr/>
              <a:t>‹#›</a:t>
            </a:fld>
            <a:endParaRPr lang="en-AU" dirty="0"/>
          </a:p>
        </p:txBody>
      </p:sp>
    </p:spTree>
    <p:extLst>
      <p:ext uri="{BB962C8B-B14F-4D97-AF65-F5344CB8AC3E}">
        <p14:creationId xmlns:p14="http://schemas.microsoft.com/office/powerpoint/2010/main" val="620252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p>
            <a:r>
              <a:rPr lang="en-AU" smtClean="0"/>
              <a:t>SolveIT Software - </a:t>
            </a:r>
            <a:endParaRPr lang="en-AU" dirty="0"/>
          </a:p>
        </p:txBody>
      </p:sp>
      <p:sp>
        <p:nvSpPr>
          <p:cNvPr id="5" name="Slide Number Placeholder 4"/>
          <p:cNvSpPr>
            <a:spLocks noGrp="1"/>
          </p:cNvSpPr>
          <p:nvPr>
            <p:ph type="sldNum" sz="quarter" idx="11"/>
          </p:nvPr>
        </p:nvSpPr>
        <p:spPr/>
        <p:txBody>
          <a:bodyPr/>
          <a:lstStyle/>
          <a:p>
            <a:fld id="{2D54FFB0-61F0-434F-9319-E4845EE72883}" type="slidenum">
              <a:rPr lang="en-AU" smtClean="0"/>
              <a:pPr/>
              <a:t>‹#›</a:t>
            </a:fld>
            <a:endParaRPr lang="en-AU"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547DE92E-5C2E-426D-8DB0-F07C179922B9}" type="datetimeFigureOut">
              <a:rPr lang="en-AU" smtClean="0"/>
              <a:t>24/11/2014</a:t>
            </a:fld>
            <a:endParaRPr lang="en-AU"/>
          </a:p>
        </p:txBody>
      </p:sp>
      <p:sp>
        <p:nvSpPr>
          <p:cNvPr id="8" name="Footer Placeholder 7"/>
          <p:cNvSpPr>
            <a:spLocks noGrp="1"/>
          </p:cNvSpPr>
          <p:nvPr>
            <p:ph type="ftr" sz="quarter" idx="11"/>
          </p:nvPr>
        </p:nvSpPr>
        <p:spPr/>
        <p:txBody>
          <a:bodyPr/>
          <a:lstStyle/>
          <a:p>
            <a:r>
              <a:rPr lang="en-AU" smtClean="0"/>
              <a:t>SolveIT Software - </a:t>
            </a:r>
            <a:endParaRPr lang="en-AU" dirty="0"/>
          </a:p>
        </p:txBody>
      </p:sp>
      <p:sp>
        <p:nvSpPr>
          <p:cNvPr id="9" name="Slide Number Placeholder 8"/>
          <p:cNvSpPr>
            <a:spLocks noGrp="1"/>
          </p:cNvSpPr>
          <p:nvPr>
            <p:ph type="sldNum" sz="quarter" idx="12"/>
          </p:nvPr>
        </p:nvSpPr>
        <p:spPr/>
        <p:txBody>
          <a:bodyPr/>
          <a:lstStyle/>
          <a:p>
            <a:fld id="{2D54FFB0-61F0-434F-9319-E4845EE72883}" type="slidenum">
              <a:rPr lang="en-AU" smtClean="0"/>
              <a:pPr/>
              <a:t>‹#›</a:t>
            </a:fld>
            <a:endParaRPr lang="en-AU" dirty="0"/>
          </a:p>
        </p:txBody>
      </p:sp>
    </p:spTree>
    <p:extLst>
      <p:ext uri="{BB962C8B-B14F-4D97-AF65-F5344CB8AC3E}">
        <p14:creationId xmlns:p14="http://schemas.microsoft.com/office/powerpoint/2010/main" val="28752959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547DE92E-5C2E-426D-8DB0-F07C179922B9}" type="datetimeFigureOut">
              <a:rPr lang="en-AU" smtClean="0"/>
              <a:t>24/11/2014</a:t>
            </a:fld>
            <a:endParaRPr lang="en-AU"/>
          </a:p>
        </p:txBody>
      </p:sp>
      <p:sp>
        <p:nvSpPr>
          <p:cNvPr id="4" name="Footer Placeholder 3"/>
          <p:cNvSpPr>
            <a:spLocks noGrp="1"/>
          </p:cNvSpPr>
          <p:nvPr>
            <p:ph type="ftr" sz="quarter" idx="11"/>
          </p:nvPr>
        </p:nvSpPr>
        <p:spPr/>
        <p:txBody>
          <a:bodyPr/>
          <a:lstStyle/>
          <a:p>
            <a:r>
              <a:rPr lang="en-AU" smtClean="0"/>
              <a:t>SolveIT Software - </a:t>
            </a:r>
            <a:endParaRPr lang="en-AU" dirty="0"/>
          </a:p>
        </p:txBody>
      </p:sp>
      <p:sp>
        <p:nvSpPr>
          <p:cNvPr id="5" name="Slide Number Placeholder 4"/>
          <p:cNvSpPr>
            <a:spLocks noGrp="1"/>
          </p:cNvSpPr>
          <p:nvPr>
            <p:ph type="sldNum" sz="quarter" idx="12"/>
          </p:nvPr>
        </p:nvSpPr>
        <p:spPr/>
        <p:txBody>
          <a:bodyPr/>
          <a:lstStyle/>
          <a:p>
            <a:fld id="{2D54FFB0-61F0-434F-9319-E4845EE72883}" type="slidenum">
              <a:rPr lang="en-AU" smtClean="0"/>
              <a:pPr/>
              <a:t>‹#›</a:t>
            </a:fld>
            <a:endParaRPr lang="en-AU" dirty="0"/>
          </a:p>
        </p:txBody>
      </p:sp>
    </p:spTree>
    <p:extLst>
      <p:ext uri="{BB962C8B-B14F-4D97-AF65-F5344CB8AC3E}">
        <p14:creationId xmlns:p14="http://schemas.microsoft.com/office/powerpoint/2010/main" val="11009825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7DE92E-5C2E-426D-8DB0-F07C179922B9}" type="datetimeFigureOut">
              <a:rPr lang="en-AU" smtClean="0"/>
              <a:t>24/11/2014</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E6730802-EBF2-4067-991A-95D61C97E308}" type="slidenum">
              <a:rPr lang="en-AU" smtClean="0"/>
              <a:t>‹#›</a:t>
            </a:fld>
            <a:endParaRPr lang="en-AU"/>
          </a:p>
        </p:txBody>
      </p:sp>
    </p:spTree>
    <p:extLst>
      <p:ext uri="{BB962C8B-B14F-4D97-AF65-F5344CB8AC3E}">
        <p14:creationId xmlns:p14="http://schemas.microsoft.com/office/powerpoint/2010/main" val="26090316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7DE92E-5C2E-426D-8DB0-F07C179922B9}" type="datetimeFigureOut">
              <a:rPr lang="en-AU" smtClean="0"/>
              <a:t>24/11/2014</a:t>
            </a:fld>
            <a:endParaRPr lang="en-AU"/>
          </a:p>
        </p:txBody>
      </p:sp>
      <p:sp>
        <p:nvSpPr>
          <p:cNvPr id="6" name="Footer Placeholder 5"/>
          <p:cNvSpPr>
            <a:spLocks noGrp="1"/>
          </p:cNvSpPr>
          <p:nvPr>
            <p:ph type="ftr" sz="quarter" idx="11"/>
          </p:nvPr>
        </p:nvSpPr>
        <p:spPr/>
        <p:txBody>
          <a:bodyPr/>
          <a:lstStyle/>
          <a:p>
            <a:r>
              <a:rPr lang="en-AU" smtClean="0"/>
              <a:t>SolveIT Software - </a:t>
            </a:r>
            <a:endParaRPr lang="en-AU" dirty="0"/>
          </a:p>
        </p:txBody>
      </p:sp>
      <p:sp>
        <p:nvSpPr>
          <p:cNvPr id="7" name="Slide Number Placeholder 6"/>
          <p:cNvSpPr>
            <a:spLocks noGrp="1"/>
          </p:cNvSpPr>
          <p:nvPr>
            <p:ph type="sldNum" sz="quarter" idx="12"/>
          </p:nvPr>
        </p:nvSpPr>
        <p:spPr/>
        <p:txBody>
          <a:bodyPr/>
          <a:lstStyle/>
          <a:p>
            <a:fld id="{2D54FFB0-61F0-434F-9319-E4845EE72883}" type="slidenum">
              <a:rPr lang="en-AU" smtClean="0"/>
              <a:pPr/>
              <a:t>‹#›</a:t>
            </a:fld>
            <a:endParaRPr lang="en-AU" dirty="0"/>
          </a:p>
        </p:txBody>
      </p:sp>
    </p:spTree>
    <p:extLst>
      <p:ext uri="{BB962C8B-B14F-4D97-AF65-F5344CB8AC3E}">
        <p14:creationId xmlns:p14="http://schemas.microsoft.com/office/powerpoint/2010/main" val="28940021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7DE92E-5C2E-426D-8DB0-F07C179922B9}" type="datetimeFigureOut">
              <a:rPr lang="en-AU" smtClean="0"/>
              <a:t>24/11/2014</a:t>
            </a:fld>
            <a:endParaRPr lang="en-AU"/>
          </a:p>
        </p:txBody>
      </p:sp>
      <p:sp>
        <p:nvSpPr>
          <p:cNvPr id="6" name="Footer Placeholder 5"/>
          <p:cNvSpPr>
            <a:spLocks noGrp="1"/>
          </p:cNvSpPr>
          <p:nvPr>
            <p:ph type="ftr" sz="quarter" idx="11"/>
          </p:nvPr>
        </p:nvSpPr>
        <p:spPr/>
        <p:txBody>
          <a:bodyPr/>
          <a:lstStyle/>
          <a:p>
            <a:r>
              <a:rPr lang="en-AU" smtClean="0"/>
              <a:t>SolveIT Software - </a:t>
            </a:r>
            <a:endParaRPr lang="en-AU" dirty="0"/>
          </a:p>
        </p:txBody>
      </p:sp>
      <p:sp>
        <p:nvSpPr>
          <p:cNvPr id="7" name="Slide Number Placeholder 6"/>
          <p:cNvSpPr>
            <a:spLocks noGrp="1"/>
          </p:cNvSpPr>
          <p:nvPr>
            <p:ph type="sldNum" sz="quarter" idx="12"/>
          </p:nvPr>
        </p:nvSpPr>
        <p:spPr/>
        <p:txBody>
          <a:bodyPr/>
          <a:lstStyle/>
          <a:p>
            <a:fld id="{2D54FFB0-61F0-434F-9319-E4845EE72883}" type="slidenum">
              <a:rPr lang="en-AU" smtClean="0"/>
              <a:pPr/>
              <a:t>‹#›</a:t>
            </a:fld>
            <a:endParaRPr lang="en-AU" dirty="0"/>
          </a:p>
        </p:txBody>
      </p:sp>
    </p:spTree>
    <p:extLst>
      <p:ext uri="{BB962C8B-B14F-4D97-AF65-F5344CB8AC3E}">
        <p14:creationId xmlns:p14="http://schemas.microsoft.com/office/powerpoint/2010/main" val="34913195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547DE92E-5C2E-426D-8DB0-F07C179922B9}" type="datetimeFigureOut">
              <a:rPr lang="en-AU" smtClean="0"/>
              <a:t>24/11/2014</a:t>
            </a:fld>
            <a:endParaRPr lang="en-AU"/>
          </a:p>
        </p:txBody>
      </p:sp>
      <p:sp>
        <p:nvSpPr>
          <p:cNvPr id="5" name="Footer Placeholder 4"/>
          <p:cNvSpPr>
            <a:spLocks noGrp="1"/>
          </p:cNvSpPr>
          <p:nvPr>
            <p:ph type="ftr" sz="quarter" idx="11"/>
          </p:nvPr>
        </p:nvSpPr>
        <p:spPr/>
        <p:txBody>
          <a:bodyPr/>
          <a:lstStyle/>
          <a:p>
            <a:r>
              <a:rPr lang="en-AU" smtClean="0"/>
              <a:t>SolveIT Software - </a:t>
            </a:r>
            <a:endParaRPr lang="en-AU" dirty="0"/>
          </a:p>
        </p:txBody>
      </p:sp>
      <p:sp>
        <p:nvSpPr>
          <p:cNvPr id="6" name="Slide Number Placeholder 5"/>
          <p:cNvSpPr>
            <a:spLocks noGrp="1"/>
          </p:cNvSpPr>
          <p:nvPr>
            <p:ph type="sldNum" sz="quarter" idx="12"/>
          </p:nvPr>
        </p:nvSpPr>
        <p:spPr/>
        <p:txBody>
          <a:bodyPr/>
          <a:lstStyle/>
          <a:p>
            <a:fld id="{2D54FFB0-61F0-434F-9319-E4845EE72883}" type="slidenum">
              <a:rPr lang="en-AU" smtClean="0"/>
              <a:pPr/>
              <a:t>‹#›</a:t>
            </a:fld>
            <a:endParaRPr lang="en-AU" dirty="0"/>
          </a:p>
        </p:txBody>
      </p:sp>
    </p:spTree>
    <p:extLst>
      <p:ext uri="{BB962C8B-B14F-4D97-AF65-F5344CB8AC3E}">
        <p14:creationId xmlns:p14="http://schemas.microsoft.com/office/powerpoint/2010/main" val="33892817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547DE92E-5C2E-426D-8DB0-F07C179922B9}" type="datetimeFigureOut">
              <a:rPr lang="en-AU" smtClean="0"/>
              <a:t>24/11/2014</a:t>
            </a:fld>
            <a:endParaRPr lang="en-AU"/>
          </a:p>
        </p:txBody>
      </p:sp>
      <p:sp>
        <p:nvSpPr>
          <p:cNvPr id="5" name="Footer Placeholder 4"/>
          <p:cNvSpPr>
            <a:spLocks noGrp="1"/>
          </p:cNvSpPr>
          <p:nvPr>
            <p:ph type="ftr" sz="quarter" idx="11"/>
          </p:nvPr>
        </p:nvSpPr>
        <p:spPr/>
        <p:txBody>
          <a:bodyPr/>
          <a:lstStyle/>
          <a:p>
            <a:r>
              <a:rPr lang="en-AU" smtClean="0"/>
              <a:t>SolveIT Software - </a:t>
            </a:r>
            <a:endParaRPr lang="en-AU" dirty="0"/>
          </a:p>
        </p:txBody>
      </p:sp>
      <p:sp>
        <p:nvSpPr>
          <p:cNvPr id="6" name="Slide Number Placeholder 5"/>
          <p:cNvSpPr>
            <a:spLocks noGrp="1"/>
          </p:cNvSpPr>
          <p:nvPr>
            <p:ph type="sldNum" sz="quarter" idx="12"/>
          </p:nvPr>
        </p:nvSpPr>
        <p:spPr/>
        <p:txBody>
          <a:bodyPr/>
          <a:lstStyle/>
          <a:p>
            <a:fld id="{2D54FFB0-61F0-434F-9319-E4845EE72883}" type="slidenum">
              <a:rPr lang="en-AU" smtClean="0"/>
              <a:pPr/>
              <a:t>‹#›</a:t>
            </a:fld>
            <a:endParaRPr lang="en-AU" dirty="0"/>
          </a:p>
        </p:txBody>
      </p:sp>
    </p:spTree>
    <p:extLst>
      <p:ext uri="{BB962C8B-B14F-4D97-AF65-F5344CB8AC3E}">
        <p14:creationId xmlns:p14="http://schemas.microsoft.com/office/powerpoint/2010/main" val="15689164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1472794"/>
      </p:ext>
    </p:extLst>
  </p:cSld>
  <p:clrMapOvr>
    <a:masterClrMapping/>
  </p:clrMapOvr>
  <p:transition spd="med">
    <p:cu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1514668"/>
      </p:ext>
    </p:extLst>
  </p:cSld>
  <p:clrMapOvr>
    <a:masterClrMapping/>
  </p:clrMapOvr>
  <p:transition spd="med">
    <p:cu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p>
            <a:r>
              <a:rPr lang="en-AU" smtClean="0"/>
              <a:t>SolveIT Software - </a:t>
            </a:r>
            <a:endParaRPr lang="en-AU" dirty="0"/>
          </a:p>
        </p:txBody>
      </p:sp>
      <p:sp>
        <p:nvSpPr>
          <p:cNvPr id="5" name="Slide Number Placeholder 4"/>
          <p:cNvSpPr>
            <a:spLocks noGrp="1"/>
          </p:cNvSpPr>
          <p:nvPr>
            <p:ph type="sldNum" sz="quarter" idx="11"/>
          </p:nvPr>
        </p:nvSpPr>
        <p:spPr/>
        <p:txBody>
          <a:bodyPr/>
          <a:lstStyle/>
          <a:p>
            <a:fld id="{2D54FFB0-61F0-434F-9319-E4845EE72883}" type="slidenum">
              <a:rPr lang="en-AU" smtClean="0"/>
              <a:pPr/>
              <a:t>‹#›</a:t>
            </a:fld>
            <a:endParaRPr lang="en-A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800" y="1773238"/>
            <a:ext cx="40640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73238"/>
            <a:ext cx="40640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p>
            <a:r>
              <a:rPr lang="en-AU" smtClean="0"/>
              <a:t>SolveIT Software - </a:t>
            </a:r>
            <a:endParaRPr lang="en-AU" dirty="0"/>
          </a:p>
        </p:txBody>
      </p:sp>
      <p:sp>
        <p:nvSpPr>
          <p:cNvPr id="6" name="Slide Number Placeholder 5"/>
          <p:cNvSpPr>
            <a:spLocks noGrp="1"/>
          </p:cNvSpPr>
          <p:nvPr>
            <p:ph type="sldNum" sz="quarter" idx="11"/>
          </p:nvPr>
        </p:nvSpPr>
        <p:spPr/>
        <p:txBody>
          <a:bodyPr/>
          <a:lstStyle/>
          <a:p>
            <a:fld id="{2D54FFB0-61F0-434F-9319-E4845EE72883}" type="slidenum">
              <a:rPr lang="en-AU" smtClean="0"/>
              <a:pPr/>
              <a:t>‹#›</a:t>
            </a:fld>
            <a:endParaRPr lang="en-A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p>
            <a:r>
              <a:rPr lang="en-AU" smtClean="0"/>
              <a:t>SolveIT Software - </a:t>
            </a:r>
            <a:endParaRPr lang="en-AU" dirty="0"/>
          </a:p>
        </p:txBody>
      </p:sp>
      <p:sp>
        <p:nvSpPr>
          <p:cNvPr id="8" name="Slide Number Placeholder 7"/>
          <p:cNvSpPr>
            <a:spLocks noGrp="1"/>
          </p:cNvSpPr>
          <p:nvPr>
            <p:ph type="sldNum" sz="quarter" idx="11"/>
          </p:nvPr>
        </p:nvSpPr>
        <p:spPr/>
        <p:txBody>
          <a:bodyPr/>
          <a:lstStyle/>
          <a:p>
            <a:fld id="{2D54FFB0-61F0-434F-9319-E4845EE72883}" type="slidenum">
              <a:rPr lang="en-AU" smtClean="0"/>
              <a:pPr/>
              <a:t>‹#›</a:t>
            </a:fld>
            <a:endParaRPr lang="en-A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r>
              <a:rPr lang="en-AU" smtClean="0"/>
              <a:t>SolveIT Software - </a:t>
            </a:r>
            <a:endParaRPr lang="en-AU" dirty="0"/>
          </a:p>
        </p:txBody>
      </p:sp>
      <p:sp>
        <p:nvSpPr>
          <p:cNvPr id="4" name="Slide Number Placeholder 3"/>
          <p:cNvSpPr>
            <a:spLocks noGrp="1"/>
          </p:cNvSpPr>
          <p:nvPr>
            <p:ph type="sldNum" sz="quarter" idx="11"/>
          </p:nvPr>
        </p:nvSpPr>
        <p:spPr/>
        <p:txBody>
          <a:bodyPr/>
          <a:lstStyle/>
          <a:p>
            <a:fld id="{2D54FFB0-61F0-434F-9319-E4845EE72883}" type="slidenum">
              <a:rPr lang="en-AU" smtClean="0"/>
              <a:pPr/>
              <a:t>‹#›</a:t>
            </a:fld>
            <a:endParaRPr lang="en-A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p>
            <a:r>
              <a:rPr lang="en-AU" smtClean="0"/>
              <a:t>SolveIT Software - </a:t>
            </a:r>
            <a:endParaRPr lang="en-AU" dirty="0"/>
          </a:p>
        </p:txBody>
      </p:sp>
      <p:sp>
        <p:nvSpPr>
          <p:cNvPr id="6" name="Slide Number Placeholder 5"/>
          <p:cNvSpPr>
            <a:spLocks noGrp="1"/>
          </p:cNvSpPr>
          <p:nvPr>
            <p:ph type="sldNum" sz="quarter" idx="11"/>
          </p:nvPr>
        </p:nvSpPr>
        <p:spPr/>
        <p:txBody>
          <a:bodyPr/>
          <a:lstStyle/>
          <a:p>
            <a:fld id="{2D54FFB0-61F0-434F-9319-E4845EE72883}" type="slidenum">
              <a:rPr lang="en-AU" smtClean="0"/>
              <a:pPr/>
              <a:t>‹#›</a:t>
            </a:fld>
            <a:endParaRPr lang="en-A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sz="800" spc="0">
                <a:latin typeface="GillSans" pitchFamily="34" charset="0"/>
              </a:defRPr>
            </a:lvl1pPr>
          </a:lstStyle>
          <a:p>
            <a:r>
              <a:rPr lang="en-AU" smtClean="0"/>
              <a:t>SolveIT Software - </a:t>
            </a:r>
            <a:endParaRPr lang="en-AU" dirty="0"/>
          </a:p>
        </p:txBody>
      </p:sp>
      <p:sp>
        <p:nvSpPr>
          <p:cNvPr id="6" name="Slide Number Placeholder 5"/>
          <p:cNvSpPr>
            <a:spLocks noGrp="1"/>
          </p:cNvSpPr>
          <p:nvPr>
            <p:ph type="sldNum" sz="quarter" idx="11"/>
          </p:nvPr>
        </p:nvSpPr>
        <p:spPr/>
        <p:txBody>
          <a:bodyPr/>
          <a:lstStyle/>
          <a:p>
            <a:fld id="{2D54FFB0-61F0-434F-9319-E4845EE72883}" type="slidenum">
              <a:rPr lang="en-AU" smtClean="0"/>
              <a:pPr/>
              <a:t>‹#›</a:t>
            </a:fld>
            <a:endParaRPr lang="en-A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100" name="Rectangle 4"/>
          <p:cNvSpPr>
            <a:spLocks noGrp="1" noChangeArrowheads="1"/>
          </p:cNvSpPr>
          <p:nvPr>
            <p:ph type="body" idx="1"/>
          </p:nvPr>
        </p:nvSpPr>
        <p:spPr bwMode="auto">
          <a:xfrm>
            <a:off x="431800" y="1773238"/>
            <a:ext cx="8280400" cy="4525962"/>
          </a:xfrm>
          <a:prstGeom prst="rect">
            <a:avLst/>
          </a:prstGeom>
          <a:noFill/>
          <a:ln w="9525">
            <a:noFill/>
            <a:miter lim="800000"/>
            <a:headEnd/>
            <a:tailEnd/>
          </a:ln>
          <a:effectLst/>
        </p:spPr>
        <p:txBody>
          <a:bodyPr vert="horz" wrap="square" lIns="0" tIns="0" rIns="18000" bIns="10800" numCol="1" anchor="t" anchorCtr="0" compatLnSpc="1">
            <a:prstTxWarp prst="textNoShape">
              <a:avLst/>
            </a:prstTxWarp>
          </a:bodyPr>
          <a:lstStyle/>
          <a:p>
            <a:pPr lvl="0"/>
            <a:r>
              <a:rPr lang="en-GB" dirty="0" smtClean="0"/>
              <a:t>First level</a:t>
            </a:r>
          </a:p>
          <a:p>
            <a:pPr lvl="1"/>
            <a:r>
              <a:rPr lang="en-GB" dirty="0" smtClean="0"/>
              <a:t>Second level</a:t>
            </a:r>
          </a:p>
          <a:p>
            <a:pPr lvl="2"/>
            <a:r>
              <a:rPr lang="en-GB" dirty="0" smtClean="0"/>
              <a:t>Third level</a:t>
            </a:r>
          </a:p>
        </p:txBody>
      </p:sp>
      <p:sp>
        <p:nvSpPr>
          <p:cNvPr id="4101" name="Rectangle 5"/>
          <p:cNvSpPr>
            <a:spLocks noGrp="1" noChangeArrowheads="1"/>
          </p:cNvSpPr>
          <p:nvPr>
            <p:ph type="title"/>
          </p:nvPr>
        </p:nvSpPr>
        <p:spPr bwMode="auto">
          <a:xfrm>
            <a:off x="431800" y="77788"/>
            <a:ext cx="8280400" cy="1150937"/>
          </a:xfrm>
          <a:prstGeom prst="rect">
            <a:avLst/>
          </a:prstGeom>
          <a:noFill/>
          <a:ln w="9525">
            <a:noFill/>
            <a:miter lim="800000"/>
            <a:headEnd/>
            <a:tailEnd/>
          </a:ln>
          <a:effectLst/>
        </p:spPr>
        <p:txBody>
          <a:bodyPr vert="horz" wrap="square" lIns="0" tIns="10800" rIns="0" bIns="10800" numCol="1" anchor="ctr" anchorCtr="0" compatLnSpc="1">
            <a:prstTxWarp prst="textNoShape">
              <a:avLst/>
            </a:prstTxWarp>
          </a:bodyPr>
          <a:lstStyle/>
          <a:p>
            <a:pPr lvl="0"/>
            <a:r>
              <a:rPr lang="en-GB" dirty="0" smtClean="0"/>
              <a:t>Title</a:t>
            </a:r>
          </a:p>
        </p:txBody>
      </p:sp>
      <p:sp>
        <p:nvSpPr>
          <p:cNvPr id="2" name="Footer Placeholder 1"/>
          <p:cNvSpPr>
            <a:spLocks noGrp="1"/>
          </p:cNvSpPr>
          <p:nvPr>
            <p:ph type="ftr" sz="quarter" idx="3"/>
          </p:nvPr>
        </p:nvSpPr>
        <p:spPr>
          <a:xfrm>
            <a:off x="468313" y="6577013"/>
            <a:ext cx="7704087" cy="123112"/>
          </a:xfrm>
          <a:prstGeom prst="rect">
            <a:avLst/>
          </a:prstGeom>
        </p:spPr>
        <p:txBody>
          <a:bodyPr vert="horz" wrap="none" lIns="0" tIns="0" rIns="0" bIns="0" rtlCol="0" anchor="ctr"/>
          <a:lstStyle>
            <a:lvl1pPr algn="l">
              <a:defRPr lang="en-AU" sz="800" kern="1200" baseline="0">
                <a:solidFill>
                  <a:schemeClr val="bg2"/>
                </a:solidFill>
                <a:latin typeface="GillSans" pitchFamily="34" charset="0"/>
                <a:ea typeface="+mn-ea"/>
                <a:cs typeface="+mn-cs"/>
              </a:defRPr>
            </a:lvl1pPr>
          </a:lstStyle>
          <a:p>
            <a:r>
              <a:rPr lang="en-AU" smtClean="0"/>
              <a:t>SolveIT Software - </a:t>
            </a:r>
            <a:endParaRPr lang="en-AU" dirty="0"/>
          </a:p>
        </p:txBody>
      </p:sp>
      <p:sp>
        <p:nvSpPr>
          <p:cNvPr id="3" name="Slide Number Placeholder 2"/>
          <p:cNvSpPr>
            <a:spLocks noGrp="1"/>
          </p:cNvSpPr>
          <p:nvPr>
            <p:ph type="sldNum" sz="quarter" idx="4"/>
          </p:nvPr>
        </p:nvSpPr>
        <p:spPr>
          <a:xfrm>
            <a:off x="8244408" y="6577013"/>
            <a:ext cx="442392" cy="123111"/>
          </a:xfrm>
          <a:prstGeom prst="rect">
            <a:avLst/>
          </a:prstGeom>
        </p:spPr>
        <p:txBody>
          <a:bodyPr vert="horz" lIns="0" tIns="0" rIns="0" bIns="0" rtlCol="0" anchor="ctr"/>
          <a:lstStyle>
            <a:lvl1pPr algn="r">
              <a:defRPr sz="800">
                <a:solidFill>
                  <a:schemeClr val="tx1">
                    <a:tint val="75000"/>
                  </a:schemeClr>
                </a:solidFill>
              </a:defRPr>
            </a:lvl1pPr>
          </a:lstStyle>
          <a:p>
            <a:fld id="{2D54FFB0-61F0-434F-9319-E4845EE72883}" type="slidenum">
              <a:rPr lang="en-AU" smtClean="0"/>
              <a:pPr/>
              <a:t>‹#›</a:t>
            </a:fld>
            <a:endParaRPr lang="en-AU" dirty="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2" r:id="rId12"/>
    <p:sldLayoutId id="2147483663" r:id="rId13"/>
    <p:sldLayoutId id="2147483665" r:id="rId14"/>
    <p:sldLayoutId id="2147483666" r:id="rId15"/>
  </p:sldLayoutIdLst>
  <p:timing>
    <p:tnLst>
      <p:par>
        <p:cTn id="1" dur="indefinite" restart="never" nodeType="tmRoot"/>
      </p:par>
    </p:tnLst>
  </p:timing>
  <p:hf hdr="0" dt="0"/>
  <p:txStyles>
    <p:titleStyle>
      <a:lvl1pPr algn="l" rtl="0" fontAlgn="base">
        <a:spcBef>
          <a:spcPct val="0"/>
        </a:spcBef>
        <a:spcAft>
          <a:spcPct val="0"/>
        </a:spcAft>
        <a:defRPr sz="3600">
          <a:solidFill>
            <a:schemeClr val="accent1"/>
          </a:solidFill>
          <a:latin typeface="+mj-lt"/>
          <a:ea typeface="+mj-ea"/>
          <a:cs typeface="+mj-cs"/>
        </a:defRPr>
      </a:lvl1pPr>
      <a:lvl2pPr algn="l" rtl="0" fontAlgn="base">
        <a:spcBef>
          <a:spcPct val="0"/>
        </a:spcBef>
        <a:spcAft>
          <a:spcPct val="0"/>
        </a:spcAft>
        <a:defRPr sz="3600">
          <a:solidFill>
            <a:schemeClr val="accent1"/>
          </a:solidFill>
          <a:latin typeface="Arial" pitchFamily="34" charset="0"/>
        </a:defRPr>
      </a:lvl2pPr>
      <a:lvl3pPr algn="l" rtl="0" fontAlgn="base">
        <a:spcBef>
          <a:spcPct val="0"/>
        </a:spcBef>
        <a:spcAft>
          <a:spcPct val="0"/>
        </a:spcAft>
        <a:defRPr sz="3600">
          <a:solidFill>
            <a:schemeClr val="accent1"/>
          </a:solidFill>
          <a:latin typeface="Arial" pitchFamily="34" charset="0"/>
        </a:defRPr>
      </a:lvl3pPr>
      <a:lvl4pPr algn="l" rtl="0" fontAlgn="base">
        <a:spcBef>
          <a:spcPct val="0"/>
        </a:spcBef>
        <a:spcAft>
          <a:spcPct val="0"/>
        </a:spcAft>
        <a:defRPr sz="3600">
          <a:solidFill>
            <a:schemeClr val="accent1"/>
          </a:solidFill>
          <a:latin typeface="Arial" pitchFamily="34" charset="0"/>
        </a:defRPr>
      </a:lvl4pPr>
      <a:lvl5pPr algn="l" rtl="0" fontAlgn="base">
        <a:spcBef>
          <a:spcPct val="0"/>
        </a:spcBef>
        <a:spcAft>
          <a:spcPct val="0"/>
        </a:spcAft>
        <a:defRPr sz="3600">
          <a:solidFill>
            <a:schemeClr val="accent1"/>
          </a:solidFill>
          <a:latin typeface="Arial" pitchFamily="34" charset="0"/>
        </a:defRPr>
      </a:lvl5pPr>
      <a:lvl6pPr marL="457200" algn="l" rtl="0" fontAlgn="base">
        <a:spcBef>
          <a:spcPct val="0"/>
        </a:spcBef>
        <a:spcAft>
          <a:spcPct val="0"/>
        </a:spcAft>
        <a:defRPr sz="3600">
          <a:solidFill>
            <a:schemeClr val="accent1"/>
          </a:solidFill>
          <a:latin typeface="Arial" pitchFamily="34" charset="0"/>
        </a:defRPr>
      </a:lvl6pPr>
      <a:lvl7pPr marL="914400" algn="l" rtl="0" fontAlgn="base">
        <a:spcBef>
          <a:spcPct val="0"/>
        </a:spcBef>
        <a:spcAft>
          <a:spcPct val="0"/>
        </a:spcAft>
        <a:defRPr sz="3600">
          <a:solidFill>
            <a:schemeClr val="accent1"/>
          </a:solidFill>
          <a:latin typeface="Arial" pitchFamily="34" charset="0"/>
        </a:defRPr>
      </a:lvl7pPr>
      <a:lvl8pPr marL="1371600" algn="l" rtl="0" fontAlgn="base">
        <a:spcBef>
          <a:spcPct val="0"/>
        </a:spcBef>
        <a:spcAft>
          <a:spcPct val="0"/>
        </a:spcAft>
        <a:defRPr sz="3600">
          <a:solidFill>
            <a:schemeClr val="accent1"/>
          </a:solidFill>
          <a:latin typeface="Arial" pitchFamily="34" charset="0"/>
        </a:defRPr>
      </a:lvl8pPr>
      <a:lvl9pPr marL="1828800" algn="l" rtl="0" fontAlgn="base">
        <a:spcBef>
          <a:spcPct val="0"/>
        </a:spcBef>
        <a:spcAft>
          <a:spcPct val="0"/>
        </a:spcAft>
        <a:defRPr sz="3600">
          <a:solidFill>
            <a:schemeClr val="accent1"/>
          </a:solidFill>
          <a:latin typeface="Arial" pitchFamily="34" charset="0"/>
        </a:defRPr>
      </a:lvl9pPr>
    </p:titleStyle>
    <p:bodyStyle>
      <a:lvl1pPr marL="180975" indent="-180975" algn="l" rtl="0" fontAlgn="base">
        <a:spcBef>
          <a:spcPct val="20000"/>
        </a:spcBef>
        <a:spcAft>
          <a:spcPct val="0"/>
        </a:spcAft>
        <a:buClr>
          <a:schemeClr val="accent1"/>
        </a:buClr>
        <a:buFont typeface="Arial" pitchFamily="34" charset="0"/>
        <a:buChar char="●"/>
        <a:defRPr sz="2000">
          <a:solidFill>
            <a:schemeClr val="accent1"/>
          </a:solidFill>
          <a:latin typeface="+mn-lt"/>
          <a:ea typeface="+mn-ea"/>
          <a:cs typeface="+mn-cs"/>
        </a:defRPr>
      </a:lvl1pPr>
      <a:lvl2pPr marL="541338" indent="-180975" algn="l" rtl="0" fontAlgn="base">
        <a:spcBef>
          <a:spcPct val="20000"/>
        </a:spcBef>
        <a:spcAft>
          <a:spcPct val="0"/>
        </a:spcAft>
        <a:buClr>
          <a:schemeClr val="bg2"/>
        </a:buClr>
        <a:buFont typeface="Arial" pitchFamily="34" charset="0"/>
        <a:buChar char="●"/>
        <a:defRPr>
          <a:solidFill>
            <a:schemeClr val="bg2"/>
          </a:solidFill>
          <a:latin typeface="+mn-lt"/>
        </a:defRPr>
      </a:lvl2pPr>
      <a:lvl3pPr marL="901700" indent="-84138" algn="l" rtl="0" fontAlgn="base">
        <a:spcBef>
          <a:spcPct val="20000"/>
        </a:spcBef>
        <a:spcAft>
          <a:spcPct val="0"/>
        </a:spcAft>
        <a:buClr>
          <a:schemeClr val="bg2"/>
        </a:buClr>
        <a:buFont typeface="Arial" pitchFamily="34" charset="0"/>
        <a:buChar char="●"/>
        <a:defRPr>
          <a:solidFill>
            <a:schemeClr val="bg2"/>
          </a:solidFill>
          <a:latin typeface="+mn-lt"/>
        </a:defRPr>
      </a:lvl3pPr>
      <a:lvl4pPr marL="1751013" indent="-228600" algn="l" rtl="0" fontAlgn="base">
        <a:spcBef>
          <a:spcPct val="20000"/>
        </a:spcBef>
        <a:spcAft>
          <a:spcPct val="0"/>
        </a:spcAft>
        <a:buChar char="–"/>
        <a:defRPr sz="2000">
          <a:solidFill>
            <a:schemeClr val="tx1"/>
          </a:solidFill>
          <a:latin typeface="+mn-lt"/>
        </a:defRPr>
      </a:lvl4pPr>
      <a:lvl5pPr marL="2159000" indent="-228600" algn="l" rtl="0" fontAlgn="base">
        <a:spcBef>
          <a:spcPct val="20000"/>
        </a:spcBef>
        <a:spcAft>
          <a:spcPct val="0"/>
        </a:spcAft>
        <a:buChar char="»"/>
        <a:defRPr sz="2000">
          <a:solidFill>
            <a:schemeClr val="tx1"/>
          </a:solidFill>
          <a:latin typeface="+mn-lt"/>
        </a:defRPr>
      </a:lvl5pPr>
      <a:lvl6pPr marL="2616200" indent="-228600" algn="l" rtl="0" fontAlgn="base">
        <a:spcBef>
          <a:spcPct val="20000"/>
        </a:spcBef>
        <a:spcAft>
          <a:spcPct val="0"/>
        </a:spcAft>
        <a:buChar char="»"/>
        <a:defRPr sz="2000">
          <a:solidFill>
            <a:schemeClr val="tx1"/>
          </a:solidFill>
          <a:latin typeface="+mn-lt"/>
        </a:defRPr>
      </a:lvl6pPr>
      <a:lvl7pPr marL="3073400" indent="-228600" algn="l" rtl="0" fontAlgn="base">
        <a:spcBef>
          <a:spcPct val="20000"/>
        </a:spcBef>
        <a:spcAft>
          <a:spcPct val="0"/>
        </a:spcAft>
        <a:buChar char="»"/>
        <a:defRPr sz="2000">
          <a:solidFill>
            <a:schemeClr val="tx1"/>
          </a:solidFill>
          <a:latin typeface="+mn-lt"/>
        </a:defRPr>
      </a:lvl7pPr>
      <a:lvl8pPr marL="3530600" indent="-228600" algn="l" rtl="0" fontAlgn="base">
        <a:spcBef>
          <a:spcPct val="20000"/>
        </a:spcBef>
        <a:spcAft>
          <a:spcPct val="0"/>
        </a:spcAft>
        <a:buChar char="»"/>
        <a:defRPr sz="2000">
          <a:solidFill>
            <a:schemeClr val="tx1"/>
          </a:solidFill>
          <a:latin typeface="+mn-lt"/>
        </a:defRPr>
      </a:lvl8pPr>
      <a:lvl9pPr marL="39878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7DE92E-5C2E-426D-8DB0-F07C179922B9}" type="datetimeFigureOut">
              <a:rPr lang="en-AU" smtClean="0"/>
              <a:t>24/11/2014</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AU" smtClean="0"/>
              <a:t>SolveIT Software - </a:t>
            </a:r>
            <a:endParaRPr lang="en-AU"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54FFB0-61F0-434F-9319-E4845EE72883}" type="slidenum">
              <a:rPr lang="en-AU" smtClean="0"/>
              <a:pPr/>
              <a:t>‹#›</a:t>
            </a:fld>
            <a:endParaRPr lang="en-AU" dirty="0"/>
          </a:p>
        </p:txBody>
      </p:sp>
    </p:spTree>
    <p:extLst>
      <p:ext uri="{BB962C8B-B14F-4D97-AF65-F5344CB8AC3E}">
        <p14:creationId xmlns:p14="http://schemas.microsoft.com/office/powerpoint/2010/main" val="335809393"/>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80" r:id="rId12"/>
    <p:sldLayoutId id="2147483681" r:id="rId13"/>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7.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image" Target="../media/image21.wmf"/><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17.xml"/><Relationship Id="rId6" Type="http://schemas.openxmlformats.org/officeDocument/2006/relationships/image" Target="../media/image24.wmf"/><Relationship Id="rId5" Type="http://schemas.openxmlformats.org/officeDocument/2006/relationships/image" Target="../media/image23.wmf"/><Relationship Id="rId10" Type="http://schemas.openxmlformats.org/officeDocument/2006/relationships/image" Target="../media/image28.jpeg"/><Relationship Id="rId4" Type="http://schemas.openxmlformats.org/officeDocument/2006/relationships/image" Target="../media/image22.wmf"/><Relationship Id="rId9" Type="http://schemas.openxmlformats.org/officeDocument/2006/relationships/image" Target="../media/image27.gif"/></Relationships>
</file>

<file path=ppt/slides/_rels/slide36.x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image" Target="../media/image21.wmf"/><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17.xml"/><Relationship Id="rId6" Type="http://schemas.openxmlformats.org/officeDocument/2006/relationships/image" Target="../media/image24.wmf"/><Relationship Id="rId5" Type="http://schemas.openxmlformats.org/officeDocument/2006/relationships/image" Target="../media/image23.wmf"/><Relationship Id="rId10" Type="http://schemas.openxmlformats.org/officeDocument/2006/relationships/image" Target="../media/image28.jpeg"/><Relationship Id="rId4" Type="http://schemas.openxmlformats.org/officeDocument/2006/relationships/image" Target="../media/image22.wmf"/><Relationship Id="rId9" Type="http://schemas.openxmlformats.org/officeDocument/2006/relationships/image" Target="../media/image27.gi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7.xml"/><Relationship Id="rId1" Type="http://schemas.openxmlformats.org/officeDocument/2006/relationships/vmlDrawing" Target="../drawings/vmlDrawing1.vml"/><Relationship Id="rId4" Type="http://schemas.openxmlformats.org/officeDocument/2006/relationships/image" Target="../media/image29.emf"/></Relationships>
</file>

<file path=ppt/slides/_rels/slide4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7.xml"/><Relationship Id="rId1" Type="http://schemas.openxmlformats.org/officeDocument/2006/relationships/vmlDrawing" Target="../drawings/vmlDrawing2.vml"/><Relationship Id="rId4" Type="http://schemas.openxmlformats.org/officeDocument/2006/relationships/image" Target="../media/image30.emf"/></Relationships>
</file>

<file path=ppt/slides/_rels/slide4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8.xml"/></Relationships>
</file>

<file path=ppt/slides/_rels/slide47.xml.rels><?xml version="1.0" encoding="UTF-8" standalone="yes"?>
<Relationships xmlns="http://schemas.openxmlformats.org/package/2006/relationships"><Relationship Id="rId2" Type="http://schemas.openxmlformats.org/officeDocument/2006/relationships/hyperlink" Target="file:///C:\Users\zbigniew\Desktop\Complexica\Demo%20Magic%20Square\magicsquare.jar" TargetMode="External"/><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2.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7.xml"/><Relationship Id="rId1" Type="http://schemas.openxmlformats.org/officeDocument/2006/relationships/vmlDrawing" Target="../drawings/vmlDrawing3.vml"/><Relationship Id="rId5" Type="http://schemas.openxmlformats.org/officeDocument/2006/relationships/image" Target="../media/image31.emf"/><Relationship Id="rId4" Type="http://schemas.openxmlformats.org/officeDocument/2006/relationships/oleObject" Target="../embeddings/oleObject3.bin"/></Relationships>
</file>

<file path=ppt/slides/_rels/slide5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9"/>
          <p:cNvSpPr>
            <a:spLocks noGrp="1"/>
          </p:cNvSpPr>
          <p:nvPr>
            <p:ph type="title"/>
          </p:nvPr>
        </p:nvSpPr>
        <p:spPr/>
        <p:txBody>
          <a:bodyPr/>
          <a:lstStyle/>
          <a:p>
            <a:endParaRPr lang="en-AU" altLang="en-US" smtClean="0"/>
          </a:p>
        </p:txBody>
      </p:sp>
      <p:sp>
        <p:nvSpPr>
          <p:cNvPr id="2051" name="Content Placeholder 10"/>
          <p:cNvSpPr>
            <a:spLocks noGrp="1"/>
          </p:cNvSpPr>
          <p:nvPr>
            <p:ph idx="1"/>
          </p:nvPr>
        </p:nvSpPr>
        <p:spPr/>
        <p:txBody>
          <a:bodyPr/>
          <a:lstStyle/>
          <a:p>
            <a:endParaRPr lang="en-AU" altLang="en-US" smtClean="0"/>
          </a:p>
        </p:txBody>
      </p:sp>
      <p:sp>
        <p:nvSpPr>
          <p:cNvPr id="2052"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fld id="{8F8753F1-D545-45CA-A122-95D6694F22EA}" type="slidenum">
              <a:rPr lang="en-US" altLang="en-US" sz="1400" smtClean="0"/>
              <a:pPr eaLnBrk="1" hangingPunct="1">
                <a:spcBef>
                  <a:spcPct val="0"/>
                </a:spcBef>
                <a:buFontTx/>
                <a:buNone/>
              </a:pPr>
              <a:t>1</a:t>
            </a:fld>
            <a:endParaRPr lang="en-US" altLang="en-US" sz="1400" smtClean="0"/>
          </a:p>
        </p:txBody>
      </p:sp>
      <p:pic>
        <p:nvPicPr>
          <p:cNvPr id="2053" name="Picture 2" descr="Maze-01"/>
          <p:cNvPicPr>
            <a:picLocks noChangeAspect="1" noChangeArrowheads="1"/>
          </p:cNvPicPr>
          <p:nvPr/>
        </p:nvPicPr>
        <p:blipFill>
          <a:blip r:embed="rId2">
            <a:lum bright="-12000"/>
            <a:extLst>
              <a:ext uri="{28A0092B-C50C-407E-A947-70E740481C1C}">
                <a14:useLocalDpi xmlns:a14="http://schemas.microsoft.com/office/drawing/2010/main" val="0"/>
              </a:ext>
            </a:extLst>
          </a:blip>
          <a:srcRect/>
          <a:stretch>
            <a:fillRect/>
          </a:stretch>
        </p:blipFill>
        <p:spPr bwMode="hidden">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Text Box 3"/>
          <p:cNvSpPr txBox="1">
            <a:spLocks noChangeArrowheads="1"/>
          </p:cNvSpPr>
          <p:nvPr/>
        </p:nvSpPr>
        <p:spPr bwMode="auto">
          <a:xfrm>
            <a:off x="914400" y="990600"/>
            <a:ext cx="74676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AU" sz="4800" b="1" dirty="0">
                <a:solidFill>
                  <a:schemeClr val="bg1"/>
                </a:solidFill>
              </a:rPr>
              <a:t>Some Thoughts on Complexity of Real-World Problems — Evolutionary Computation for Real World </a:t>
            </a:r>
            <a:r>
              <a:rPr lang="en-AU" sz="4800" b="1" dirty="0" smtClean="0">
                <a:solidFill>
                  <a:schemeClr val="bg1"/>
                </a:solidFill>
              </a:rPr>
              <a:t>Applications</a:t>
            </a:r>
            <a:endParaRPr lang="en-US" altLang="en-US" sz="4800" b="1" dirty="0">
              <a:solidFill>
                <a:schemeClr val="bg1"/>
              </a:solidFill>
              <a:latin typeface="Arial" charset="0"/>
            </a:endParaRPr>
          </a:p>
        </p:txBody>
      </p:sp>
      <p:sp>
        <p:nvSpPr>
          <p:cNvPr id="2055" name="Text Box 4"/>
          <p:cNvSpPr txBox="1">
            <a:spLocks noChangeArrowheads="1"/>
          </p:cNvSpPr>
          <p:nvPr/>
        </p:nvSpPr>
        <p:spPr bwMode="auto">
          <a:xfrm>
            <a:off x="-36512" y="5899308"/>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800" b="1" dirty="0" err="1">
                <a:solidFill>
                  <a:schemeClr val="bg1"/>
                </a:solidFill>
              </a:rPr>
              <a:t>Zbigniew</a:t>
            </a:r>
            <a:r>
              <a:rPr lang="en-US" altLang="en-US" sz="2800" b="1" dirty="0">
                <a:solidFill>
                  <a:schemeClr val="bg1"/>
                </a:solidFill>
              </a:rPr>
              <a:t> </a:t>
            </a:r>
            <a:r>
              <a:rPr lang="en-US" altLang="en-US" sz="2800" b="1" dirty="0" err="1">
                <a:solidFill>
                  <a:schemeClr val="bg1"/>
                </a:solidFill>
              </a:rPr>
              <a:t>Michalewicz</a:t>
            </a:r>
            <a:endParaRPr lang="en-US" altLang="en-US" sz="2800" b="1" dirty="0">
              <a:solidFill>
                <a:schemeClr val="bg1"/>
              </a:solidFill>
            </a:endParaRPr>
          </a:p>
        </p:txBody>
      </p:sp>
    </p:spTree>
    <p:extLst>
      <p:ext uri="{BB962C8B-B14F-4D97-AF65-F5344CB8AC3E}">
        <p14:creationId xmlns:p14="http://schemas.microsoft.com/office/powerpoint/2010/main" val="24627834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0" y="115888"/>
            <a:ext cx="9144000" cy="762000"/>
          </a:xfrm>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normAutofit fontScale="90000"/>
          </a:bodyPr>
          <a:lstStyle/>
          <a:p>
            <a:pPr marL="0" indent="0" algn="ctr" defTabSz="449263">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4400" dirty="0" smtClean="0">
                <a:solidFill>
                  <a:srgbClr val="00B050"/>
                </a:solidFill>
                <a:latin typeface="Calibri" pitchFamily="34" charset="0"/>
              </a:rPr>
              <a:t>Focus on real-world problems</a:t>
            </a:r>
            <a:endParaRPr lang="en-GB" sz="4400" i="1" dirty="0">
              <a:solidFill>
                <a:srgbClr val="00B050"/>
              </a:solidFill>
              <a:latin typeface="Calibri" pitchFamily="34" charset="0"/>
            </a:endParaRPr>
          </a:p>
        </p:txBody>
      </p:sp>
      <p:sp>
        <p:nvSpPr>
          <p:cNvPr id="126979" name="Text Box 3"/>
          <p:cNvSpPr txBox="1">
            <a:spLocks noChangeArrowheads="1"/>
          </p:cNvSpPr>
          <p:nvPr/>
        </p:nvSpPr>
        <p:spPr bwMode="auto">
          <a:xfrm>
            <a:off x="509148" y="1340767"/>
            <a:ext cx="8215064" cy="4308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ts val="1200"/>
              </a:spcBef>
              <a:spcAft>
                <a:spcPts val="1200"/>
              </a:spcAft>
              <a:buClr>
                <a:srgbClr val="E40000"/>
              </a:buClr>
            </a:pPr>
            <a:r>
              <a:rPr lang="en-US" sz="3200" dirty="0" smtClean="0">
                <a:solidFill>
                  <a:srgbClr val="00B050"/>
                </a:solidFill>
                <a:latin typeface="Calibri" pitchFamily="34" charset="0"/>
              </a:rPr>
              <a:t>In </a:t>
            </a:r>
            <a:r>
              <a:rPr lang="en-US" sz="3200" i="1" dirty="0">
                <a:solidFill>
                  <a:srgbClr val="00B050"/>
                </a:solidFill>
                <a:latin typeface="Calibri" pitchFamily="34" charset="0"/>
              </a:rPr>
              <a:t>How to Solve It: Modern Heuristics </a:t>
            </a:r>
            <a:r>
              <a:rPr lang="en-US" sz="3200" dirty="0" smtClean="0">
                <a:solidFill>
                  <a:srgbClr val="00B050"/>
                </a:solidFill>
                <a:latin typeface="Calibri" pitchFamily="34" charset="0"/>
              </a:rPr>
              <a:t>the focus was on real-world problems; they might be difficult to solve due to many reasons:</a:t>
            </a:r>
          </a:p>
          <a:p>
            <a:pPr marL="457200" indent="-457200">
              <a:spcBef>
                <a:spcPct val="0"/>
              </a:spcBef>
              <a:buClr>
                <a:srgbClr val="E40000"/>
              </a:buClr>
              <a:buFont typeface="Arial" pitchFamily="34" charset="0"/>
              <a:buChar char="•"/>
            </a:pPr>
            <a:r>
              <a:rPr lang="en-US" sz="2800" dirty="0" smtClean="0">
                <a:solidFill>
                  <a:srgbClr val="00B050"/>
                </a:solidFill>
                <a:latin typeface="Calibri" pitchFamily="34" charset="0"/>
              </a:rPr>
              <a:t>The number of possible solutions</a:t>
            </a:r>
            <a:endParaRPr lang="en-US" sz="2800" i="1" dirty="0">
              <a:solidFill>
                <a:srgbClr val="00B050"/>
              </a:solidFill>
              <a:latin typeface="Calibri" pitchFamily="34" charset="0"/>
            </a:endParaRPr>
          </a:p>
          <a:p>
            <a:pPr marL="457200" indent="-457200" eaLnBrk="1" hangingPunct="1">
              <a:lnSpc>
                <a:spcPct val="100000"/>
              </a:lnSpc>
              <a:spcBef>
                <a:spcPct val="0"/>
              </a:spcBef>
              <a:buClr>
                <a:srgbClr val="E40000"/>
              </a:buClr>
              <a:buSzTx/>
              <a:buFont typeface="Arial" pitchFamily="34" charset="0"/>
              <a:buChar char="•"/>
            </a:pPr>
            <a:r>
              <a:rPr lang="en-US" sz="2800" dirty="0" smtClean="0">
                <a:solidFill>
                  <a:srgbClr val="00B050"/>
                </a:solidFill>
                <a:latin typeface="Calibri" pitchFamily="34" charset="0"/>
              </a:rPr>
              <a:t>Many conflicting objectives</a:t>
            </a:r>
          </a:p>
          <a:p>
            <a:pPr marL="457200" indent="-457200" eaLnBrk="1" hangingPunct="1">
              <a:lnSpc>
                <a:spcPct val="100000"/>
              </a:lnSpc>
              <a:spcBef>
                <a:spcPct val="0"/>
              </a:spcBef>
              <a:buClr>
                <a:srgbClr val="E40000"/>
              </a:buClr>
              <a:buSzTx/>
              <a:buFont typeface="Arial" pitchFamily="34" charset="0"/>
              <a:buChar char="•"/>
            </a:pPr>
            <a:r>
              <a:rPr lang="en-US" sz="2800" dirty="0">
                <a:solidFill>
                  <a:srgbClr val="00B050"/>
                </a:solidFill>
                <a:latin typeface="Calibri" pitchFamily="34" charset="0"/>
              </a:rPr>
              <a:t>D</a:t>
            </a:r>
            <a:r>
              <a:rPr lang="en-US" sz="2800" dirty="0" smtClean="0">
                <a:solidFill>
                  <a:srgbClr val="00B050"/>
                </a:solidFill>
                <a:latin typeface="Calibri" pitchFamily="34" charset="0"/>
              </a:rPr>
              <a:t>ynamic environment</a:t>
            </a:r>
          </a:p>
          <a:p>
            <a:pPr marL="457200" indent="-457200" eaLnBrk="1" hangingPunct="1">
              <a:lnSpc>
                <a:spcPct val="100000"/>
              </a:lnSpc>
              <a:spcBef>
                <a:spcPct val="0"/>
              </a:spcBef>
              <a:buClr>
                <a:srgbClr val="E40000"/>
              </a:buClr>
              <a:buSzTx/>
              <a:buFont typeface="Arial" pitchFamily="34" charset="0"/>
              <a:buChar char="•"/>
            </a:pPr>
            <a:r>
              <a:rPr lang="en-US" sz="2800" dirty="0" smtClean="0">
                <a:solidFill>
                  <a:srgbClr val="00B050"/>
                </a:solidFill>
                <a:latin typeface="Calibri" pitchFamily="34" charset="0"/>
              </a:rPr>
              <a:t>Many constraints of different types</a:t>
            </a:r>
          </a:p>
          <a:p>
            <a:pPr marL="457200" indent="-457200" eaLnBrk="1" hangingPunct="1">
              <a:lnSpc>
                <a:spcPct val="100000"/>
              </a:lnSpc>
              <a:spcBef>
                <a:spcPct val="0"/>
              </a:spcBef>
              <a:buClr>
                <a:srgbClr val="E40000"/>
              </a:buClr>
              <a:buSzTx/>
              <a:buFont typeface="Arial" pitchFamily="34" charset="0"/>
              <a:buChar char="•"/>
            </a:pPr>
            <a:r>
              <a:rPr lang="en-US" sz="2800" dirty="0" smtClean="0">
                <a:solidFill>
                  <a:srgbClr val="00B050"/>
                </a:solidFill>
                <a:latin typeface="Calibri" pitchFamily="34" charset="0"/>
              </a:rPr>
              <a:t>Other issues (e.g. uncertainty of some information, robustness of a solution).</a:t>
            </a:r>
            <a:endParaRPr lang="en-US" sz="2800" dirty="0">
              <a:solidFill>
                <a:srgbClr val="00B050"/>
              </a:solidFill>
              <a:latin typeface="Calibri" pitchFamily="34" charset="0"/>
            </a:endParaRPr>
          </a:p>
        </p:txBody>
      </p:sp>
    </p:spTree>
    <p:extLst>
      <p:ext uri="{BB962C8B-B14F-4D97-AF65-F5344CB8AC3E}">
        <p14:creationId xmlns:p14="http://schemas.microsoft.com/office/powerpoint/2010/main" val="33417744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0" y="115888"/>
            <a:ext cx="9144000" cy="762000"/>
          </a:xfrm>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normAutofit fontScale="90000"/>
          </a:bodyPr>
          <a:lstStyle/>
          <a:p>
            <a:pPr marL="0" indent="0" algn="ctr" defTabSz="449263">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4400" dirty="0" err="1" smtClean="0">
                <a:solidFill>
                  <a:srgbClr val="00A44A"/>
                </a:solidFill>
                <a:latin typeface="Calibri" panose="020F0502020204030204" pitchFamily="34" charset="0"/>
              </a:rPr>
              <a:t>NuTech</a:t>
            </a:r>
            <a:r>
              <a:rPr lang="en-GB" sz="4400" dirty="0" smtClean="0">
                <a:solidFill>
                  <a:srgbClr val="00A44A"/>
                </a:solidFill>
                <a:latin typeface="Calibri" pitchFamily="34" charset="0"/>
              </a:rPr>
              <a:t> Solutions</a:t>
            </a:r>
            <a:endParaRPr lang="en-GB" sz="4400" i="1" dirty="0">
              <a:solidFill>
                <a:srgbClr val="00A44A"/>
              </a:solidFill>
              <a:latin typeface="Calibri" pitchFamily="34" charset="0"/>
            </a:endParaRPr>
          </a:p>
        </p:txBody>
      </p:sp>
      <p:sp>
        <p:nvSpPr>
          <p:cNvPr id="126979" name="Text Box 3"/>
          <p:cNvSpPr txBox="1">
            <a:spLocks noChangeArrowheads="1"/>
          </p:cNvSpPr>
          <p:nvPr/>
        </p:nvSpPr>
        <p:spPr bwMode="auto">
          <a:xfrm>
            <a:off x="107504" y="1268760"/>
            <a:ext cx="8856984"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spcBef>
                <a:spcPct val="0"/>
              </a:spcBef>
              <a:buClr>
                <a:srgbClr val="E40000"/>
              </a:buClr>
              <a:buFont typeface="Arial" panose="020B0604020202020204" pitchFamily="34" charset="0"/>
              <a:buChar char="•"/>
            </a:pPr>
            <a:r>
              <a:rPr lang="en-US" sz="3200" dirty="0" smtClean="0">
                <a:solidFill>
                  <a:srgbClr val="00A44A"/>
                </a:solidFill>
                <a:latin typeface="Calibri" pitchFamily="34" charset="0"/>
              </a:rPr>
              <a:t>Incorporation of </a:t>
            </a:r>
            <a:r>
              <a:rPr lang="en-US" sz="3200" dirty="0" err="1" smtClean="0">
                <a:solidFill>
                  <a:srgbClr val="00A44A"/>
                </a:solidFill>
                <a:latin typeface="Calibri" pitchFamily="34" charset="0"/>
              </a:rPr>
              <a:t>NuTech</a:t>
            </a:r>
            <a:r>
              <a:rPr lang="en-US" sz="3200" dirty="0" smtClean="0">
                <a:solidFill>
                  <a:srgbClr val="00A44A"/>
                </a:solidFill>
                <a:latin typeface="Calibri" pitchFamily="34" charset="0"/>
              </a:rPr>
              <a:t> Solutions (Charlotte, North Carolina), December 1999.</a:t>
            </a:r>
          </a:p>
          <a:p>
            <a:pPr marL="457200" indent="-457200">
              <a:spcBef>
                <a:spcPct val="0"/>
              </a:spcBef>
              <a:buClr>
                <a:srgbClr val="E40000"/>
              </a:buClr>
              <a:buFont typeface="Arial" panose="020B0604020202020204" pitchFamily="34" charset="0"/>
              <a:buChar char="•"/>
            </a:pPr>
            <a:r>
              <a:rPr lang="en-AU" sz="3200" dirty="0" smtClean="0">
                <a:solidFill>
                  <a:srgbClr val="00A44A"/>
                </a:solidFill>
                <a:latin typeface="Calibri" pitchFamily="34" charset="0"/>
                <a:cs typeface="Times New Roman" pitchFamily="18" charset="0"/>
              </a:rPr>
              <a:t>Departure </a:t>
            </a:r>
            <a:r>
              <a:rPr lang="en-AU" sz="3200" dirty="0">
                <a:solidFill>
                  <a:srgbClr val="00A44A"/>
                </a:solidFill>
                <a:latin typeface="Calibri" pitchFamily="34" charset="0"/>
                <a:cs typeface="Times New Roman" pitchFamily="18" charset="0"/>
              </a:rPr>
              <a:t>from </a:t>
            </a:r>
            <a:r>
              <a:rPr lang="en-AU" sz="3200" dirty="0" err="1">
                <a:solidFill>
                  <a:srgbClr val="00A44A"/>
                </a:solidFill>
                <a:latin typeface="Calibri" pitchFamily="34" charset="0"/>
                <a:cs typeface="Times New Roman" pitchFamily="18" charset="0"/>
              </a:rPr>
              <a:t>NuTech</a:t>
            </a:r>
            <a:r>
              <a:rPr lang="en-AU" sz="3200" dirty="0">
                <a:solidFill>
                  <a:srgbClr val="00A44A"/>
                </a:solidFill>
                <a:latin typeface="Calibri" pitchFamily="34" charset="0"/>
                <a:cs typeface="Times New Roman" pitchFamily="18" charset="0"/>
              </a:rPr>
              <a:t> </a:t>
            </a:r>
            <a:r>
              <a:rPr lang="en-AU" sz="3200" dirty="0" smtClean="0">
                <a:solidFill>
                  <a:srgbClr val="00A44A"/>
                </a:solidFill>
                <a:latin typeface="Calibri" pitchFamily="34" charset="0"/>
                <a:cs typeface="Times New Roman" pitchFamily="18" charset="0"/>
              </a:rPr>
              <a:t>Solutions, September 2003. </a:t>
            </a:r>
            <a:r>
              <a:rPr lang="en-US" sz="3200" dirty="0" smtClean="0">
                <a:solidFill>
                  <a:srgbClr val="00A44A"/>
                </a:solidFill>
                <a:latin typeface="Calibri" pitchFamily="34" charset="0"/>
                <a:cs typeface="Times New Roman" pitchFamily="18" charset="0"/>
              </a:rPr>
              <a:t>(</a:t>
            </a:r>
            <a:r>
              <a:rPr lang="en-US" sz="3200" dirty="0">
                <a:solidFill>
                  <a:srgbClr val="00A44A"/>
                </a:solidFill>
                <a:latin typeface="Calibri" pitchFamily="34" charset="0"/>
                <a:cs typeface="Times New Roman" pitchFamily="18" charset="0"/>
              </a:rPr>
              <a:t>Later </a:t>
            </a:r>
            <a:r>
              <a:rPr lang="en-US" sz="3200" dirty="0" err="1">
                <a:solidFill>
                  <a:srgbClr val="00A44A"/>
                </a:solidFill>
                <a:latin typeface="Calibri" pitchFamily="34" charset="0"/>
                <a:cs typeface="Times New Roman" pitchFamily="18" charset="0"/>
              </a:rPr>
              <a:t>NuTech</a:t>
            </a:r>
            <a:r>
              <a:rPr lang="en-US" sz="3200" dirty="0">
                <a:solidFill>
                  <a:srgbClr val="00A44A"/>
                </a:solidFill>
                <a:latin typeface="Calibri" pitchFamily="34" charset="0"/>
                <a:cs typeface="Times New Roman" pitchFamily="18" charset="0"/>
              </a:rPr>
              <a:t> </a:t>
            </a:r>
            <a:r>
              <a:rPr lang="en-US" sz="3200" dirty="0" smtClean="0">
                <a:solidFill>
                  <a:srgbClr val="00A44A"/>
                </a:solidFill>
                <a:latin typeface="Calibri" pitchFamily="34" charset="0"/>
                <a:cs typeface="Times New Roman" pitchFamily="18" charset="0"/>
              </a:rPr>
              <a:t>was </a:t>
            </a:r>
            <a:r>
              <a:rPr lang="en-US" sz="3200" dirty="0">
                <a:solidFill>
                  <a:srgbClr val="00A44A"/>
                </a:solidFill>
                <a:latin typeface="Calibri" pitchFamily="34" charset="0"/>
                <a:cs typeface="Times New Roman" pitchFamily="18" charset="0"/>
              </a:rPr>
              <a:t>bought by </a:t>
            </a:r>
            <a:r>
              <a:rPr lang="en-US" sz="3200" dirty="0" err="1">
                <a:solidFill>
                  <a:srgbClr val="00A44A"/>
                </a:solidFill>
                <a:latin typeface="Calibri" pitchFamily="34" charset="0"/>
                <a:cs typeface="Times New Roman" pitchFamily="18" charset="0"/>
              </a:rPr>
              <a:t>Netezza</a:t>
            </a:r>
            <a:r>
              <a:rPr lang="en-US" sz="3200" dirty="0">
                <a:solidFill>
                  <a:srgbClr val="00A44A"/>
                </a:solidFill>
                <a:latin typeface="Calibri" pitchFamily="34" charset="0"/>
                <a:cs typeface="Times New Roman" pitchFamily="18" charset="0"/>
              </a:rPr>
              <a:t> Corp. which was bought 3 years ago by IBM</a:t>
            </a:r>
            <a:r>
              <a:rPr lang="en-US" sz="3200" dirty="0" smtClean="0">
                <a:solidFill>
                  <a:srgbClr val="00A44A"/>
                </a:solidFill>
                <a:latin typeface="Calibri" pitchFamily="34" charset="0"/>
                <a:cs typeface="Times New Roman" pitchFamily="18" charset="0"/>
              </a:rPr>
              <a:t>).</a:t>
            </a:r>
          </a:p>
          <a:p>
            <a:pPr marL="457200" indent="-457200">
              <a:spcBef>
                <a:spcPct val="0"/>
              </a:spcBef>
              <a:buClr>
                <a:srgbClr val="E40000"/>
              </a:buClr>
              <a:buFont typeface="Arial" panose="020B0604020202020204" pitchFamily="34" charset="0"/>
              <a:buChar char="•"/>
            </a:pPr>
            <a:r>
              <a:rPr lang="en-US" sz="3200" dirty="0" smtClean="0">
                <a:solidFill>
                  <a:srgbClr val="00A44A"/>
                </a:solidFill>
                <a:latin typeface="Calibri" pitchFamily="34" charset="0"/>
                <a:cs typeface="Times New Roman" pitchFamily="18" charset="0"/>
              </a:rPr>
              <a:t>Thinking</a:t>
            </a:r>
            <a:r>
              <a:rPr lang="en-US" sz="3200" dirty="0">
                <a:solidFill>
                  <a:srgbClr val="00A44A"/>
                </a:solidFill>
                <a:latin typeface="Calibri" pitchFamily="34" charset="0"/>
                <a:cs typeface="Times New Roman" pitchFamily="18" charset="0"/>
              </a:rPr>
              <a:t>, what to do </a:t>
            </a:r>
            <a:r>
              <a:rPr lang="en-US" sz="3200" dirty="0" smtClean="0">
                <a:solidFill>
                  <a:srgbClr val="00A44A"/>
                </a:solidFill>
                <a:latin typeface="Calibri" pitchFamily="34" charset="0"/>
                <a:cs typeface="Times New Roman" pitchFamily="18" charset="0"/>
              </a:rPr>
              <a:t>next? Travelling…</a:t>
            </a:r>
          </a:p>
          <a:p>
            <a:pPr marL="457200" indent="-457200">
              <a:spcBef>
                <a:spcPct val="0"/>
              </a:spcBef>
              <a:buClr>
                <a:srgbClr val="E40000"/>
              </a:buClr>
              <a:buFont typeface="Arial" panose="020B0604020202020204" pitchFamily="34" charset="0"/>
              <a:buChar char="•"/>
            </a:pPr>
            <a:r>
              <a:rPr lang="en-US" sz="3200" dirty="0" smtClean="0">
                <a:solidFill>
                  <a:srgbClr val="00A44A"/>
                </a:solidFill>
                <a:latin typeface="Calibri" pitchFamily="34" charset="0"/>
                <a:cs typeface="Times New Roman" pitchFamily="18" charset="0"/>
              </a:rPr>
              <a:t>Decision </a:t>
            </a:r>
            <a:r>
              <a:rPr lang="en-US" sz="3200" dirty="0">
                <a:solidFill>
                  <a:srgbClr val="00A44A"/>
                </a:solidFill>
                <a:latin typeface="Calibri" pitchFamily="34" charset="0"/>
                <a:cs typeface="Times New Roman" pitchFamily="18" charset="0"/>
              </a:rPr>
              <a:t>on moving to Australia…</a:t>
            </a:r>
            <a:r>
              <a:rPr lang="en-US" sz="3200" dirty="0">
                <a:solidFill>
                  <a:srgbClr val="00A44A"/>
                </a:solidFill>
                <a:latin typeface="Calibri" pitchFamily="34" charset="0"/>
                <a:cs typeface="Times New Roman" pitchFamily="18" charset="0"/>
                <a:sym typeface="Wingdings" pitchFamily="2" charset="2"/>
              </a:rPr>
              <a:t></a:t>
            </a:r>
            <a:endParaRPr lang="en-US" sz="3200" dirty="0">
              <a:solidFill>
                <a:srgbClr val="00A44A"/>
              </a:solidFill>
              <a:latin typeface="Calibri" pitchFamily="34" charset="0"/>
              <a:cs typeface="Times New Roman" pitchFamily="18" charset="0"/>
            </a:endParaRPr>
          </a:p>
          <a:p>
            <a:pPr marL="0" indent="0">
              <a:spcBef>
                <a:spcPts val="0"/>
              </a:spcBef>
              <a:spcAft>
                <a:spcPts val="0"/>
              </a:spcAft>
              <a:buNone/>
            </a:pPr>
            <a:r>
              <a:rPr lang="en-US" sz="3200" dirty="0">
                <a:solidFill>
                  <a:srgbClr val="00A44A"/>
                </a:solidFill>
                <a:latin typeface="Calibri" pitchFamily="34" charset="0"/>
                <a:cs typeface="Times New Roman" pitchFamily="18" charset="0"/>
              </a:rPr>
              <a:t> </a:t>
            </a:r>
            <a:r>
              <a:rPr lang="en-US" sz="3200" dirty="0" smtClean="0">
                <a:solidFill>
                  <a:srgbClr val="00A44A"/>
                </a:solidFill>
                <a:latin typeface="Calibri" pitchFamily="34" charset="0"/>
                <a:cs typeface="Times New Roman" pitchFamily="18" charset="0"/>
              </a:rPr>
              <a:t>    (</a:t>
            </a:r>
            <a:r>
              <a:rPr lang="en-US" sz="3200" dirty="0">
                <a:solidFill>
                  <a:srgbClr val="00A44A"/>
                </a:solidFill>
                <a:latin typeface="Calibri" pitchFamily="34" charset="0"/>
                <a:cs typeface="Times New Roman" pitchFamily="18" charset="0"/>
              </a:rPr>
              <a:t>Founders of </a:t>
            </a:r>
            <a:r>
              <a:rPr lang="en-US" sz="3200" dirty="0" err="1">
                <a:solidFill>
                  <a:srgbClr val="00A44A"/>
                </a:solidFill>
                <a:latin typeface="Calibri" pitchFamily="34" charset="0"/>
                <a:cs typeface="Times New Roman" pitchFamily="18" charset="0"/>
              </a:rPr>
              <a:t>SolveIT</a:t>
            </a:r>
            <a:r>
              <a:rPr lang="en-US" sz="3200" dirty="0">
                <a:solidFill>
                  <a:srgbClr val="00A44A"/>
                </a:solidFill>
                <a:latin typeface="Calibri" pitchFamily="34" charset="0"/>
                <a:cs typeface="Times New Roman" pitchFamily="18" charset="0"/>
              </a:rPr>
              <a:t> arrived in Adelaide </a:t>
            </a:r>
            <a:r>
              <a:rPr lang="en-US" sz="3200" dirty="0" smtClean="0">
                <a:solidFill>
                  <a:srgbClr val="00A44A"/>
                </a:solidFill>
                <a:latin typeface="Calibri" pitchFamily="34" charset="0"/>
                <a:cs typeface="Times New Roman" pitchFamily="18" charset="0"/>
              </a:rPr>
              <a:t>                                                                                      </a:t>
            </a:r>
          </a:p>
          <a:p>
            <a:pPr marL="0" indent="0">
              <a:spcBef>
                <a:spcPts val="0"/>
              </a:spcBef>
              <a:spcAft>
                <a:spcPts val="0"/>
              </a:spcAft>
              <a:buNone/>
            </a:pPr>
            <a:r>
              <a:rPr lang="en-US" sz="3200" dirty="0">
                <a:solidFill>
                  <a:srgbClr val="00A44A"/>
                </a:solidFill>
                <a:latin typeface="Calibri" pitchFamily="34" charset="0"/>
                <a:cs typeface="Times New Roman" pitchFamily="18" charset="0"/>
              </a:rPr>
              <a:t> </a:t>
            </a:r>
            <a:r>
              <a:rPr lang="en-US" sz="3200" dirty="0" smtClean="0">
                <a:solidFill>
                  <a:srgbClr val="00A44A"/>
                </a:solidFill>
                <a:latin typeface="Calibri" pitchFamily="34" charset="0"/>
                <a:cs typeface="Times New Roman" pitchFamily="18" charset="0"/>
              </a:rPr>
              <a:t>     separately</a:t>
            </a:r>
            <a:r>
              <a:rPr lang="en-US" sz="3200" dirty="0">
                <a:solidFill>
                  <a:srgbClr val="00A44A"/>
                </a:solidFill>
                <a:latin typeface="Calibri" pitchFamily="34" charset="0"/>
                <a:cs typeface="Times New Roman" pitchFamily="18" charset="0"/>
              </a:rPr>
              <a:t>, from April 2004 to </a:t>
            </a:r>
            <a:r>
              <a:rPr lang="en-US" sz="3200" dirty="0" smtClean="0">
                <a:solidFill>
                  <a:srgbClr val="00A44A"/>
                </a:solidFill>
                <a:latin typeface="Calibri" pitchFamily="34" charset="0"/>
                <a:cs typeface="Times New Roman" pitchFamily="18" charset="0"/>
              </a:rPr>
              <a:t>December 2004)…</a:t>
            </a:r>
            <a:endParaRPr lang="en-US" sz="3200" dirty="0">
              <a:solidFill>
                <a:srgbClr val="00A44A"/>
              </a:solidFill>
              <a:latin typeface="Calibri" pitchFamily="34" charset="0"/>
              <a:cs typeface="Times New Roman" pitchFamily="18" charset="0"/>
            </a:endParaRPr>
          </a:p>
        </p:txBody>
      </p:sp>
    </p:spTree>
    <p:extLst>
      <p:ext uri="{BB962C8B-B14F-4D97-AF65-F5344CB8AC3E}">
        <p14:creationId xmlns:p14="http://schemas.microsoft.com/office/powerpoint/2010/main" val="5376832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ChangeArrowheads="1"/>
          </p:cNvSpPr>
          <p:nvPr/>
        </p:nvSpPr>
        <p:spPr bwMode="auto">
          <a:xfrm>
            <a:off x="0" y="11651"/>
            <a:ext cx="921702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4000" i="1" dirty="0" smtClean="0">
                <a:solidFill>
                  <a:srgbClr val="FF0000"/>
                </a:solidFill>
              </a:rPr>
              <a:t>Outline of the talk</a:t>
            </a:r>
            <a:endParaRPr lang="en-AU" sz="4000" i="1" dirty="0">
              <a:solidFill>
                <a:srgbClr val="FF0000"/>
              </a:solidFill>
            </a:endParaRPr>
          </a:p>
        </p:txBody>
      </p:sp>
      <p:sp>
        <p:nvSpPr>
          <p:cNvPr id="2" name="TextBox 1"/>
          <p:cNvSpPr txBox="1"/>
          <p:nvPr/>
        </p:nvSpPr>
        <p:spPr>
          <a:xfrm>
            <a:off x="239446" y="1412776"/>
            <a:ext cx="8797050" cy="4247317"/>
          </a:xfrm>
          <a:prstGeom prst="rect">
            <a:avLst/>
          </a:prstGeom>
          <a:noFill/>
        </p:spPr>
        <p:txBody>
          <a:bodyPr wrap="square" rtlCol="0">
            <a:spAutoFit/>
          </a:bodyPr>
          <a:lstStyle/>
          <a:p>
            <a:pPr marL="571500" indent="-571500">
              <a:lnSpc>
                <a:spcPct val="150000"/>
              </a:lnSpc>
              <a:buFont typeface="Arial" pitchFamily="34" charset="0"/>
              <a:buChar char="•"/>
            </a:pPr>
            <a:r>
              <a:rPr lang="en-AU" sz="3600" dirty="0" smtClean="0"/>
              <a:t>A few introductory remarks</a:t>
            </a:r>
          </a:p>
          <a:p>
            <a:pPr marL="571500" indent="-571500">
              <a:lnSpc>
                <a:spcPct val="150000"/>
              </a:lnSpc>
              <a:buFont typeface="Arial" pitchFamily="34" charset="0"/>
              <a:buChar char="•"/>
            </a:pPr>
            <a:r>
              <a:rPr lang="en-AU" sz="3600" dirty="0" smtClean="0"/>
              <a:t>Some thoughts on modern (integrated)              Decision Support Systems (</a:t>
            </a:r>
            <a:r>
              <a:rPr lang="en-AU" sz="3600" dirty="0" err="1" smtClean="0"/>
              <a:t>iDDS</a:t>
            </a:r>
            <a:r>
              <a:rPr lang="en-AU" sz="3600" dirty="0" smtClean="0"/>
              <a:t>)</a:t>
            </a:r>
          </a:p>
          <a:p>
            <a:pPr marL="571500" indent="-571500">
              <a:lnSpc>
                <a:spcPct val="150000"/>
              </a:lnSpc>
              <a:buFont typeface="Arial" pitchFamily="34" charset="0"/>
              <a:buChar char="•"/>
            </a:pPr>
            <a:r>
              <a:rPr lang="en-AU" sz="3600" dirty="0" smtClean="0"/>
              <a:t>A quick look at an EA-based </a:t>
            </a:r>
            <a:r>
              <a:rPr lang="en-AU" sz="3600" dirty="0" err="1" smtClean="0"/>
              <a:t>iDSS</a:t>
            </a:r>
            <a:endParaRPr lang="en-AU" sz="3600" dirty="0" smtClean="0"/>
          </a:p>
          <a:p>
            <a:pPr marL="571500" indent="-571500">
              <a:lnSpc>
                <a:spcPct val="150000"/>
              </a:lnSpc>
              <a:buFont typeface="Arial" pitchFamily="34" charset="0"/>
              <a:buChar char="•"/>
            </a:pPr>
            <a:r>
              <a:rPr lang="en-AU" sz="3600" dirty="0" smtClean="0"/>
              <a:t>Conclusions</a:t>
            </a:r>
            <a:endParaRPr lang="en-AU" sz="3600" dirty="0"/>
          </a:p>
        </p:txBody>
      </p:sp>
      <p:pic>
        <p:nvPicPr>
          <p:cNvPr id="1026" name="Picture 2" descr="C:\Users\zbyszek\Pictures\Nov-Dec 2003\v1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876292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5"/>
          <p:cNvSpPr>
            <a:spLocks noGrp="1" noChangeArrowheads="1"/>
          </p:cNvSpPr>
          <p:nvPr>
            <p:ph type="title"/>
          </p:nvPr>
        </p:nvSpPr>
        <p:spPr bwMode="auto">
          <a:xfrm>
            <a:off x="0" y="14469"/>
            <a:ext cx="9144000" cy="8942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pPr algn="ctr" eaLnBrk="1" hangingPunct="1"/>
            <a:r>
              <a:rPr lang="en-US" sz="4000" dirty="0" smtClean="0">
                <a:solidFill>
                  <a:srgbClr val="00A44A"/>
                </a:solidFill>
                <a:latin typeface="Calibri" panose="020F0502020204030204" pitchFamily="34" charset="0"/>
              </a:rPr>
              <a:t>Easter Island, November 2003</a:t>
            </a:r>
            <a:endParaRPr lang="en-AU" sz="4000" dirty="0" smtClean="0">
              <a:solidFill>
                <a:srgbClr val="00A44A"/>
              </a:solidFill>
              <a:latin typeface="Calibri" panose="020F0502020204030204" pitchFamily="34" charset="0"/>
            </a:endParaRPr>
          </a:p>
        </p:txBody>
      </p:sp>
    </p:spTree>
    <p:extLst>
      <p:ext uri="{BB962C8B-B14F-4D97-AF65-F5344CB8AC3E}">
        <p14:creationId xmlns:p14="http://schemas.microsoft.com/office/powerpoint/2010/main" val="41198811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6743" y="1386458"/>
            <a:ext cx="8797050" cy="3416320"/>
          </a:xfrm>
          <a:prstGeom prst="rect">
            <a:avLst/>
          </a:prstGeom>
          <a:noFill/>
        </p:spPr>
        <p:txBody>
          <a:bodyPr wrap="square" rtlCol="0">
            <a:spAutoFit/>
          </a:bodyPr>
          <a:lstStyle/>
          <a:p>
            <a:pPr>
              <a:lnSpc>
                <a:spcPct val="150000"/>
              </a:lnSpc>
            </a:pPr>
            <a:r>
              <a:rPr lang="en-AU" sz="3600" dirty="0" smtClean="0">
                <a:solidFill>
                  <a:srgbClr val="00A44A"/>
                </a:solidFill>
                <a:latin typeface="Calibri" panose="020F0502020204030204" pitchFamily="34" charset="0"/>
              </a:rPr>
              <a:t>November 2003, Easter Island…</a:t>
            </a:r>
          </a:p>
          <a:p>
            <a:pPr>
              <a:lnSpc>
                <a:spcPct val="150000"/>
              </a:lnSpc>
            </a:pPr>
            <a:endParaRPr lang="en-AU" sz="3600" dirty="0">
              <a:solidFill>
                <a:srgbClr val="00A44A"/>
              </a:solidFill>
              <a:latin typeface="Calibri" panose="020F0502020204030204" pitchFamily="34" charset="0"/>
            </a:endParaRPr>
          </a:p>
          <a:p>
            <a:pPr>
              <a:lnSpc>
                <a:spcPct val="150000"/>
              </a:lnSpc>
            </a:pPr>
            <a:r>
              <a:rPr lang="en-AU" sz="3600" dirty="0" smtClean="0">
                <a:solidFill>
                  <a:srgbClr val="00A44A"/>
                </a:solidFill>
                <a:latin typeface="Calibri" panose="020F0502020204030204" pitchFamily="34" charset="0"/>
              </a:rPr>
              <a:t>… I was kidnapped over by locals there        and the ransom was set for $20 …</a:t>
            </a:r>
          </a:p>
        </p:txBody>
      </p:sp>
      <p:sp>
        <p:nvSpPr>
          <p:cNvPr id="3" name="Rectangle 5"/>
          <p:cNvSpPr>
            <a:spLocks noGrp="1" noChangeArrowheads="1"/>
          </p:cNvSpPr>
          <p:nvPr>
            <p:ph type="title"/>
          </p:nvPr>
        </p:nvSpPr>
        <p:spPr bwMode="auto">
          <a:xfrm>
            <a:off x="0" y="14469"/>
            <a:ext cx="9144000" cy="8942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pPr algn="ctr" eaLnBrk="1" hangingPunct="1"/>
            <a:r>
              <a:rPr lang="en-US" sz="4000" dirty="0">
                <a:solidFill>
                  <a:srgbClr val="00A44A"/>
                </a:solidFill>
                <a:latin typeface="Calibri" panose="020F0502020204030204" pitchFamily="34" charset="0"/>
              </a:rPr>
              <a:t>F</a:t>
            </a:r>
            <a:r>
              <a:rPr lang="en-US" sz="4000" dirty="0" smtClean="0">
                <a:solidFill>
                  <a:srgbClr val="00A44A"/>
                </a:solidFill>
                <a:latin typeface="Calibri" panose="020F0502020204030204" pitchFamily="34" charset="0"/>
              </a:rPr>
              <a:t>act</a:t>
            </a:r>
            <a:endParaRPr lang="en-AU" sz="4000" dirty="0" smtClean="0">
              <a:solidFill>
                <a:srgbClr val="00A44A"/>
              </a:solidFill>
              <a:latin typeface="Calibri" panose="020F0502020204030204" pitchFamily="34" charset="0"/>
            </a:endParaRPr>
          </a:p>
        </p:txBody>
      </p:sp>
    </p:spTree>
    <p:extLst>
      <p:ext uri="{BB962C8B-B14F-4D97-AF65-F5344CB8AC3E}">
        <p14:creationId xmlns:p14="http://schemas.microsoft.com/office/powerpoint/2010/main" val="3160868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9571" name="Rectangle 3"/>
          <p:cNvSpPr>
            <a:spLocks noGrp="1" noChangeArrowheads="1"/>
          </p:cNvSpPr>
          <p:nvPr>
            <p:ph idx="1"/>
          </p:nvPr>
        </p:nvSpPr>
        <p:spPr bwMode="auto">
          <a:xfrm>
            <a:off x="251520" y="1047751"/>
            <a:ext cx="7776864" cy="244827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a:spcAft>
                <a:spcPts val="1200"/>
              </a:spcAft>
            </a:pPr>
            <a:r>
              <a:rPr lang="en-AU" sz="2400" dirty="0" smtClean="0">
                <a:solidFill>
                  <a:srgbClr val="00A44A"/>
                </a:solidFill>
                <a:latin typeface="Calibri" pitchFamily="34" charset="0"/>
                <a:cs typeface="Times New Roman" pitchFamily="18" charset="0"/>
              </a:rPr>
              <a:t> </a:t>
            </a:r>
            <a:r>
              <a:rPr lang="en-AU" sz="2800" dirty="0" smtClean="0">
                <a:solidFill>
                  <a:srgbClr val="00A44A"/>
                </a:solidFill>
                <a:latin typeface="Calibri" pitchFamily="34" charset="0"/>
                <a:cs typeface="Times New Roman" pitchFamily="18" charset="0"/>
              </a:rPr>
              <a:t>Arrival at University of Adelaide: November 2004</a:t>
            </a:r>
          </a:p>
          <a:p>
            <a:pPr>
              <a:spcAft>
                <a:spcPts val="1200"/>
              </a:spcAft>
            </a:pPr>
            <a:r>
              <a:rPr lang="en-AU" sz="2800" dirty="0" smtClean="0">
                <a:solidFill>
                  <a:srgbClr val="00A44A"/>
                </a:solidFill>
                <a:latin typeface="Calibri" pitchFamily="34" charset="0"/>
                <a:cs typeface="Times New Roman" pitchFamily="18" charset="0"/>
              </a:rPr>
              <a:t> Incorporation of </a:t>
            </a:r>
            <a:r>
              <a:rPr lang="en-AU" sz="2800" dirty="0" err="1" smtClean="0">
                <a:solidFill>
                  <a:srgbClr val="00A44A"/>
                </a:solidFill>
                <a:latin typeface="Calibri" pitchFamily="34" charset="0"/>
                <a:cs typeface="Times New Roman" pitchFamily="18" charset="0"/>
              </a:rPr>
              <a:t>SolveIT</a:t>
            </a:r>
            <a:r>
              <a:rPr lang="en-AU" sz="2800" dirty="0" smtClean="0">
                <a:solidFill>
                  <a:srgbClr val="00A44A"/>
                </a:solidFill>
                <a:latin typeface="Calibri" pitchFamily="34" charset="0"/>
                <a:cs typeface="Times New Roman" pitchFamily="18" charset="0"/>
              </a:rPr>
              <a:t> Software: February 2005</a:t>
            </a:r>
          </a:p>
          <a:p>
            <a:pPr>
              <a:spcAft>
                <a:spcPts val="1200"/>
              </a:spcAft>
            </a:pPr>
            <a:r>
              <a:rPr lang="en-AU" sz="2800" dirty="0" smtClean="0">
                <a:solidFill>
                  <a:srgbClr val="00A44A"/>
                </a:solidFill>
                <a:latin typeface="Calibri" pitchFamily="34" charset="0"/>
                <a:cs typeface="Times New Roman" pitchFamily="18" charset="0"/>
              </a:rPr>
              <a:t> Working on 3 books:</a:t>
            </a:r>
            <a:endParaRPr lang="en-US" sz="2800" dirty="0" smtClean="0">
              <a:solidFill>
                <a:srgbClr val="00A44A"/>
              </a:solidFill>
              <a:latin typeface="Calibri" pitchFamily="34" charset="0"/>
              <a:cs typeface="Times New Roman" pitchFamily="18" charset="0"/>
            </a:endParaRPr>
          </a:p>
        </p:txBody>
      </p:sp>
      <p:sp>
        <p:nvSpPr>
          <p:cNvPr id="82947" name="Rectangle 5"/>
          <p:cNvSpPr>
            <a:spLocks noChangeArrowheads="1"/>
          </p:cNvSpPr>
          <p:nvPr/>
        </p:nvSpPr>
        <p:spPr bwMode="auto">
          <a:xfrm>
            <a:off x="0" y="3628"/>
            <a:ext cx="9144000" cy="905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spcBef>
                <a:spcPct val="0"/>
              </a:spcBef>
              <a:buClrTx/>
              <a:buFontTx/>
              <a:buNone/>
            </a:pPr>
            <a:r>
              <a:rPr lang="en-US" sz="4000" dirty="0" smtClean="0">
                <a:solidFill>
                  <a:srgbClr val="00B050"/>
                </a:solidFill>
                <a:latin typeface="Calibri" pitchFamily="34" charset="0"/>
              </a:rPr>
              <a:t>2004/05</a:t>
            </a:r>
            <a:endParaRPr lang="en-US" sz="4000" dirty="0">
              <a:solidFill>
                <a:srgbClr val="00B050"/>
              </a:solidFill>
              <a:latin typeface="Calibri" pitchFamily="34" charset="0"/>
            </a:endParaRPr>
          </a:p>
        </p:txBody>
      </p:sp>
      <p:pic>
        <p:nvPicPr>
          <p:cNvPr id="4" name="Picture 13" descr="WC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739718" y="3424015"/>
            <a:ext cx="1824037" cy="28082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15" descr="AB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3548030" y="3496023"/>
            <a:ext cx="1903413" cy="28082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TextBox 6"/>
          <p:cNvSpPr txBox="1"/>
          <p:nvPr/>
        </p:nvSpPr>
        <p:spPr>
          <a:xfrm>
            <a:off x="2843808" y="5626894"/>
            <a:ext cx="3311859" cy="1231106"/>
          </a:xfrm>
          <a:prstGeom prst="rect">
            <a:avLst/>
          </a:prstGeom>
          <a:noFill/>
        </p:spPr>
        <p:txBody>
          <a:bodyPr wrap="square" rtlCol="0">
            <a:spAutoFit/>
          </a:bodyPr>
          <a:lstStyle/>
          <a:p>
            <a:pPr>
              <a:spcAft>
                <a:spcPts val="1200"/>
              </a:spcAft>
            </a:pPr>
            <a:r>
              <a:rPr lang="en-AU" sz="1600" dirty="0" smtClean="0">
                <a:latin typeface="Calibri" pitchFamily="34" charset="0"/>
              </a:rPr>
              <a:t>Three basic (interacting) components:</a:t>
            </a:r>
          </a:p>
          <a:p>
            <a:pPr marL="914400" lvl="1" indent="-457200">
              <a:buFont typeface="Wingdings" pitchFamily="2" charset="2"/>
              <a:buChar char="q"/>
            </a:pPr>
            <a:r>
              <a:rPr lang="en-AU" sz="1600" dirty="0" smtClean="0">
                <a:latin typeface="Calibri" pitchFamily="34" charset="0"/>
              </a:rPr>
              <a:t>Prediction</a:t>
            </a:r>
          </a:p>
          <a:p>
            <a:pPr marL="914400" lvl="1" indent="-457200">
              <a:buFont typeface="Wingdings" pitchFamily="2" charset="2"/>
              <a:buChar char="q"/>
            </a:pPr>
            <a:r>
              <a:rPr lang="en-AU" sz="1600" dirty="0" smtClean="0">
                <a:latin typeface="Calibri" pitchFamily="34" charset="0"/>
              </a:rPr>
              <a:t>Optimisation</a:t>
            </a:r>
          </a:p>
          <a:p>
            <a:pPr marL="914400" lvl="1" indent="-457200">
              <a:buFont typeface="Wingdings" pitchFamily="2" charset="2"/>
              <a:buChar char="q"/>
            </a:pPr>
            <a:r>
              <a:rPr lang="en-AU" sz="1600" dirty="0" smtClean="0">
                <a:latin typeface="Calibri" pitchFamily="34" charset="0"/>
              </a:rPr>
              <a:t>Adaptation</a:t>
            </a:r>
            <a:endParaRPr lang="en-AU" sz="1600" dirty="0">
              <a:latin typeface="Calibri" pitchFamily="34" charset="0"/>
            </a:endParaRPr>
          </a:p>
        </p:txBody>
      </p:sp>
      <p:pic>
        <p:nvPicPr>
          <p:cNvPr id="1026" name="Picture 2" descr="C:\Users\zbyszek\Desktop\pbl.jpg"/>
          <p:cNvPicPr>
            <a:picLocks noChangeAspect="1" noChangeArrowheads="1"/>
          </p:cNvPicPr>
          <p:nvPr/>
        </p:nvPicPr>
        <p:blipFill>
          <a:blip r:embed="rId4" cstate="print"/>
          <a:srcRect/>
          <a:stretch>
            <a:fillRect/>
          </a:stretch>
        </p:blipFill>
        <p:spPr bwMode="auto">
          <a:xfrm>
            <a:off x="6500358" y="3496023"/>
            <a:ext cx="2069744" cy="2535436"/>
          </a:xfrm>
          <a:prstGeom prst="rect">
            <a:avLst/>
          </a:prstGeom>
          <a:noFill/>
        </p:spPr>
      </p:pic>
    </p:spTree>
    <p:extLst>
      <p:ext uri="{BB962C8B-B14F-4D97-AF65-F5344CB8AC3E}">
        <p14:creationId xmlns:p14="http://schemas.microsoft.com/office/powerpoint/2010/main" val="30183301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957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4957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0" y="115888"/>
            <a:ext cx="9144000" cy="762000"/>
          </a:xfrm>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normAutofit fontScale="90000"/>
          </a:bodyPr>
          <a:lstStyle/>
          <a:p>
            <a:pPr marL="0" indent="0" algn="ctr" defTabSz="449263">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4400" dirty="0" smtClean="0">
                <a:solidFill>
                  <a:srgbClr val="00B050"/>
                </a:solidFill>
                <a:latin typeface="Calibri" pitchFamily="34" charset="0"/>
              </a:rPr>
              <a:t>Early projects 2005 – 2009</a:t>
            </a:r>
            <a:endParaRPr lang="en-GB" sz="4400" i="1" dirty="0">
              <a:solidFill>
                <a:srgbClr val="00B050"/>
              </a:solidFill>
              <a:latin typeface="Calibri" pitchFamily="34" charset="0"/>
            </a:endParaRPr>
          </a:p>
        </p:txBody>
      </p:sp>
      <p:sp>
        <p:nvSpPr>
          <p:cNvPr id="126979" name="Text Box 3"/>
          <p:cNvSpPr txBox="1">
            <a:spLocks noChangeArrowheads="1"/>
          </p:cNvSpPr>
          <p:nvPr/>
        </p:nvSpPr>
        <p:spPr bwMode="auto">
          <a:xfrm>
            <a:off x="251520" y="1124744"/>
            <a:ext cx="8424936" cy="524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Clr>
                <a:srgbClr val="E40000"/>
              </a:buClr>
            </a:pPr>
            <a:r>
              <a:rPr lang="en-AU" sz="3200" dirty="0" smtClean="0">
                <a:solidFill>
                  <a:srgbClr val="00B050"/>
                </a:solidFill>
                <a:latin typeface="Calibri" pitchFamily="34" charset="0"/>
              </a:rPr>
              <a:t>In many projects at </a:t>
            </a:r>
            <a:r>
              <a:rPr lang="en-AU" sz="3200" dirty="0" err="1" smtClean="0">
                <a:solidFill>
                  <a:srgbClr val="00B050"/>
                </a:solidFill>
                <a:latin typeface="Calibri" pitchFamily="34" charset="0"/>
              </a:rPr>
              <a:t>NuTech</a:t>
            </a:r>
            <a:r>
              <a:rPr lang="en-AU" sz="3200" dirty="0" smtClean="0">
                <a:solidFill>
                  <a:srgbClr val="00B050"/>
                </a:solidFill>
                <a:latin typeface="Calibri" pitchFamily="34" charset="0"/>
              </a:rPr>
              <a:t> and early projects at </a:t>
            </a:r>
            <a:r>
              <a:rPr lang="en-AU" sz="3200" dirty="0" err="1" smtClean="0">
                <a:solidFill>
                  <a:srgbClr val="00B050"/>
                </a:solidFill>
                <a:latin typeface="Calibri" pitchFamily="34" charset="0"/>
              </a:rPr>
              <a:t>SolveIT</a:t>
            </a:r>
            <a:r>
              <a:rPr lang="en-AU" sz="3200" dirty="0" smtClean="0">
                <a:solidFill>
                  <a:srgbClr val="00B050"/>
                </a:solidFill>
                <a:latin typeface="Calibri" pitchFamily="34" charset="0"/>
              </a:rPr>
              <a:t> we focused on a well-defined problems (car distribution, trades, schedules, advertisement plans) – and in all developed systems there were three major </a:t>
            </a:r>
            <a:r>
              <a:rPr lang="en-US" sz="3200" dirty="0" smtClean="0">
                <a:solidFill>
                  <a:srgbClr val="00B050"/>
                </a:solidFill>
                <a:latin typeface="Calibri" pitchFamily="34" charset="0"/>
              </a:rPr>
              <a:t>ingredients of intelligence:</a:t>
            </a:r>
            <a:endParaRPr lang="en-US" sz="3200" dirty="0">
              <a:solidFill>
                <a:srgbClr val="00B050"/>
              </a:solidFill>
              <a:latin typeface="Calibri" pitchFamily="34" charset="0"/>
            </a:endParaRPr>
          </a:p>
          <a:p>
            <a:pPr lvl="1" eaLnBrk="1" hangingPunct="1">
              <a:lnSpc>
                <a:spcPct val="170000"/>
              </a:lnSpc>
              <a:spcBef>
                <a:spcPct val="0"/>
              </a:spcBef>
              <a:buClr>
                <a:srgbClr val="E40000"/>
              </a:buClr>
              <a:buSzTx/>
              <a:buFontTx/>
              <a:buChar char="•"/>
            </a:pPr>
            <a:r>
              <a:rPr lang="en-US" sz="2800" dirty="0">
                <a:solidFill>
                  <a:srgbClr val="00B050"/>
                </a:solidFill>
                <a:latin typeface="Calibri" pitchFamily="34" charset="0"/>
              </a:rPr>
              <a:t> Ability to predict</a:t>
            </a:r>
          </a:p>
          <a:p>
            <a:pPr lvl="1" eaLnBrk="1" hangingPunct="1">
              <a:lnSpc>
                <a:spcPct val="170000"/>
              </a:lnSpc>
              <a:spcBef>
                <a:spcPct val="0"/>
              </a:spcBef>
              <a:buClr>
                <a:srgbClr val="E40000"/>
              </a:buClr>
              <a:buSzTx/>
              <a:buFontTx/>
              <a:buChar char="•"/>
            </a:pPr>
            <a:r>
              <a:rPr lang="en-US" sz="2800" dirty="0">
                <a:solidFill>
                  <a:srgbClr val="00B050"/>
                </a:solidFill>
                <a:latin typeface="Calibri" pitchFamily="34" charset="0"/>
              </a:rPr>
              <a:t> Ability to </a:t>
            </a:r>
            <a:r>
              <a:rPr lang="en-US" sz="2800" dirty="0" err="1">
                <a:solidFill>
                  <a:srgbClr val="00B050"/>
                </a:solidFill>
                <a:latin typeface="Calibri" pitchFamily="34" charset="0"/>
              </a:rPr>
              <a:t>optimise</a:t>
            </a:r>
            <a:endParaRPr lang="en-US" sz="2800" dirty="0">
              <a:solidFill>
                <a:srgbClr val="00B050"/>
              </a:solidFill>
              <a:latin typeface="Calibri" pitchFamily="34" charset="0"/>
            </a:endParaRPr>
          </a:p>
          <a:p>
            <a:pPr lvl="1" eaLnBrk="1" hangingPunct="1">
              <a:lnSpc>
                <a:spcPct val="170000"/>
              </a:lnSpc>
              <a:spcBef>
                <a:spcPct val="0"/>
              </a:spcBef>
              <a:buClr>
                <a:srgbClr val="E40000"/>
              </a:buClr>
              <a:buSzTx/>
              <a:buFontTx/>
              <a:buChar char="•"/>
            </a:pPr>
            <a:r>
              <a:rPr lang="en-US" sz="2800" dirty="0">
                <a:solidFill>
                  <a:srgbClr val="00B050"/>
                </a:solidFill>
                <a:latin typeface="Calibri" pitchFamily="34" charset="0"/>
              </a:rPr>
              <a:t> Ability to adapt</a:t>
            </a:r>
          </a:p>
        </p:txBody>
      </p:sp>
    </p:spTree>
    <p:extLst>
      <p:ext uri="{BB962C8B-B14F-4D97-AF65-F5344CB8AC3E}">
        <p14:creationId xmlns:p14="http://schemas.microsoft.com/office/powerpoint/2010/main" val="19297012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697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697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697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0" y="115888"/>
            <a:ext cx="9144000" cy="762000"/>
          </a:xfrm>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normAutofit fontScale="90000"/>
          </a:bodyPr>
          <a:lstStyle/>
          <a:p>
            <a:pPr marL="0" indent="0" algn="ctr" defTabSz="449263">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4400" dirty="0" smtClean="0">
                <a:solidFill>
                  <a:srgbClr val="00B050"/>
                </a:solidFill>
                <a:latin typeface="Calibri" pitchFamily="34" charset="0"/>
              </a:rPr>
              <a:t>Later projects 2010 – 2012 </a:t>
            </a:r>
            <a:endParaRPr lang="en-GB" sz="4400" i="1" dirty="0">
              <a:solidFill>
                <a:srgbClr val="00B050"/>
              </a:solidFill>
              <a:latin typeface="Calibri" pitchFamily="34" charset="0"/>
            </a:endParaRPr>
          </a:p>
        </p:txBody>
      </p:sp>
      <p:sp>
        <p:nvSpPr>
          <p:cNvPr id="126979" name="Text Box 3"/>
          <p:cNvSpPr txBox="1">
            <a:spLocks noChangeArrowheads="1"/>
          </p:cNvSpPr>
          <p:nvPr/>
        </p:nvSpPr>
        <p:spPr bwMode="auto">
          <a:xfrm>
            <a:off x="239068" y="2132856"/>
            <a:ext cx="8424936"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lnSpc>
                <a:spcPct val="100000"/>
              </a:lnSpc>
              <a:spcBef>
                <a:spcPct val="0"/>
              </a:spcBef>
              <a:buClr>
                <a:srgbClr val="E40000"/>
              </a:buClr>
              <a:buSzTx/>
              <a:buFontTx/>
              <a:buNone/>
            </a:pPr>
            <a:r>
              <a:rPr lang="en-AU" sz="3200" dirty="0">
                <a:solidFill>
                  <a:srgbClr val="00B050"/>
                </a:solidFill>
                <a:latin typeface="Calibri" pitchFamily="34" charset="0"/>
              </a:rPr>
              <a:t>A</a:t>
            </a:r>
            <a:r>
              <a:rPr lang="en-AU" sz="3200" dirty="0" smtClean="0">
                <a:solidFill>
                  <a:srgbClr val="00B050"/>
                </a:solidFill>
                <a:latin typeface="Calibri" pitchFamily="34" charset="0"/>
              </a:rPr>
              <a:t>ll earlier projects (from today’s perspective) I would call a </a:t>
            </a:r>
            <a:r>
              <a:rPr lang="en-AU" sz="3200" i="1" dirty="0" smtClean="0">
                <a:solidFill>
                  <a:srgbClr val="00B050"/>
                </a:solidFill>
                <a:latin typeface="Calibri" pitchFamily="34" charset="0"/>
              </a:rPr>
              <a:t>single silo </a:t>
            </a:r>
            <a:r>
              <a:rPr lang="en-AU" sz="3200" dirty="0" smtClean="0">
                <a:solidFill>
                  <a:srgbClr val="00B050"/>
                </a:solidFill>
                <a:latin typeface="Calibri" pitchFamily="34" charset="0"/>
              </a:rPr>
              <a:t>problems.</a:t>
            </a:r>
          </a:p>
          <a:p>
            <a:pPr eaLnBrk="1" hangingPunct="1">
              <a:lnSpc>
                <a:spcPct val="100000"/>
              </a:lnSpc>
              <a:spcBef>
                <a:spcPct val="0"/>
              </a:spcBef>
              <a:buClr>
                <a:srgbClr val="E40000"/>
              </a:buClr>
              <a:buSzTx/>
              <a:buFontTx/>
              <a:buNone/>
            </a:pPr>
            <a:endParaRPr lang="en-AU" sz="3200" dirty="0" smtClean="0">
              <a:solidFill>
                <a:srgbClr val="00B050"/>
              </a:solidFill>
              <a:latin typeface="Calibri" pitchFamily="34" charset="0"/>
            </a:endParaRPr>
          </a:p>
          <a:p>
            <a:pPr eaLnBrk="1" hangingPunct="1">
              <a:lnSpc>
                <a:spcPct val="100000"/>
              </a:lnSpc>
              <a:spcBef>
                <a:spcPct val="0"/>
              </a:spcBef>
              <a:buClr>
                <a:srgbClr val="E40000"/>
              </a:buClr>
              <a:buSzTx/>
              <a:buFontTx/>
              <a:buNone/>
            </a:pPr>
            <a:r>
              <a:rPr lang="en-AU" sz="3200" dirty="0" smtClean="0">
                <a:solidFill>
                  <a:srgbClr val="00B050"/>
                </a:solidFill>
                <a:latin typeface="Calibri" pitchFamily="34" charset="0"/>
              </a:rPr>
              <a:t>From 2010 we were challenged by different types of problems (</a:t>
            </a:r>
            <a:r>
              <a:rPr lang="en-AU" sz="3200" i="1" dirty="0" smtClean="0">
                <a:solidFill>
                  <a:srgbClr val="00B050"/>
                </a:solidFill>
                <a:latin typeface="Calibri" pitchFamily="34" charset="0"/>
              </a:rPr>
              <a:t>multi-silo</a:t>
            </a:r>
            <a:r>
              <a:rPr lang="en-AU" sz="3200" dirty="0" smtClean="0">
                <a:solidFill>
                  <a:srgbClr val="00B050"/>
                </a:solidFill>
                <a:latin typeface="Calibri" pitchFamily="34" charset="0"/>
              </a:rPr>
              <a:t> problems)…</a:t>
            </a:r>
            <a:endParaRPr lang="en-AU" sz="3200" dirty="0">
              <a:solidFill>
                <a:srgbClr val="00B050"/>
              </a:solidFill>
              <a:latin typeface="Calibri" pitchFamily="34" charset="0"/>
            </a:endParaRPr>
          </a:p>
        </p:txBody>
      </p:sp>
    </p:spTree>
    <p:extLst>
      <p:ext uri="{BB962C8B-B14F-4D97-AF65-F5344CB8AC3E}">
        <p14:creationId xmlns:p14="http://schemas.microsoft.com/office/powerpoint/2010/main" val="3413187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697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9571" name="Rectangle 3"/>
          <p:cNvSpPr>
            <a:spLocks noGrp="1" noChangeArrowheads="1"/>
          </p:cNvSpPr>
          <p:nvPr>
            <p:ph idx="1"/>
          </p:nvPr>
        </p:nvSpPr>
        <p:spPr bwMode="auto">
          <a:xfrm>
            <a:off x="251520" y="1196752"/>
            <a:ext cx="8467746" cy="525658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marL="0" indent="0">
              <a:spcBef>
                <a:spcPts val="0"/>
              </a:spcBef>
              <a:spcAft>
                <a:spcPts val="600"/>
              </a:spcAft>
              <a:buNone/>
            </a:pPr>
            <a:r>
              <a:rPr lang="en-US" sz="3000" dirty="0" smtClean="0">
                <a:solidFill>
                  <a:srgbClr val="00A44A"/>
                </a:solidFill>
                <a:latin typeface="Calibri" pitchFamily="34" charset="0"/>
                <a:cs typeface="Times New Roman" pitchFamily="18" charset="0"/>
              </a:rPr>
              <a:t>Consider decision support system for delivery of water tanks to farmers in Australia.</a:t>
            </a:r>
            <a:r>
              <a:rPr lang="en-US" sz="3000" dirty="0">
                <a:solidFill>
                  <a:srgbClr val="00A44A"/>
                </a:solidFill>
                <a:latin typeface="Calibri" pitchFamily="34" charset="0"/>
                <a:cs typeface="Times New Roman" pitchFamily="18" charset="0"/>
              </a:rPr>
              <a:t> </a:t>
            </a:r>
            <a:r>
              <a:rPr lang="en-US" sz="3000" dirty="0" smtClean="0">
                <a:solidFill>
                  <a:srgbClr val="00A44A"/>
                </a:solidFill>
                <a:latin typeface="Calibri" pitchFamily="34" charset="0"/>
                <a:cs typeface="Times New Roman" pitchFamily="18" charset="0"/>
              </a:rPr>
              <a:t>Delivery decisions (many customers/orders &amp; dealers, due dates, etc.); include:</a:t>
            </a:r>
          </a:p>
          <a:p>
            <a:pPr lvl="1">
              <a:spcBef>
                <a:spcPts val="0"/>
              </a:spcBef>
              <a:spcAft>
                <a:spcPts val="600"/>
              </a:spcAft>
              <a:buFont typeface="Wingdings" pitchFamily="2" charset="2"/>
              <a:buChar char="q"/>
            </a:pPr>
            <a:r>
              <a:rPr lang="en-US" sz="2800" dirty="0" smtClean="0">
                <a:solidFill>
                  <a:schemeClr val="accent1"/>
                </a:solidFill>
                <a:latin typeface="Calibri" pitchFamily="34" charset="0"/>
                <a:cs typeface="Times New Roman" pitchFamily="18" charset="0"/>
              </a:rPr>
              <a:t> selection of trucks / trailers</a:t>
            </a:r>
          </a:p>
          <a:p>
            <a:pPr lvl="1">
              <a:spcBef>
                <a:spcPts val="0"/>
              </a:spcBef>
              <a:spcAft>
                <a:spcPts val="600"/>
              </a:spcAft>
              <a:buFont typeface="Wingdings" pitchFamily="2" charset="2"/>
              <a:buChar char="q"/>
            </a:pPr>
            <a:r>
              <a:rPr lang="en-US" sz="2800" dirty="0" smtClean="0">
                <a:solidFill>
                  <a:schemeClr val="accent1"/>
                </a:solidFill>
                <a:latin typeface="Calibri" pitchFamily="34" charset="0"/>
                <a:cs typeface="Times New Roman" pitchFamily="18" charset="0"/>
              </a:rPr>
              <a:t> selection of drivers</a:t>
            </a:r>
          </a:p>
          <a:p>
            <a:pPr lvl="1">
              <a:spcBef>
                <a:spcPts val="0"/>
              </a:spcBef>
              <a:spcAft>
                <a:spcPts val="600"/>
              </a:spcAft>
              <a:buFont typeface="Wingdings" pitchFamily="2" charset="2"/>
              <a:buChar char="q"/>
            </a:pPr>
            <a:r>
              <a:rPr lang="en-US" sz="2800" dirty="0" smtClean="0">
                <a:solidFill>
                  <a:schemeClr val="accent1"/>
                </a:solidFill>
                <a:latin typeface="Calibri" pitchFamily="34" charset="0"/>
                <a:cs typeface="Times New Roman" pitchFamily="18" charset="0"/>
              </a:rPr>
              <a:t> packing (including bundling)</a:t>
            </a:r>
          </a:p>
          <a:p>
            <a:pPr lvl="1">
              <a:spcBef>
                <a:spcPts val="0"/>
              </a:spcBef>
              <a:spcAft>
                <a:spcPts val="600"/>
              </a:spcAft>
              <a:buFont typeface="Wingdings" pitchFamily="2" charset="2"/>
              <a:buChar char="q"/>
            </a:pPr>
            <a:r>
              <a:rPr lang="en-US" sz="2800" dirty="0" smtClean="0">
                <a:solidFill>
                  <a:schemeClr val="accent1"/>
                </a:solidFill>
                <a:latin typeface="Calibri" pitchFamily="34" charset="0"/>
                <a:cs typeface="Times New Roman" pitchFamily="18" charset="0"/>
              </a:rPr>
              <a:t> possible pick-ups from dealers on the way</a:t>
            </a:r>
          </a:p>
          <a:p>
            <a:pPr lvl="1">
              <a:spcBef>
                <a:spcPts val="0"/>
              </a:spcBef>
              <a:spcAft>
                <a:spcPts val="600"/>
              </a:spcAft>
              <a:buFont typeface="Wingdings" pitchFamily="2" charset="2"/>
              <a:buChar char="q"/>
            </a:pPr>
            <a:r>
              <a:rPr lang="en-US" sz="2800" dirty="0" smtClean="0">
                <a:solidFill>
                  <a:schemeClr val="accent1"/>
                </a:solidFill>
                <a:latin typeface="Calibri" pitchFamily="34" charset="0"/>
                <a:cs typeface="Times New Roman" pitchFamily="18" charset="0"/>
              </a:rPr>
              <a:t> routing (including dealers and unbundling sites)</a:t>
            </a:r>
          </a:p>
          <a:p>
            <a:pPr lvl="1">
              <a:spcBef>
                <a:spcPts val="0"/>
              </a:spcBef>
              <a:spcAft>
                <a:spcPts val="600"/>
              </a:spcAft>
              <a:buFont typeface="Wingdings" pitchFamily="2" charset="2"/>
              <a:buChar char="q"/>
            </a:pPr>
            <a:r>
              <a:rPr lang="en-US" sz="2800" dirty="0" smtClean="0">
                <a:solidFill>
                  <a:schemeClr val="accent1"/>
                </a:solidFill>
                <a:latin typeface="Calibri" pitchFamily="34" charset="0"/>
                <a:cs typeface="Times New Roman" pitchFamily="18" charset="0"/>
              </a:rPr>
              <a:t> etc.</a:t>
            </a:r>
          </a:p>
        </p:txBody>
      </p:sp>
      <p:sp>
        <p:nvSpPr>
          <p:cNvPr id="82947" name="Rectangle 5"/>
          <p:cNvSpPr>
            <a:spLocks noChangeArrowheads="1"/>
          </p:cNvSpPr>
          <p:nvPr/>
        </p:nvSpPr>
        <p:spPr bwMode="auto">
          <a:xfrm>
            <a:off x="0" y="3628"/>
            <a:ext cx="9144000" cy="905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spcBef>
                <a:spcPct val="0"/>
              </a:spcBef>
              <a:buClrTx/>
              <a:buFontTx/>
              <a:buNone/>
            </a:pPr>
            <a:r>
              <a:rPr lang="en-US" sz="4000" dirty="0">
                <a:solidFill>
                  <a:srgbClr val="1C2490"/>
                </a:solidFill>
              </a:rPr>
              <a:t> </a:t>
            </a:r>
            <a:r>
              <a:rPr lang="en-US" sz="4000" dirty="0" smtClean="0">
                <a:solidFill>
                  <a:srgbClr val="1C2490"/>
                </a:solidFill>
              </a:rPr>
              <a:t>       </a:t>
            </a:r>
            <a:r>
              <a:rPr lang="en-US" sz="4000" dirty="0" smtClean="0">
                <a:solidFill>
                  <a:srgbClr val="00B050"/>
                </a:solidFill>
                <a:latin typeface="Calibri" pitchFamily="34" charset="0"/>
              </a:rPr>
              <a:t>One example</a:t>
            </a:r>
            <a:endParaRPr lang="en-US" sz="4000" dirty="0">
              <a:solidFill>
                <a:srgbClr val="00B050"/>
              </a:solidFill>
              <a:latin typeface="Calibri" pitchFamily="34" charset="0"/>
            </a:endParaRPr>
          </a:p>
        </p:txBody>
      </p:sp>
    </p:spTree>
    <p:extLst>
      <p:ext uri="{BB962C8B-B14F-4D97-AF65-F5344CB8AC3E}">
        <p14:creationId xmlns:p14="http://schemas.microsoft.com/office/powerpoint/2010/main" val="8999284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957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4957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4957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4957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49571">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4957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9571" name="Rectangle 3"/>
          <p:cNvSpPr>
            <a:spLocks noGrp="1" noChangeArrowheads="1"/>
          </p:cNvSpPr>
          <p:nvPr>
            <p:ph idx="1"/>
          </p:nvPr>
        </p:nvSpPr>
        <p:spPr bwMode="auto">
          <a:xfrm>
            <a:off x="107504" y="1340768"/>
            <a:ext cx="8640960" cy="453650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marL="0" indent="0">
              <a:buNone/>
            </a:pPr>
            <a:r>
              <a:rPr lang="en-GB" sz="3200" dirty="0" smtClean="0">
                <a:solidFill>
                  <a:srgbClr val="00A44A"/>
                </a:solidFill>
                <a:latin typeface="Calibri" pitchFamily="34" charset="0"/>
              </a:rPr>
              <a:t>Each </a:t>
            </a:r>
            <a:r>
              <a:rPr lang="en-GB" sz="3200" dirty="0">
                <a:solidFill>
                  <a:srgbClr val="00A44A"/>
                </a:solidFill>
                <a:latin typeface="Calibri" pitchFamily="34" charset="0"/>
              </a:rPr>
              <a:t>of </a:t>
            </a:r>
            <a:r>
              <a:rPr lang="en-GB" sz="3200" dirty="0" smtClean="0">
                <a:solidFill>
                  <a:srgbClr val="00A44A"/>
                </a:solidFill>
                <a:latin typeface="Calibri" pitchFamily="34" charset="0"/>
              </a:rPr>
              <a:t>these problems </a:t>
            </a:r>
            <a:r>
              <a:rPr lang="en-GB" sz="3200" dirty="0">
                <a:solidFill>
                  <a:srgbClr val="00A44A"/>
                </a:solidFill>
                <a:latin typeface="Calibri" pitchFamily="34" charset="0"/>
              </a:rPr>
              <a:t>is hard to solve on its own. </a:t>
            </a:r>
            <a:endParaRPr lang="en-GB" sz="3200" dirty="0" smtClean="0">
              <a:solidFill>
                <a:srgbClr val="00A44A"/>
              </a:solidFill>
              <a:latin typeface="Calibri" pitchFamily="34" charset="0"/>
            </a:endParaRPr>
          </a:p>
          <a:p>
            <a:pPr marL="0" indent="0">
              <a:buNone/>
            </a:pPr>
            <a:endParaRPr lang="en-GB" sz="3200" dirty="0" smtClean="0">
              <a:solidFill>
                <a:srgbClr val="00A44A"/>
              </a:solidFill>
              <a:latin typeface="Calibri" pitchFamily="34" charset="0"/>
            </a:endParaRPr>
          </a:p>
          <a:p>
            <a:pPr marL="0" indent="0">
              <a:buNone/>
            </a:pPr>
            <a:r>
              <a:rPr lang="en-GB" sz="3200" dirty="0" smtClean="0">
                <a:solidFill>
                  <a:srgbClr val="00A44A"/>
                </a:solidFill>
                <a:latin typeface="Calibri" pitchFamily="34" charset="0"/>
              </a:rPr>
              <a:t>For </a:t>
            </a:r>
            <a:r>
              <a:rPr lang="en-GB" sz="3200" dirty="0">
                <a:solidFill>
                  <a:srgbClr val="00A44A"/>
                </a:solidFill>
                <a:latin typeface="Calibri" pitchFamily="34" charset="0"/>
              </a:rPr>
              <a:t>example, the problem of packing of goods on trucks and trailers </a:t>
            </a:r>
            <a:r>
              <a:rPr lang="en-GB" sz="3200" dirty="0" smtClean="0">
                <a:solidFill>
                  <a:srgbClr val="00A44A"/>
                </a:solidFill>
                <a:latin typeface="Calibri" pitchFamily="34" charset="0"/>
              </a:rPr>
              <a:t>cannot be solved </a:t>
            </a:r>
            <a:r>
              <a:rPr lang="en-GB" sz="3200" dirty="0">
                <a:solidFill>
                  <a:srgbClr val="00A44A"/>
                </a:solidFill>
                <a:latin typeface="Calibri" pitchFamily="34" charset="0"/>
              </a:rPr>
              <a:t>with standard 2D or 3D packing algorithms, as different types of tanks can be packed in different ways, e.g. bundled inside each other, on top of each other, taking into account various constraints, in a pyramid stacking configuration, or as loose items. </a:t>
            </a:r>
            <a:endParaRPr lang="en-AU" sz="3200" dirty="0">
              <a:solidFill>
                <a:srgbClr val="00A44A"/>
              </a:solidFill>
              <a:latin typeface="Calibri" pitchFamily="34" charset="0"/>
            </a:endParaRPr>
          </a:p>
        </p:txBody>
      </p:sp>
      <p:sp>
        <p:nvSpPr>
          <p:cNvPr id="82947" name="Rectangle 5"/>
          <p:cNvSpPr>
            <a:spLocks noChangeArrowheads="1"/>
          </p:cNvSpPr>
          <p:nvPr/>
        </p:nvSpPr>
        <p:spPr bwMode="auto">
          <a:xfrm>
            <a:off x="0" y="3628"/>
            <a:ext cx="9144000" cy="905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spcBef>
                <a:spcPct val="0"/>
              </a:spcBef>
              <a:buClrTx/>
              <a:buFontTx/>
              <a:buNone/>
            </a:pPr>
            <a:r>
              <a:rPr lang="en-US" sz="4400" i="1" dirty="0">
                <a:solidFill>
                  <a:schemeClr val="tx2"/>
                </a:solidFill>
              </a:rPr>
              <a:t> </a:t>
            </a:r>
            <a:r>
              <a:rPr lang="en-US" sz="4400" i="1" dirty="0" smtClean="0">
                <a:solidFill>
                  <a:schemeClr val="tx2"/>
                </a:solidFill>
              </a:rPr>
              <a:t>        </a:t>
            </a:r>
            <a:r>
              <a:rPr lang="en-US" sz="4000" dirty="0" smtClean="0">
                <a:solidFill>
                  <a:srgbClr val="00B050"/>
                </a:solidFill>
                <a:latin typeface="Calibri" pitchFamily="34" charset="0"/>
              </a:rPr>
              <a:t>One example</a:t>
            </a:r>
            <a:endParaRPr lang="en-US" sz="4000" dirty="0">
              <a:solidFill>
                <a:srgbClr val="00B050"/>
              </a:solidFill>
              <a:latin typeface="Calibri" pitchFamily="34" charset="0"/>
            </a:endParaRPr>
          </a:p>
        </p:txBody>
      </p:sp>
    </p:spTree>
    <p:extLst>
      <p:ext uri="{BB962C8B-B14F-4D97-AF65-F5344CB8AC3E}">
        <p14:creationId xmlns:p14="http://schemas.microsoft.com/office/powerpoint/2010/main" val="39960708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957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9571" name="Rectangle 3"/>
          <p:cNvSpPr>
            <a:spLocks noGrp="1" noChangeArrowheads="1"/>
          </p:cNvSpPr>
          <p:nvPr>
            <p:ph idx="1"/>
          </p:nvPr>
        </p:nvSpPr>
        <p:spPr bwMode="auto">
          <a:xfrm>
            <a:off x="359532" y="1157637"/>
            <a:ext cx="8424936" cy="568863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marL="0" indent="0">
              <a:spcBef>
                <a:spcPts val="1200"/>
              </a:spcBef>
              <a:buNone/>
            </a:pPr>
            <a:r>
              <a:rPr lang="en-GB" sz="2800" dirty="0" smtClean="0">
                <a:solidFill>
                  <a:srgbClr val="00A44A"/>
                </a:solidFill>
                <a:latin typeface="Calibri" pitchFamily="34" charset="0"/>
              </a:rPr>
              <a:t>Further</a:t>
            </a:r>
            <a:r>
              <a:rPr lang="en-GB" sz="2800" dirty="0">
                <a:solidFill>
                  <a:srgbClr val="00A44A"/>
                </a:solidFill>
                <a:latin typeface="Calibri" pitchFamily="34" charset="0"/>
              </a:rPr>
              <a:t>, many of these problems are connected in the sense that decisions made in one problem may impact some decisions for another </a:t>
            </a:r>
            <a:r>
              <a:rPr lang="en-GB" sz="2800" dirty="0" smtClean="0">
                <a:solidFill>
                  <a:srgbClr val="00A44A"/>
                </a:solidFill>
                <a:latin typeface="Calibri" pitchFamily="34" charset="0"/>
              </a:rPr>
              <a:t>problem:</a:t>
            </a:r>
          </a:p>
          <a:p>
            <a:pPr>
              <a:spcBef>
                <a:spcPts val="1200"/>
              </a:spcBef>
            </a:pPr>
            <a:r>
              <a:rPr lang="en-GB" sz="2400" dirty="0" smtClean="0">
                <a:solidFill>
                  <a:srgbClr val="00A44A"/>
                </a:solidFill>
                <a:latin typeface="Calibri" pitchFamily="34" charset="0"/>
              </a:rPr>
              <a:t> The </a:t>
            </a:r>
            <a:r>
              <a:rPr lang="en-GB" sz="2400" dirty="0">
                <a:solidFill>
                  <a:srgbClr val="00A44A"/>
                </a:solidFill>
                <a:latin typeface="Calibri" pitchFamily="34" charset="0"/>
              </a:rPr>
              <a:t>packing and routing problems are intertwined, as the destination locations of items packed on a truck/trailer for a trip determine the final delivery destinations to be visited. </a:t>
            </a:r>
          </a:p>
          <a:p>
            <a:pPr>
              <a:spcBef>
                <a:spcPts val="1200"/>
              </a:spcBef>
            </a:pPr>
            <a:r>
              <a:rPr lang="en-GB" sz="2400" dirty="0" smtClean="0">
                <a:solidFill>
                  <a:srgbClr val="00A44A"/>
                </a:solidFill>
                <a:latin typeface="Calibri" pitchFamily="34" charset="0"/>
              </a:rPr>
              <a:t> Bundled </a:t>
            </a:r>
            <a:r>
              <a:rPr lang="en-GB" sz="2400" dirty="0">
                <a:solidFill>
                  <a:srgbClr val="00A44A"/>
                </a:solidFill>
                <a:latin typeface="Calibri" pitchFamily="34" charset="0"/>
              </a:rPr>
              <a:t>water tanks can be unbundled only at specific agent locations, which has to be done prior to final delivery to customer </a:t>
            </a:r>
            <a:r>
              <a:rPr lang="en-GB" sz="2400" dirty="0" smtClean="0">
                <a:solidFill>
                  <a:srgbClr val="00A44A"/>
                </a:solidFill>
                <a:latin typeface="Calibri" pitchFamily="34" charset="0"/>
              </a:rPr>
              <a:t>locations.</a:t>
            </a:r>
          </a:p>
          <a:p>
            <a:pPr>
              <a:spcBef>
                <a:spcPts val="1200"/>
              </a:spcBef>
            </a:pPr>
            <a:r>
              <a:rPr lang="en-GB" sz="2400" dirty="0" smtClean="0">
                <a:solidFill>
                  <a:srgbClr val="00A44A"/>
                </a:solidFill>
                <a:latin typeface="Calibri" pitchFamily="34" charset="0"/>
              </a:rPr>
              <a:t> A </a:t>
            </a:r>
            <a:r>
              <a:rPr lang="en-GB" sz="2400" dirty="0">
                <a:solidFill>
                  <a:srgbClr val="00A44A"/>
                </a:solidFill>
                <a:latin typeface="Calibri" pitchFamily="34" charset="0"/>
              </a:rPr>
              <a:t>decision of using a particular truck with a trailer for a trip may prevent another delivery which requires a driver with appropriate qualifications. </a:t>
            </a:r>
            <a:endParaRPr lang="en-AU" sz="2400" dirty="0">
              <a:solidFill>
                <a:srgbClr val="00A44A"/>
              </a:solidFill>
              <a:latin typeface="Calibri" pitchFamily="34" charset="0"/>
            </a:endParaRPr>
          </a:p>
          <a:p>
            <a:pPr marL="0" indent="0">
              <a:spcBef>
                <a:spcPts val="1200"/>
              </a:spcBef>
              <a:buNone/>
            </a:pPr>
            <a:endParaRPr lang="en-AU" sz="2800" dirty="0"/>
          </a:p>
        </p:txBody>
      </p:sp>
      <p:sp>
        <p:nvSpPr>
          <p:cNvPr id="82947" name="Rectangle 5"/>
          <p:cNvSpPr>
            <a:spLocks noChangeArrowheads="1"/>
          </p:cNvSpPr>
          <p:nvPr/>
        </p:nvSpPr>
        <p:spPr bwMode="auto">
          <a:xfrm>
            <a:off x="0" y="3628"/>
            <a:ext cx="9144000" cy="905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spcBef>
                <a:spcPct val="0"/>
              </a:spcBef>
              <a:buClrTx/>
              <a:buFontTx/>
              <a:buNone/>
            </a:pPr>
            <a:r>
              <a:rPr lang="en-US" sz="4400" i="1" dirty="0">
                <a:solidFill>
                  <a:schemeClr val="tx2"/>
                </a:solidFill>
              </a:rPr>
              <a:t> </a:t>
            </a:r>
            <a:r>
              <a:rPr lang="en-US" sz="4400" i="1" dirty="0" smtClean="0">
                <a:solidFill>
                  <a:schemeClr val="tx2"/>
                </a:solidFill>
              </a:rPr>
              <a:t>        </a:t>
            </a:r>
            <a:r>
              <a:rPr lang="en-US" sz="4000" dirty="0" smtClean="0">
                <a:solidFill>
                  <a:srgbClr val="00B050"/>
                </a:solidFill>
                <a:latin typeface="Calibri" pitchFamily="34" charset="0"/>
              </a:rPr>
              <a:t>One example</a:t>
            </a:r>
            <a:endParaRPr lang="en-US" sz="4000" dirty="0">
              <a:solidFill>
                <a:srgbClr val="00B050"/>
              </a:solidFill>
              <a:latin typeface="Calibri" pitchFamily="34" charset="0"/>
            </a:endParaRPr>
          </a:p>
        </p:txBody>
      </p:sp>
    </p:spTree>
    <p:extLst>
      <p:ext uri="{BB962C8B-B14F-4D97-AF65-F5344CB8AC3E}">
        <p14:creationId xmlns:p14="http://schemas.microsoft.com/office/powerpoint/2010/main" val="4908724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957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4957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4957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0" y="115888"/>
            <a:ext cx="9144000" cy="762000"/>
          </a:xfrm>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normAutofit fontScale="90000"/>
          </a:bodyPr>
          <a:lstStyle/>
          <a:p>
            <a:pPr marL="0" indent="0" algn="ctr" defTabSz="449263">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4400" dirty="0" smtClean="0">
                <a:solidFill>
                  <a:srgbClr val="00B050"/>
                </a:solidFill>
                <a:latin typeface="Calibri" pitchFamily="34" charset="0"/>
              </a:rPr>
              <a:t>Outline of the talk</a:t>
            </a:r>
            <a:endParaRPr lang="en-GB" sz="4400" i="1" dirty="0">
              <a:solidFill>
                <a:srgbClr val="00B050"/>
              </a:solidFill>
              <a:latin typeface="Calibri" pitchFamily="34" charset="0"/>
            </a:endParaRPr>
          </a:p>
        </p:txBody>
      </p:sp>
      <p:sp>
        <p:nvSpPr>
          <p:cNvPr id="126979" name="Text Box 3"/>
          <p:cNvSpPr txBox="1">
            <a:spLocks noChangeArrowheads="1"/>
          </p:cNvSpPr>
          <p:nvPr/>
        </p:nvSpPr>
        <p:spPr bwMode="auto">
          <a:xfrm>
            <a:off x="467544" y="2276872"/>
            <a:ext cx="8249299" cy="2616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spcBef>
                <a:spcPct val="0"/>
              </a:spcBef>
              <a:spcAft>
                <a:spcPts val="1200"/>
              </a:spcAft>
              <a:buClr>
                <a:srgbClr val="E40000"/>
              </a:buClr>
              <a:buFont typeface="Arial" pitchFamily="34" charset="0"/>
              <a:buChar char="•"/>
            </a:pPr>
            <a:r>
              <a:rPr lang="en-US" sz="3600" dirty="0" smtClean="0">
                <a:solidFill>
                  <a:srgbClr val="00B050"/>
                </a:solidFill>
                <a:latin typeface="Calibri" pitchFamily="34" charset="0"/>
              </a:rPr>
              <a:t>A few remarks</a:t>
            </a:r>
          </a:p>
          <a:p>
            <a:pPr marL="457200" indent="-457200">
              <a:spcBef>
                <a:spcPct val="0"/>
              </a:spcBef>
              <a:spcAft>
                <a:spcPts val="1200"/>
              </a:spcAft>
              <a:buClr>
                <a:srgbClr val="E40000"/>
              </a:buClr>
              <a:buFont typeface="Arial" pitchFamily="34" charset="0"/>
              <a:buChar char="•"/>
            </a:pPr>
            <a:r>
              <a:rPr lang="en-US" sz="3600" dirty="0" smtClean="0">
                <a:solidFill>
                  <a:srgbClr val="00B050"/>
                </a:solidFill>
                <a:latin typeface="Calibri" pitchFamily="34" charset="0"/>
              </a:rPr>
              <a:t>From academia to industry: 1998 </a:t>
            </a:r>
            <a:r>
              <a:rPr lang="en-US" sz="3600" dirty="0">
                <a:solidFill>
                  <a:srgbClr val="00B050"/>
                </a:solidFill>
                <a:latin typeface="Calibri" pitchFamily="34" charset="0"/>
              </a:rPr>
              <a:t>– </a:t>
            </a:r>
            <a:r>
              <a:rPr lang="en-US" sz="3600" dirty="0" smtClean="0">
                <a:solidFill>
                  <a:srgbClr val="00B050"/>
                </a:solidFill>
                <a:latin typeface="Calibri" pitchFamily="34" charset="0"/>
              </a:rPr>
              <a:t>2014</a:t>
            </a:r>
            <a:endParaRPr lang="en-US" sz="3200" dirty="0" smtClean="0">
              <a:solidFill>
                <a:srgbClr val="00B050"/>
              </a:solidFill>
            </a:endParaRPr>
          </a:p>
          <a:p>
            <a:pPr marL="457200" indent="-457200">
              <a:spcBef>
                <a:spcPct val="0"/>
              </a:spcBef>
              <a:buClr>
                <a:srgbClr val="E40000"/>
              </a:buClr>
              <a:buFont typeface="Arial" pitchFamily="34" charset="0"/>
              <a:buChar char="•"/>
            </a:pPr>
            <a:r>
              <a:rPr lang="en-US" sz="3600" dirty="0" smtClean="0">
                <a:solidFill>
                  <a:srgbClr val="00B050"/>
                </a:solidFill>
                <a:latin typeface="Calibri" pitchFamily="34" charset="0"/>
              </a:rPr>
              <a:t>Complexity of real-world problems</a:t>
            </a:r>
          </a:p>
          <a:p>
            <a:pPr>
              <a:spcBef>
                <a:spcPct val="0"/>
              </a:spcBef>
              <a:buClr>
                <a:srgbClr val="E40000"/>
              </a:buClr>
            </a:pPr>
            <a:endParaRPr lang="en-US" sz="3600" dirty="0" smtClean="0"/>
          </a:p>
        </p:txBody>
      </p:sp>
    </p:spTree>
    <p:extLst>
      <p:ext uri="{BB962C8B-B14F-4D97-AF65-F5344CB8AC3E}">
        <p14:creationId xmlns:p14="http://schemas.microsoft.com/office/powerpoint/2010/main" val="16103343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3"/>
          <p:cNvSpPr txBox="1">
            <a:spLocks noChangeArrowheads="1"/>
          </p:cNvSpPr>
          <p:nvPr/>
        </p:nvSpPr>
        <p:spPr bwMode="auto">
          <a:xfrm>
            <a:off x="448543" y="2420888"/>
            <a:ext cx="8246913"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sz="3200" dirty="0">
                <a:solidFill>
                  <a:srgbClr val="00B050"/>
                </a:solidFill>
                <a:latin typeface="Calibri" pitchFamily="34" charset="0"/>
              </a:rPr>
              <a:t>A thought from the past:</a:t>
            </a:r>
            <a:endParaRPr lang="en-AU" sz="3200" dirty="0">
              <a:solidFill>
                <a:srgbClr val="00B050"/>
              </a:solidFill>
              <a:latin typeface="Calibri" pitchFamily="34" charset="0"/>
            </a:endParaRPr>
          </a:p>
          <a:p>
            <a:pPr eaLnBrk="1" hangingPunct="1"/>
            <a:endParaRPr lang="en-AU" sz="3200" dirty="0">
              <a:solidFill>
                <a:srgbClr val="00B050"/>
              </a:solidFill>
              <a:latin typeface="Calibri" pitchFamily="34" charset="0"/>
            </a:endParaRPr>
          </a:p>
          <a:p>
            <a:pPr eaLnBrk="1" hangingPunct="1"/>
            <a:r>
              <a:rPr lang="en-AU" sz="3200" dirty="0">
                <a:solidFill>
                  <a:srgbClr val="00B050"/>
                </a:solidFill>
                <a:latin typeface="Calibri" pitchFamily="34" charset="0"/>
              </a:rPr>
              <a:t>“</a:t>
            </a:r>
            <a:r>
              <a:rPr lang="en-AU" sz="3200" i="1" dirty="0">
                <a:solidFill>
                  <a:srgbClr val="00B050"/>
                </a:solidFill>
                <a:latin typeface="Calibri" pitchFamily="34" charset="0"/>
              </a:rPr>
              <a:t>Problems require holistic treatment. They cannot be treated effectively by decomposing them analytically into separate problems to which optimal solutions are sought</a:t>
            </a:r>
            <a:r>
              <a:rPr lang="en-AU" sz="3200" dirty="0">
                <a:solidFill>
                  <a:srgbClr val="00B050"/>
                </a:solidFill>
                <a:latin typeface="Calibri" pitchFamily="34" charset="0"/>
              </a:rPr>
              <a:t>.”</a:t>
            </a:r>
          </a:p>
          <a:p>
            <a:pPr eaLnBrk="1" hangingPunct="1"/>
            <a:endParaRPr lang="en-AU" sz="3200" dirty="0">
              <a:solidFill>
                <a:srgbClr val="00B050"/>
              </a:solidFill>
              <a:latin typeface="Calibri" pitchFamily="34" charset="0"/>
            </a:endParaRPr>
          </a:p>
          <a:p>
            <a:pPr eaLnBrk="1" hangingPunct="1"/>
            <a:r>
              <a:rPr lang="en-AU" sz="3200" dirty="0">
                <a:solidFill>
                  <a:srgbClr val="00B050"/>
                </a:solidFill>
                <a:latin typeface="Calibri" pitchFamily="34" charset="0"/>
              </a:rPr>
              <a:t>R. </a:t>
            </a:r>
            <a:r>
              <a:rPr lang="en-AU" sz="3200" dirty="0" err="1">
                <a:solidFill>
                  <a:srgbClr val="00B050"/>
                </a:solidFill>
                <a:latin typeface="Calibri" pitchFamily="34" charset="0"/>
              </a:rPr>
              <a:t>Ackoff</a:t>
            </a:r>
            <a:r>
              <a:rPr lang="en-AU" sz="3200" dirty="0">
                <a:solidFill>
                  <a:srgbClr val="00B050"/>
                </a:solidFill>
                <a:latin typeface="Calibri" pitchFamily="34" charset="0"/>
              </a:rPr>
              <a:t>, </a:t>
            </a:r>
            <a:r>
              <a:rPr lang="en-AU" sz="3200" i="1" dirty="0">
                <a:solidFill>
                  <a:srgbClr val="00B050"/>
                </a:solidFill>
                <a:latin typeface="Calibri" pitchFamily="34" charset="0"/>
              </a:rPr>
              <a:t>The Future of OR is Past</a:t>
            </a:r>
            <a:r>
              <a:rPr lang="en-AU" sz="3200" dirty="0">
                <a:solidFill>
                  <a:srgbClr val="00B050"/>
                </a:solidFill>
                <a:latin typeface="Calibri" pitchFamily="34" charset="0"/>
              </a:rPr>
              <a:t>, JORS, 1979</a:t>
            </a:r>
            <a:r>
              <a:rPr lang="en-AU" sz="3200" dirty="0" smtClean="0">
                <a:solidFill>
                  <a:srgbClr val="00B050"/>
                </a:solidFill>
                <a:latin typeface="Calibri" pitchFamily="34" charset="0"/>
              </a:rPr>
              <a:t>.</a:t>
            </a:r>
            <a:endParaRPr lang="en-AU" sz="3200" dirty="0">
              <a:solidFill>
                <a:srgbClr val="00B050"/>
              </a:solidFill>
              <a:latin typeface="Calibri" pitchFamily="34" charset="0"/>
            </a:endParaRPr>
          </a:p>
        </p:txBody>
      </p:sp>
      <p:sp>
        <p:nvSpPr>
          <p:cNvPr id="4" name="Rectangle 7"/>
          <p:cNvSpPr txBox="1">
            <a:spLocks noChangeArrowheads="1"/>
          </p:cNvSpPr>
          <p:nvPr/>
        </p:nvSpPr>
        <p:spPr bwMode="auto">
          <a:xfrm>
            <a:off x="0" y="0"/>
            <a:ext cx="9144000" cy="914400"/>
          </a:xfrm>
          <a:prstGeom prst="rect">
            <a:avLst/>
          </a:prstGeom>
          <a:noFill/>
          <a:ln>
            <a:miter lim="800000"/>
            <a:headEnd/>
            <a:tailEnd/>
          </a:ln>
        </p:spPr>
        <p:txBody>
          <a:bodyPr anchor="ctr"/>
          <a:lstStyle/>
          <a:p>
            <a:pPr algn="ctr">
              <a:defRPr/>
            </a:pPr>
            <a:r>
              <a:rPr lang="en-AU" sz="4000" kern="0" dirty="0" smtClean="0">
                <a:solidFill>
                  <a:srgbClr val="00B050"/>
                </a:solidFill>
                <a:latin typeface="Calibri" pitchFamily="34" charset="0"/>
                <a:ea typeface="+mj-ea"/>
                <a:cs typeface="+mj-cs"/>
              </a:rPr>
              <a:t>Global </a:t>
            </a:r>
            <a:r>
              <a:rPr lang="en-AU" sz="4000" kern="0" dirty="0">
                <a:solidFill>
                  <a:srgbClr val="00B050"/>
                </a:solidFill>
                <a:latin typeface="Calibri" pitchFamily="34" charset="0"/>
                <a:ea typeface="+mj-ea"/>
                <a:cs typeface="+mj-cs"/>
              </a:rPr>
              <a:t>vs. </a:t>
            </a:r>
            <a:r>
              <a:rPr lang="en-AU" sz="4000" kern="0" dirty="0" smtClean="0">
                <a:solidFill>
                  <a:srgbClr val="00B050"/>
                </a:solidFill>
                <a:latin typeface="Calibri" pitchFamily="34" charset="0"/>
                <a:ea typeface="+mj-ea"/>
                <a:cs typeface="+mj-cs"/>
              </a:rPr>
              <a:t>silo </a:t>
            </a:r>
            <a:r>
              <a:rPr lang="en-AU" sz="4000" kern="0" dirty="0">
                <a:solidFill>
                  <a:srgbClr val="00B050"/>
                </a:solidFill>
                <a:latin typeface="Calibri" pitchFamily="34" charset="0"/>
                <a:ea typeface="+mj-ea"/>
                <a:cs typeface="+mj-cs"/>
              </a:rPr>
              <a:t>optimisation</a:t>
            </a:r>
          </a:p>
        </p:txBody>
      </p:sp>
      <p:sp>
        <p:nvSpPr>
          <p:cNvPr id="2" name="TextBox 1"/>
          <p:cNvSpPr txBox="1"/>
          <p:nvPr/>
        </p:nvSpPr>
        <p:spPr>
          <a:xfrm>
            <a:off x="159878" y="1052736"/>
            <a:ext cx="8824243" cy="1477328"/>
          </a:xfrm>
          <a:prstGeom prst="rect">
            <a:avLst/>
          </a:prstGeom>
          <a:noFill/>
        </p:spPr>
        <p:txBody>
          <a:bodyPr wrap="square" rtlCol="0">
            <a:spAutoFit/>
          </a:bodyPr>
          <a:lstStyle/>
          <a:p>
            <a:r>
              <a:rPr lang="en-GB" sz="3600" dirty="0">
                <a:solidFill>
                  <a:srgbClr val="00B050"/>
                </a:solidFill>
                <a:latin typeface="Calibri" pitchFamily="34" charset="0"/>
              </a:rPr>
              <a:t>The optimal decision in one problem may prevent finding the overall optimal solution... </a:t>
            </a:r>
          </a:p>
          <a:p>
            <a:endParaRPr lang="en-AU" dirty="0"/>
          </a:p>
        </p:txBody>
      </p:sp>
    </p:spTree>
    <p:extLst>
      <p:ext uri="{BB962C8B-B14F-4D97-AF65-F5344CB8AC3E}">
        <p14:creationId xmlns:p14="http://schemas.microsoft.com/office/powerpoint/2010/main" val="39264828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55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55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ChangeArrowheads="1"/>
          </p:cNvSpPr>
          <p:nvPr/>
        </p:nvSpPr>
        <p:spPr bwMode="auto">
          <a:xfrm>
            <a:off x="2043113" y="2000250"/>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AU"/>
          </a:p>
        </p:txBody>
      </p:sp>
      <p:sp>
        <p:nvSpPr>
          <p:cNvPr id="22531" name="TextBox 4"/>
          <p:cNvSpPr txBox="1">
            <a:spLocks noChangeArrowheads="1"/>
          </p:cNvSpPr>
          <p:nvPr/>
        </p:nvSpPr>
        <p:spPr bwMode="auto">
          <a:xfrm>
            <a:off x="251520" y="1143000"/>
            <a:ext cx="8784976"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AU" sz="3200" dirty="0">
                <a:solidFill>
                  <a:srgbClr val="00B050"/>
                </a:solidFill>
                <a:latin typeface="Calibri" pitchFamily="34" charset="0"/>
              </a:rPr>
              <a:t>Research on “silo” problems (e.g. job shop scheduling, TSP, </a:t>
            </a:r>
            <a:r>
              <a:rPr lang="en-AU" sz="3200" dirty="0" smtClean="0">
                <a:solidFill>
                  <a:srgbClr val="00B050"/>
                </a:solidFill>
                <a:latin typeface="Calibri" pitchFamily="34" charset="0"/>
              </a:rPr>
              <a:t>knapsack, vehicle routing) </a:t>
            </a:r>
            <a:r>
              <a:rPr lang="en-AU" sz="3200" dirty="0">
                <a:solidFill>
                  <a:srgbClr val="00B050"/>
                </a:solidFill>
                <a:latin typeface="Calibri" pitchFamily="34" charset="0"/>
              </a:rPr>
              <a:t>is of decreasing significance today.</a:t>
            </a:r>
          </a:p>
          <a:p>
            <a:pPr eaLnBrk="1" hangingPunct="1"/>
            <a:endParaRPr lang="en-AU" sz="3200" dirty="0">
              <a:solidFill>
                <a:srgbClr val="00B050"/>
              </a:solidFill>
              <a:latin typeface="Calibri" pitchFamily="34" charset="0"/>
            </a:endParaRPr>
          </a:p>
          <a:p>
            <a:pPr eaLnBrk="1" hangingPunct="1"/>
            <a:r>
              <a:rPr lang="en-AU" sz="3200" dirty="0">
                <a:solidFill>
                  <a:srgbClr val="00B050"/>
                </a:solidFill>
                <a:latin typeface="Calibri" pitchFamily="34" charset="0"/>
              </a:rPr>
              <a:t>The current challenge is to address </a:t>
            </a:r>
            <a:r>
              <a:rPr lang="en-AU" sz="3200" dirty="0" smtClean="0">
                <a:solidFill>
                  <a:srgbClr val="FF0000"/>
                </a:solidFill>
                <a:latin typeface="Calibri" pitchFamily="34" charset="0"/>
              </a:rPr>
              <a:t>integrated</a:t>
            </a:r>
            <a:r>
              <a:rPr lang="en-AU" sz="3200" dirty="0" smtClean="0">
                <a:latin typeface="Calibri" pitchFamily="34" charset="0"/>
              </a:rPr>
              <a:t> </a:t>
            </a:r>
            <a:r>
              <a:rPr lang="en-AU" sz="3200" dirty="0" smtClean="0">
                <a:solidFill>
                  <a:srgbClr val="00B050"/>
                </a:solidFill>
                <a:latin typeface="Calibri" pitchFamily="34" charset="0"/>
              </a:rPr>
              <a:t>problems with </a:t>
            </a:r>
            <a:r>
              <a:rPr lang="en-AU" sz="3200" dirty="0">
                <a:solidFill>
                  <a:srgbClr val="00B050"/>
                </a:solidFill>
                <a:latin typeface="Calibri" pitchFamily="34" charset="0"/>
              </a:rPr>
              <a:t>all </a:t>
            </a:r>
            <a:r>
              <a:rPr lang="en-AU" sz="3200" dirty="0" smtClean="0">
                <a:solidFill>
                  <a:srgbClr val="00B050"/>
                </a:solidFill>
                <a:latin typeface="Calibri" pitchFamily="34" charset="0"/>
              </a:rPr>
              <a:t>of their </a:t>
            </a:r>
            <a:r>
              <a:rPr lang="en-AU" sz="3200" dirty="0">
                <a:solidFill>
                  <a:srgbClr val="00B050"/>
                </a:solidFill>
                <a:latin typeface="Calibri" pitchFamily="34" charset="0"/>
              </a:rPr>
              <a:t>complexities.</a:t>
            </a:r>
          </a:p>
        </p:txBody>
      </p:sp>
      <p:sp>
        <p:nvSpPr>
          <p:cNvPr id="6" name="AutoShape 4"/>
          <p:cNvSpPr>
            <a:spLocks noChangeArrowheads="1"/>
          </p:cNvSpPr>
          <p:nvPr/>
        </p:nvSpPr>
        <p:spPr bwMode="auto">
          <a:xfrm>
            <a:off x="3135313" y="5430838"/>
            <a:ext cx="360362" cy="360362"/>
          </a:xfrm>
          <a:prstGeom prst="octagon">
            <a:avLst>
              <a:gd name="adj" fmla="val 29287"/>
            </a:avLst>
          </a:prstGeom>
          <a:solidFill>
            <a:srgbClr val="E40000"/>
          </a:solidFill>
          <a:ln w="9525">
            <a:solidFill>
              <a:schemeClr val="tx1"/>
            </a:solidFill>
            <a:miter lim="800000"/>
            <a:headEnd/>
            <a:tailEnd/>
          </a:ln>
        </p:spPr>
        <p:txBody>
          <a:bodyPr wrap="none" anchor="ctr"/>
          <a:lstStyle/>
          <a:p>
            <a:endParaRPr lang="en-AU"/>
          </a:p>
        </p:txBody>
      </p:sp>
      <p:sp>
        <p:nvSpPr>
          <p:cNvPr id="7" name="Text Box 5"/>
          <p:cNvSpPr txBox="1">
            <a:spLocks noChangeArrowheads="1"/>
          </p:cNvSpPr>
          <p:nvPr/>
        </p:nvSpPr>
        <p:spPr bwMode="auto">
          <a:xfrm>
            <a:off x="4071938" y="5286375"/>
            <a:ext cx="348685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sz="3200" dirty="0">
                <a:solidFill>
                  <a:srgbClr val="00B050"/>
                </a:solidFill>
                <a:latin typeface="+mn-lt"/>
              </a:rPr>
              <a:t>What should I do?</a:t>
            </a:r>
          </a:p>
        </p:txBody>
      </p:sp>
      <p:sp>
        <p:nvSpPr>
          <p:cNvPr id="9" name="Rectangle 7"/>
          <p:cNvSpPr txBox="1">
            <a:spLocks noChangeArrowheads="1"/>
          </p:cNvSpPr>
          <p:nvPr/>
        </p:nvSpPr>
        <p:spPr bwMode="auto">
          <a:xfrm>
            <a:off x="0" y="0"/>
            <a:ext cx="9144000" cy="980728"/>
          </a:xfrm>
          <a:prstGeom prst="rect">
            <a:avLst/>
          </a:prstGeom>
          <a:noFill/>
          <a:ln>
            <a:miter lim="800000"/>
            <a:headEnd/>
            <a:tailEnd/>
          </a:ln>
        </p:spPr>
        <p:txBody>
          <a:bodyPr anchor="ctr"/>
          <a:lstStyle/>
          <a:p>
            <a:pPr algn="ctr">
              <a:defRPr/>
            </a:pPr>
            <a:r>
              <a:rPr lang="en-AU" sz="4000" kern="0" dirty="0">
                <a:solidFill>
                  <a:srgbClr val="00B050"/>
                </a:solidFill>
                <a:latin typeface="Calibri" pitchFamily="34" charset="0"/>
              </a:rPr>
              <a:t>Global vs. silo optimisation</a:t>
            </a:r>
          </a:p>
        </p:txBody>
      </p:sp>
    </p:spTree>
    <p:extLst>
      <p:ext uri="{BB962C8B-B14F-4D97-AF65-F5344CB8AC3E}">
        <p14:creationId xmlns:p14="http://schemas.microsoft.com/office/powerpoint/2010/main" val="12110903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4"/>
          <p:cNvSpPr>
            <a:spLocks noChangeArrowheads="1"/>
          </p:cNvSpPr>
          <p:nvPr/>
        </p:nvSpPr>
        <p:spPr bwMode="auto">
          <a:xfrm>
            <a:off x="0" y="0"/>
            <a:ext cx="9144000" cy="90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4000" dirty="0" smtClean="0">
                <a:solidFill>
                  <a:srgbClr val="00B050"/>
                </a:solidFill>
                <a:latin typeface="Calibri" pitchFamily="34" charset="0"/>
              </a:rPr>
              <a:t>Structure of a real-world problem</a:t>
            </a:r>
            <a:endParaRPr lang="en-AU" sz="4000" dirty="0">
              <a:solidFill>
                <a:srgbClr val="00B050"/>
              </a:solidFill>
              <a:latin typeface="Calibri" pitchFamily="34" charset="0"/>
            </a:endParaRPr>
          </a:p>
        </p:txBody>
      </p:sp>
      <p:sp>
        <p:nvSpPr>
          <p:cNvPr id="2" name="Oval 1"/>
          <p:cNvSpPr/>
          <p:nvPr/>
        </p:nvSpPr>
        <p:spPr bwMode="auto">
          <a:xfrm>
            <a:off x="2555776" y="1484784"/>
            <a:ext cx="3960440" cy="3960440"/>
          </a:xfrm>
          <a:prstGeom prst="ellipse">
            <a:avLst/>
          </a:prstGeom>
          <a:solidFill>
            <a:srgbClr val="CCFFFF"/>
          </a:solidFill>
          <a:ln w="381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1800" b="0" i="0" u="none" strike="noStrike" cap="none" normalizeH="0" baseline="0" smtClean="0">
              <a:ln>
                <a:noFill/>
              </a:ln>
              <a:solidFill>
                <a:schemeClr val="bg2"/>
              </a:solidFill>
              <a:effectLst/>
              <a:latin typeface="Arial" pitchFamily="34" charset="0"/>
            </a:endParaRPr>
          </a:p>
        </p:txBody>
      </p:sp>
      <p:sp>
        <p:nvSpPr>
          <p:cNvPr id="6" name="Oval 5"/>
          <p:cNvSpPr/>
          <p:nvPr/>
        </p:nvSpPr>
        <p:spPr bwMode="auto">
          <a:xfrm>
            <a:off x="3635896" y="2348880"/>
            <a:ext cx="504056" cy="504056"/>
          </a:xfrm>
          <a:prstGeom prst="ellips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1800" b="0" i="0" u="none" strike="noStrike" cap="none" normalizeH="0" baseline="0" smtClean="0">
              <a:ln>
                <a:noFill/>
              </a:ln>
              <a:solidFill>
                <a:schemeClr val="bg2"/>
              </a:solidFill>
              <a:effectLst/>
              <a:latin typeface="Arial" pitchFamily="34" charset="0"/>
            </a:endParaRPr>
          </a:p>
        </p:txBody>
      </p:sp>
      <p:sp>
        <p:nvSpPr>
          <p:cNvPr id="10" name="Oval 9"/>
          <p:cNvSpPr/>
          <p:nvPr/>
        </p:nvSpPr>
        <p:spPr bwMode="auto">
          <a:xfrm>
            <a:off x="4020468" y="4509120"/>
            <a:ext cx="504056" cy="504056"/>
          </a:xfrm>
          <a:prstGeom prst="ellips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1800" b="0" i="0" u="none" strike="noStrike" cap="none" normalizeH="0" baseline="0" smtClean="0">
              <a:ln>
                <a:noFill/>
              </a:ln>
              <a:solidFill>
                <a:schemeClr val="bg2"/>
              </a:solidFill>
              <a:effectLst/>
              <a:latin typeface="Arial" pitchFamily="34" charset="0"/>
            </a:endParaRPr>
          </a:p>
        </p:txBody>
      </p:sp>
      <p:sp>
        <p:nvSpPr>
          <p:cNvPr id="11" name="Oval 10"/>
          <p:cNvSpPr/>
          <p:nvPr/>
        </p:nvSpPr>
        <p:spPr bwMode="auto">
          <a:xfrm>
            <a:off x="3947076" y="3157736"/>
            <a:ext cx="504056" cy="504056"/>
          </a:xfrm>
          <a:prstGeom prst="ellips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1800" b="0" i="0" u="none" strike="noStrike" cap="none" normalizeH="0" baseline="0" smtClean="0">
              <a:ln>
                <a:noFill/>
              </a:ln>
              <a:solidFill>
                <a:schemeClr val="bg2"/>
              </a:solidFill>
              <a:effectLst/>
              <a:latin typeface="Arial" pitchFamily="34" charset="0"/>
            </a:endParaRPr>
          </a:p>
        </p:txBody>
      </p:sp>
      <p:sp>
        <p:nvSpPr>
          <p:cNvPr id="12" name="Oval 11"/>
          <p:cNvSpPr/>
          <p:nvPr/>
        </p:nvSpPr>
        <p:spPr bwMode="auto">
          <a:xfrm>
            <a:off x="3134503" y="3310136"/>
            <a:ext cx="504056" cy="504056"/>
          </a:xfrm>
          <a:prstGeom prst="ellips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1800" b="0" i="0" u="none" strike="noStrike" cap="none" normalizeH="0" baseline="0" smtClean="0">
              <a:ln>
                <a:noFill/>
              </a:ln>
              <a:solidFill>
                <a:schemeClr val="bg2"/>
              </a:solidFill>
              <a:effectLst/>
              <a:latin typeface="Arial" pitchFamily="34" charset="0"/>
            </a:endParaRPr>
          </a:p>
        </p:txBody>
      </p:sp>
      <p:sp>
        <p:nvSpPr>
          <p:cNvPr id="13" name="Oval 12"/>
          <p:cNvSpPr/>
          <p:nvPr/>
        </p:nvSpPr>
        <p:spPr bwMode="auto">
          <a:xfrm>
            <a:off x="4860032" y="3707320"/>
            <a:ext cx="504056" cy="504056"/>
          </a:xfrm>
          <a:prstGeom prst="ellips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1800" b="0" i="0" u="none" strike="noStrike" cap="none" normalizeH="0" baseline="0" smtClean="0">
              <a:ln>
                <a:noFill/>
              </a:ln>
              <a:solidFill>
                <a:schemeClr val="bg2"/>
              </a:solidFill>
              <a:effectLst/>
              <a:latin typeface="Arial" pitchFamily="34" charset="0"/>
            </a:endParaRPr>
          </a:p>
        </p:txBody>
      </p:sp>
      <p:sp>
        <p:nvSpPr>
          <p:cNvPr id="14" name="Oval 13"/>
          <p:cNvSpPr/>
          <p:nvPr/>
        </p:nvSpPr>
        <p:spPr bwMode="auto">
          <a:xfrm>
            <a:off x="5009638" y="2574578"/>
            <a:ext cx="504056" cy="504056"/>
          </a:xfrm>
          <a:prstGeom prst="ellips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1800" b="0" i="0" u="none" strike="noStrike" cap="none" normalizeH="0" baseline="0" smtClean="0">
              <a:ln>
                <a:noFill/>
              </a:ln>
              <a:solidFill>
                <a:schemeClr val="bg2"/>
              </a:solidFill>
              <a:effectLst/>
              <a:latin typeface="Arial" pitchFamily="34" charset="0"/>
            </a:endParaRPr>
          </a:p>
        </p:txBody>
      </p:sp>
      <p:sp>
        <p:nvSpPr>
          <p:cNvPr id="15" name="Oval 14"/>
          <p:cNvSpPr/>
          <p:nvPr/>
        </p:nvSpPr>
        <p:spPr bwMode="auto">
          <a:xfrm>
            <a:off x="4594744" y="1844824"/>
            <a:ext cx="504056" cy="504056"/>
          </a:xfrm>
          <a:prstGeom prst="ellips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1800" b="0" i="0" u="none" strike="noStrike" cap="none" normalizeH="0" baseline="0" smtClean="0">
              <a:ln>
                <a:noFill/>
              </a:ln>
              <a:solidFill>
                <a:schemeClr val="bg2"/>
              </a:solidFill>
              <a:effectLst/>
              <a:latin typeface="Arial" pitchFamily="34" charset="0"/>
            </a:endParaRPr>
          </a:p>
        </p:txBody>
      </p:sp>
      <p:cxnSp>
        <p:nvCxnSpPr>
          <p:cNvPr id="9" name="Straight Arrow Connector 8"/>
          <p:cNvCxnSpPr/>
          <p:nvPr/>
        </p:nvCxnSpPr>
        <p:spPr bwMode="auto">
          <a:xfrm>
            <a:off x="3993932" y="2852936"/>
            <a:ext cx="146020" cy="304800"/>
          </a:xfrm>
          <a:prstGeom prst="straightConnector1">
            <a:avLst/>
          </a:prstGeom>
          <a:solidFill>
            <a:schemeClr val="accent1"/>
          </a:solidFill>
          <a:ln w="12700" cap="flat" cmpd="sng" algn="ctr">
            <a:solidFill>
              <a:schemeClr val="tx1"/>
            </a:solidFill>
            <a:prstDash val="solid"/>
            <a:round/>
            <a:headEnd type="arrow"/>
            <a:tailEnd type="arrow"/>
          </a:ln>
          <a:effectLst/>
        </p:spPr>
      </p:cxnSp>
      <p:cxnSp>
        <p:nvCxnSpPr>
          <p:cNvPr id="19" name="Straight Arrow Connector 18"/>
          <p:cNvCxnSpPr>
            <a:endCxn id="13" idx="0"/>
          </p:cNvCxnSpPr>
          <p:nvPr/>
        </p:nvCxnSpPr>
        <p:spPr bwMode="auto">
          <a:xfrm>
            <a:off x="4846772" y="2348880"/>
            <a:ext cx="265288" cy="1358440"/>
          </a:xfrm>
          <a:prstGeom prst="straightConnector1">
            <a:avLst/>
          </a:prstGeom>
          <a:solidFill>
            <a:schemeClr val="accent1"/>
          </a:solidFill>
          <a:ln w="12700" cap="flat" cmpd="sng" algn="ctr">
            <a:solidFill>
              <a:schemeClr val="tx1"/>
            </a:solidFill>
            <a:prstDash val="solid"/>
            <a:round/>
            <a:headEnd type="arrow"/>
            <a:tailEnd type="arrow"/>
          </a:ln>
          <a:effectLst/>
        </p:spPr>
      </p:cxnSp>
      <p:cxnSp>
        <p:nvCxnSpPr>
          <p:cNvPr id="20" name="Straight Arrow Connector 19"/>
          <p:cNvCxnSpPr>
            <a:endCxn id="13" idx="0"/>
          </p:cNvCxnSpPr>
          <p:nvPr/>
        </p:nvCxnSpPr>
        <p:spPr bwMode="auto">
          <a:xfrm flipH="1">
            <a:off x="5112060" y="3157736"/>
            <a:ext cx="149606" cy="549584"/>
          </a:xfrm>
          <a:prstGeom prst="straightConnector1">
            <a:avLst/>
          </a:prstGeom>
          <a:solidFill>
            <a:schemeClr val="accent1"/>
          </a:solidFill>
          <a:ln w="12700" cap="flat" cmpd="sng" algn="ctr">
            <a:solidFill>
              <a:schemeClr val="tx1"/>
            </a:solidFill>
            <a:prstDash val="solid"/>
            <a:round/>
            <a:headEnd type="arrow"/>
            <a:tailEnd type="arrow"/>
          </a:ln>
          <a:effectLst/>
        </p:spPr>
      </p:cxnSp>
      <p:cxnSp>
        <p:nvCxnSpPr>
          <p:cNvPr id="21" name="Straight Arrow Connector 20"/>
          <p:cNvCxnSpPr/>
          <p:nvPr/>
        </p:nvCxnSpPr>
        <p:spPr bwMode="auto">
          <a:xfrm flipV="1">
            <a:off x="4451132" y="4161656"/>
            <a:ext cx="408900" cy="347464"/>
          </a:xfrm>
          <a:prstGeom prst="straightConnector1">
            <a:avLst/>
          </a:prstGeom>
          <a:solidFill>
            <a:schemeClr val="accent1"/>
          </a:solidFill>
          <a:ln w="12700" cap="flat" cmpd="sng" algn="ctr">
            <a:solidFill>
              <a:schemeClr val="tx1"/>
            </a:solidFill>
            <a:prstDash val="solid"/>
            <a:round/>
            <a:headEnd type="arrow"/>
            <a:tailEnd type="arrow"/>
          </a:ln>
          <a:effectLst/>
        </p:spPr>
      </p:cxnSp>
      <p:cxnSp>
        <p:nvCxnSpPr>
          <p:cNvPr id="22" name="Straight Arrow Connector 21"/>
          <p:cNvCxnSpPr/>
          <p:nvPr/>
        </p:nvCxnSpPr>
        <p:spPr bwMode="auto">
          <a:xfrm>
            <a:off x="3512456" y="3814192"/>
            <a:ext cx="554486" cy="694928"/>
          </a:xfrm>
          <a:prstGeom prst="straightConnector1">
            <a:avLst/>
          </a:prstGeom>
          <a:solidFill>
            <a:schemeClr val="accent1"/>
          </a:solidFill>
          <a:ln w="12700" cap="flat" cmpd="sng" algn="ctr">
            <a:solidFill>
              <a:schemeClr val="tx1"/>
            </a:solidFill>
            <a:prstDash val="solid"/>
            <a:round/>
            <a:headEnd type="arrow"/>
            <a:tailEnd type="arrow"/>
          </a:ln>
          <a:effectLst/>
        </p:spPr>
      </p:cxnSp>
      <p:cxnSp>
        <p:nvCxnSpPr>
          <p:cNvPr id="23" name="Straight Arrow Connector 22"/>
          <p:cNvCxnSpPr/>
          <p:nvPr/>
        </p:nvCxnSpPr>
        <p:spPr bwMode="auto">
          <a:xfrm>
            <a:off x="4966040" y="2348880"/>
            <a:ext cx="146020" cy="304800"/>
          </a:xfrm>
          <a:prstGeom prst="straightConnector1">
            <a:avLst/>
          </a:prstGeom>
          <a:solidFill>
            <a:schemeClr val="accent1"/>
          </a:solidFill>
          <a:ln w="12700" cap="flat" cmpd="sng" algn="ctr">
            <a:solidFill>
              <a:schemeClr val="tx1"/>
            </a:solidFill>
            <a:prstDash val="solid"/>
            <a:round/>
            <a:headEnd type="arrow"/>
            <a:tailEnd type="arrow"/>
          </a:ln>
          <a:effectLst/>
        </p:spPr>
      </p:cxnSp>
      <p:cxnSp>
        <p:nvCxnSpPr>
          <p:cNvPr id="31" name="Straight Arrow Connector 30"/>
          <p:cNvCxnSpPr/>
          <p:nvPr/>
        </p:nvCxnSpPr>
        <p:spPr bwMode="auto">
          <a:xfrm>
            <a:off x="4199104" y="3692384"/>
            <a:ext cx="73392" cy="816736"/>
          </a:xfrm>
          <a:prstGeom prst="straightConnector1">
            <a:avLst/>
          </a:prstGeom>
          <a:solidFill>
            <a:schemeClr val="accent1"/>
          </a:solidFill>
          <a:ln w="12700" cap="flat" cmpd="sng" algn="ctr">
            <a:solidFill>
              <a:schemeClr val="tx1"/>
            </a:solidFill>
            <a:prstDash val="solid"/>
            <a:round/>
            <a:headEnd type="arrow"/>
            <a:tailEnd type="arrow"/>
          </a:ln>
          <a:effectLst/>
        </p:spPr>
      </p:cxnSp>
      <p:cxnSp>
        <p:nvCxnSpPr>
          <p:cNvPr id="32" name="Straight Arrow Connector 31"/>
          <p:cNvCxnSpPr/>
          <p:nvPr/>
        </p:nvCxnSpPr>
        <p:spPr bwMode="auto">
          <a:xfrm flipH="1">
            <a:off x="3512456" y="2826606"/>
            <a:ext cx="204233" cy="483530"/>
          </a:xfrm>
          <a:prstGeom prst="straightConnector1">
            <a:avLst/>
          </a:prstGeom>
          <a:solidFill>
            <a:schemeClr val="accent1"/>
          </a:solidFill>
          <a:ln w="12700" cap="flat" cmpd="sng" algn="ctr">
            <a:solidFill>
              <a:schemeClr val="tx1"/>
            </a:solidFill>
            <a:prstDash val="solid"/>
            <a:round/>
            <a:headEnd type="arrow"/>
            <a:tailEnd type="arrow"/>
          </a:ln>
          <a:effectLst/>
        </p:spPr>
      </p:cxnSp>
      <p:cxnSp>
        <p:nvCxnSpPr>
          <p:cNvPr id="33" name="Straight Arrow Connector 32"/>
          <p:cNvCxnSpPr/>
          <p:nvPr/>
        </p:nvCxnSpPr>
        <p:spPr bwMode="auto">
          <a:xfrm>
            <a:off x="4432967" y="3556413"/>
            <a:ext cx="413805" cy="347464"/>
          </a:xfrm>
          <a:prstGeom prst="straightConnector1">
            <a:avLst/>
          </a:prstGeom>
          <a:solidFill>
            <a:schemeClr val="accent1"/>
          </a:solidFill>
          <a:ln w="12700" cap="flat" cmpd="sng" algn="ctr">
            <a:solidFill>
              <a:schemeClr val="tx1"/>
            </a:solidFill>
            <a:prstDash val="solid"/>
            <a:round/>
            <a:headEnd type="arrow"/>
            <a:tailEnd type="arrow"/>
          </a:ln>
          <a:effectLst/>
        </p:spPr>
      </p:cxnSp>
      <p:cxnSp>
        <p:nvCxnSpPr>
          <p:cNvPr id="16388" name="Straight Arrow Connector 16387"/>
          <p:cNvCxnSpPr/>
          <p:nvPr/>
        </p:nvCxnSpPr>
        <p:spPr bwMode="auto">
          <a:xfrm flipH="1">
            <a:off x="4272496" y="2348880"/>
            <a:ext cx="437714" cy="808856"/>
          </a:xfrm>
          <a:prstGeom prst="straightConnector1">
            <a:avLst/>
          </a:prstGeom>
          <a:solidFill>
            <a:schemeClr val="accent1"/>
          </a:solidFill>
          <a:ln w="12700" cap="flat" cmpd="sng" algn="ctr">
            <a:solidFill>
              <a:schemeClr val="tx1"/>
            </a:solidFill>
            <a:prstDash val="solid"/>
            <a:round/>
            <a:headEnd type="arrow"/>
            <a:tailEnd type="arrow"/>
          </a:ln>
          <a:effectLst/>
        </p:spPr>
      </p:cxnSp>
    </p:spTree>
    <p:extLst>
      <p:ext uri="{BB962C8B-B14F-4D97-AF65-F5344CB8AC3E}">
        <p14:creationId xmlns:p14="http://schemas.microsoft.com/office/powerpoint/2010/main" val="41402221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Text Box 3"/>
          <p:cNvSpPr txBox="1">
            <a:spLocks noChangeArrowheads="1"/>
          </p:cNvSpPr>
          <p:nvPr/>
        </p:nvSpPr>
        <p:spPr bwMode="auto">
          <a:xfrm>
            <a:off x="533400" y="2564904"/>
            <a:ext cx="814305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lnSpc>
                <a:spcPct val="100000"/>
              </a:lnSpc>
              <a:spcBef>
                <a:spcPct val="0"/>
              </a:spcBef>
              <a:buClr>
                <a:srgbClr val="E40000"/>
              </a:buClr>
              <a:buSzTx/>
              <a:buFontTx/>
              <a:buNone/>
            </a:pPr>
            <a:r>
              <a:rPr lang="en-AU" sz="4000" dirty="0" smtClean="0">
                <a:solidFill>
                  <a:srgbClr val="FF0000"/>
                </a:solidFill>
              </a:rPr>
              <a:t>Complexity of real-world problems</a:t>
            </a:r>
            <a:endParaRPr lang="en-US" sz="4000" dirty="0">
              <a:solidFill>
                <a:srgbClr val="FF0000"/>
              </a:solidFill>
            </a:endParaRPr>
          </a:p>
        </p:txBody>
      </p:sp>
    </p:spTree>
    <p:extLst>
      <p:ext uri="{BB962C8B-B14F-4D97-AF65-F5344CB8AC3E}">
        <p14:creationId xmlns:p14="http://schemas.microsoft.com/office/powerpoint/2010/main" val="15812327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ChangeArrowheads="1"/>
          </p:cNvSpPr>
          <p:nvPr/>
        </p:nvSpPr>
        <p:spPr bwMode="auto">
          <a:xfrm>
            <a:off x="0" y="11651"/>
            <a:ext cx="921702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4000" dirty="0" smtClean="0">
                <a:solidFill>
                  <a:srgbClr val="00B050"/>
                </a:solidFill>
                <a:latin typeface="Calibri" pitchFamily="34" charset="0"/>
              </a:rPr>
              <a:t>A quiz</a:t>
            </a:r>
            <a:endParaRPr lang="en-AU" sz="4000" dirty="0">
              <a:solidFill>
                <a:srgbClr val="00B050"/>
              </a:solidFill>
              <a:latin typeface="Calibri" pitchFamily="34" charset="0"/>
            </a:endParaRPr>
          </a:p>
        </p:txBody>
      </p:sp>
      <p:sp>
        <p:nvSpPr>
          <p:cNvPr id="2" name="TextBox 1"/>
          <p:cNvSpPr txBox="1"/>
          <p:nvPr/>
        </p:nvSpPr>
        <p:spPr>
          <a:xfrm>
            <a:off x="231260" y="1196752"/>
            <a:ext cx="8912739" cy="5062924"/>
          </a:xfrm>
          <a:prstGeom prst="rect">
            <a:avLst/>
          </a:prstGeom>
          <a:noFill/>
        </p:spPr>
        <p:txBody>
          <a:bodyPr wrap="square" rtlCol="0">
            <a:spAutoFit/>
          </a:bodyPr>
          <a:lstStyle/>
          <a:p>
            <a:pPr>
              <a:spcAft>
                <a:spcPts val="600"/>
              </a:spcAft>
            </a:pPr>
            <a:r>
              <a:rPr lang="en-AU" sz="3200" dirty="0" smtClean="0">
                <a:solidFill>
                  <a:srgbClr val="FF0000"/>
                </a:solidFill>
                <a:latin typeface="Calibri" pitchFamily="34" charset="0"/>
              </a:rPr>
              <a:t>Classify all positive real numbers into some categories based on the magnitude of a number…</a:t>
            </a:r>
          </a:p>
          <a:p>
            <a:pPr>
              <a:spcAft>
                <a:spcPts val="600"/>
              </a:spcAft>
            </a:pPr>
            <a:endParaRPr lang="en-AU" sz="3200" dirty="0" smtClean="0">
              <a:solidFill>
                <a:srgbClr val="FF0000"/>
              </a:solidFill>
              <a:latin typeface="Calibri" pitchFamily="34" charset="0"/>
            </a:endParaRPr>
          </a:p>
          <a:p>
            <a:pPr marL="571500" indent="-571500">
              <a:spcAft>
                <a:spcPts val="600"/>
              </a:spcAft>
              <a:buAutoNum type="romanUcPeriod"/>
            </a:pPr>
            <a:r>
              <a:rPr lang="en-AU" sz="3200" dirty="0" smtClean="0">
                <a:solidFill>
                  <a:srgbClr val="00B050"/>
                </a:solidFill>
                <a:latin typeface="Calibri" pitchFamily="34" charset="0"/>
              </a:rPr>
              <a:t>Numbers </a:t>
            </a:r>
            <a:r>
              <a:rPr lang="en-AU" sz="3200" dirty="0">
                <a:solidFill>
                  <a:srgbClr val="00B050"/>
                </a:solidFill>
                <a:latin typeface="Calibri" pitchFamily="34" charset="0"/>
              </a:rPr>
              <a:t>larger than </a:t>
            </a:r>
            <a:r>
              <a:rPr lang="en-AU" sz="3200" dirty="0" smtClean="0">
                <a:solidFill>
                  <a:srgbClr val="00B050"/>
                </a:solidFill>
                <a:latin typeface="Calibri" pitchFamily="34" charset="0"/>
              </a:rPr>
              <a:t>0, </a:t>
            </a:r>
            <a:r>
              <a:rPr lang="en-AU" sz="3200" dirty="0">
                <a:solidFill>
                  <a:srgbClr val="00B050"/>
                </a:solidFill>
                <a:latin typeface="Calibri" pitchFamily="34" charset="0"/>
              </a:rPr>
              <a:t>but not larger than </a:t>
            </a:r>
            <a:r>
              <a:rPr lang="en-AU" sz="3200" dirty="0" smtClean="0">
                <a:solidFill>
                  <a:srgbClr val="00B050"/>
                </a:solidFill>
                <a:latin typeface="Calibri" pitchFamily="34" charset="0"/>
              </a:rPr>
              <a:t>10.</a:t>
            </a:r>
          </a:p>
          <a:p>
            <a:pPr marL="571500" indent="-571500">
              <a:spcAft>
                <a:spcPts val="600"/>
              </a:spcAft>
              <a:buAutoNum type="romanUcPeriod"/>
            </a:pPr>
            <a:r>
              <a:rPr lang="en-AU" sz="3200" dirty="0" smtClean="0">
                <a:solidFill>
                  <a:srgbClr val="00B050"/>
                </a:solidFill>
                <a:latin typeface="Calibri" pitchFamily="34" charset="0"/>
              </a:rPr>
              <a:t>Numbers larger than 10, but not larger than 25.</a:t>
            </a:r>
          </a:p>
          <a:p>
            <a:pPr marL="571500" indent="-571500">
              <a:spcAft>
                <a:spcPts val="600"/>
              </a:spcAft>
              <a:buAutoNum type="romanUcPeriod"/>
            </a:pPr>
            <a:r>
              <a:rPr lang="en-AU" sz="3200" dirty="0" smtClean="0">
                <a:solidFill>
                  <a:srgbClr val="00B050"/>
                </a:solidFill>
                <a:latin typeface="Calibri" pitchFamily="34" charset="0"/>
              </a:rPr>
              <a:t>Numbers </a:t>
            </a:r>
            <a:r>
              <a:rPr lang="en-AU" sz="3200" dirty="0">
                <a:solidFill>
                  <a:srgbClr val="00B050"/>
                </a:solidFill>
                <a:latin typeface="Calibri" pitchFamily="34" charset="0"/>
              </a:rPr>
              <a:t>larger than </a:t>
            </a:r>
            <a:r>
              <a:rPr lang="en-AU" sz="3200" dirty="0" smtClean="0">
                <a:solidFill>
                  <a:srgbClr val="00B050"/>
                </a:solidFill>
                <a:latin typeface="Calibri" pitchFamily="34" charset="0"/>
              </a:rPr>
              <a:t>25, </a:t>
            </a:r>
            <a:r>
              <a:rPr lang="en-AU" sz="3200" dirty="0">
                <a:solidFill>
                  <a:srgbClr val="00B050"/>
                </a:solidFill>
                <a:latin typeface="Calibri" pitchFamily="34" charset="0"/>
              </a:rPr>
              <a:t>but not larger than </a:t>
            </a:r>
            <a:r>
              <a:rPr lang="en-AU" sz="3200" dirty="0" smtClean="0">
                <a:solidFill>
                  <a:srgbClr val="00B050"/>
                </a:solidFill>
                <a:latin typeface="Calibri" pitchFamily="34" charset="0"/>
              </a:rPr>
              <a:t>40.</a:t>
            </a:r>
          </a:p>
          <a:p>
            <a:pPr marL="571500" indent="-571500">
              <a:spcAft>
                <a:spcPts val="600"/>
              </a:spcAft>
              <a:buAutoNum type="romanUcPeriod"/>
            </a:pPr>
            <a:r>
              <a:rPr lang="en-AU" sz="3200" dirty="0" smtClean="0">
                <a:solidFill>
                  <a:srgbClr val="00B050"/>
                </a:solidFill>
                <a:latin typeface="Calibri" pitchFamily="34" charset="0"/>
              </a:rPr>
              <a:t>Numbers larger than 40, but not larger than 60.</a:t>
            </a:r>
          </a:p>
          <a:p>
            <a:pPr marL="571500" indent="-571500">
              <a:spcAft>
                <a:spcPts val="600"/>
              </a:spcAft>
              <a:buAutoNum type="romanUcPeriod"/>
            </a:pPr>
            <a:r>
              <a:rPr lang="en-AU" sz="3200" dirty="0">
                <a:solidFill>
                  <a:srgbClr val="00B050"/>
                </a:solidFill>
                <a:latin typeface="Calibri" pitchFamily="34" charset="0"/>
              </a:rPr>
              <a:t>Numbers larger than </a:t>
            </a:r>
            <a:r>
              <a:rPr lang="en-AU" sz="3200" dirty="0" smtClean="0">
                <a:solidFill>
                  <a:srgbClr val="00B050"/>
                </a:solidFill>
                <a:latin typeface="Calibri" pitchFamily="34" charset="0"/>
              </a:rPr>
              <a:t>60, </a:t>
            </a:r>
            <a:r>
              <a:rPr lang="en-AU" sz="3200" dirty="0">
                <a:solidFill>
                  <a:srgbClr val="00B050"/>
                </a:solidFill>
                <a:latin typeface="Calibri" pitchFamily="34" charset="0"/>
              </a:rPr>
              <a:t>but not larger than </a:t>
            </a:r>
            <a:r>
              <a:rPr lang="en-AU" sz="3200" dirty="0" smtClean="0">
                <a:solidFill>
                  <a:srgbClr val="00B050"/>
                </a:solidFill>
                <a:latin typeface="Calibri" pitchFamily="34" charset="0"/>
              </a:rPr>
              <a:t>100.</a:t>
            </a:r>
          </a:p>
          <a:p>
            <a:pPr marL="571500" indent="-571500">
              <a:spcAft>
                <a:spcPts val="600"/>
              </a:spcAft>
              <a:buAutoNum type="romanUcPeriod"/>
            </a:pPr>
            <a:r>
              <a:rPr lang="en-AU" sz="3200" dirty="0" smtClean="0">
                <a:solidFill>
                  <a:srgbClr val="00B050"/>
                </a:solidFill>
                <a:latin typeface="Calibri" pitchFamily="34" charset="0"/>
              </a:rPr>
              <a:t>Numbers larger than 100.</a:t>
            </a:r>
            <a:endParaRPr lang="en-AU" sz="3200" dirty="0">
              <a:solidFill>
                <a:srgbClr val="00B050"/>
              </a:solidFill>
              <a:latin typeface="Calibri" pitchFamily="34" charset="0"/>
            </a:endParaRPr>
          </a:p>
        </p:txBody>
      </p:sp>
    </p:spTree>
    <p:extLst>
      <p:ext uri="{BB962C8B-B14F-4D97-AF65-F5344CB8AC3E}">
        <p14:creationId xmlns:p14="http://schemas.microsoft.com/office/powerpoint/2010/main" val="13035310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ChangeArrowheads="1"/>
          </p:cNvSpPr>
          <p:nvPr/>
        </p:nvSpPr>
        <p:spPr bwMode="auto">
          <a:xfrm>
            <a:off x="0" y="11651"/>
            <a:ext cx="921702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4000" dirty="0" smtClean="0">
                <a:solidFill>
                  <a:srgbClr val="00B050"/>
                </a:solidFill>
                <a:latin typeface="Calibri" pitchFamily="34" charset="0"/>
              </a:rPr>
              <a:t>A quiz</a:t>
            </a:r>
            <a:endParaRPr lang="en-AU" sz="4000" dirty="0">
              <a:solidFill>
                <a:srgbClr val="00B050"/>
              </a:solidFill>
              <a:latin typeface="Calibri" pitchFamily="34" charset="0"/>
            </a:endParaRPr>
          </a:p>
        </p:txBody>
      </p:sp>
      <p:sp>
        <p:nvSpPr>
          <p:cNvPr id="2" name="TextBox 1"/>
          <p:cNvSpPr txBox="1"/>
          <p:nvPr/>
        </p:nvSpPr>
        <p:spPr>
          <a:xfrm>
            <a:off x="231260" y="1196752"/>
            <a:ext cx="8912739" cy="5062924"/>
          </a:xfrm>
          <a:prstGeom prst="rect">
            <a:avLst/>
          </a:prstGeom>
          <a:noFill/>
        </p:spPr>
        <p:txBody>
          <a:bodyPr wrap="square" rtlCol="0">
            <a:spAutoFit/>
          </a:bodyPr>
          <a:lstStyle/>
          <a:p>
            <a:pPr>
              <a:spcAft>
                <a:spcPts val="600"/>
              </a:spcAft>
            </a:pPr>
            <a:r>
              <a:rPr lang="en-AU" sz="3200" dirty="0" smtClean="0">
                <a:solidFill>
                  <a:srgbClr val="FF0000"/>
                </a:solidFill>
                <a:latin typeface="Calibri" pitchFamily="34" charset="0"/>
              </a:rPr>
              <a:t>Classify all positive real numbers into some categories based on the magnitude of a number…</a:t>
            </a:r>
          </a:p>
          <a:p>
            <a:pPr>
              <a:spcAft>
                <a:spcPts val="600"/>
              </a:spcAft>
            </a:pPr>
            <a:endParaRPr lang="en-AU" sz="3200" dirty="0" smtClean="0">
              <a:solidFill>
                <a:srgbClr val="FF0000"/>
              </a:solidFill>
              <a:latin typeface="Calibri" pitchFamily="34" charset="0"/>
            </a:endParaRPr>
          </a:p>
          <a:p>
            <a:pPr marL="571500" indent="-571500">
              <a:spcAft>
                <a:spcPts val="600"/>
              </a:spcAft>
              <a:buAutoNum type="romanUcPeriod"/>
            </a:pPr>
            <a:r>
              <a:rPr lang="en-AU" sz="3200" dirty="0" smtClean="0">
                <a:solidFill>
                  <a:srgbClr val="00B050"/>
                </a:solidFill>
                <a:latin typeface="Calibri" pitchFamily="34" charset="0"/>
              </a:rPr>
              <a:t>Numbers </a:t>
            </a:r>
            <a:r>
              <a:rPr lang="en-AU" sz="3200" dirty="0">
                <a:solidFill>
                  <a:srgbClr val="00B050"/>
                </a:solidFill>
                <a:latin typeface="Calibri" pitchFamily="34" charset="0"/>
              </a:rPr>
              <a:t>larger than </a:t>
            </a:r>
            <a:r>
              <a:rPr lang="en-AU" sz="3200" dirty="0" smtClean="0">
                <a:solidFill>
                  <a:srgbClr val="00B050"/>
                </a:solidFill>
                <a:latin typeface="Calibri" pitchFamily="34" charset="0"/>
              </a:rPr>
              <a:t>0, </a:t>
            </a:r>
            <a:r>
              <a:rPr lang="en-AU" sz="3200" dirty="0">
                <a:solidFill>
                  <a:srgbClr val="00B050"/>
                </a:solidFill>
                <a:latin typeface="Calibri" pitchFamily="34" charset="0"/>
              </a:rPr>
              <a:t>but not larger than </a:t>
            </a:r>
            <a:r>
              <a:rPr lang="en-AU" sz="3200" dirty="0" smtClean="0">
                <a:solidFill>
                  <a:srgbClr val="00B050"/>
                </a:solidFill>
                <a:latin typeface="Calibri" pitchFamily="34" charset="0"/>
              </a:rPr>
              <a:t>10.</a:t>
            </a:r>
          </a:p>
          <a:p>
            <a:pPr marL="571500" indent="-571500">
              <a:spcAft>
                <a:spcPts val="600"/>
              </a:spcAft>
              <a:buAutoNum type="romanUcPeriod"/>
            </a:pPr>
            <a:r>
              <a:rPr lang="en-AU" sz="3200" dirty="0" smtClean="0">
                <a:solidFill>
                  <a:srgbClr val="00B050"/>
                </a:solidFill>
                <a:latin typeface="Calibri" pitchFamily="34" charset="0"/>
              </a:rPr>
              <a:t>Numbers larger than 10, but not larger than 25.</a:t>
            </a:r>
          </a:p>
          <a:p>
            <a:pPr marL="571500" indent="-571500">
              <a:spcAft>
                <a:spcPts val="600"/>
              </a:spcAft>
              <a:buAutoNum type="romanUcPeriod"/>
            </a:pPr>
            <a:r>
              <a:rPr lang="en-AU" sz="3200" dirty="0" smtClean="0">
                <a:solidFill>
                  <a:srgbClr val="00B050"/>
                </a:solidFill>
                <a:latin typeface="Calibri" pitchFamily="34" charset="0"/>
              </a:rPr>
              <a:t>Numbers </a:t>
            </a:r>
            <a:r>
              <a:rPr lang="en-AU" sz="3200" dirty="0">
                <a:solidFill>
                  <a:srgbClr val="00B050"/>
                </a:solidFill>
                <a:latin typeface="Calibri" pitchFamily="34" charset="0"/>
              </a:rPr>
              <a:t>larger than </a:t>
            </a:r>
            <a:r>
              <a:rPr lang="en-AU" sz="3200" dirty="0" smtClean="0">
                <a:solidFill>
                  <a:srgbClr val="00B050"/>
                </a:solidFill>
                <a:latin typeface="Calibri" pitchFamily="34" charset="0"/>
              </a:rPr>
              <a:t>25, </a:t>
            </a:r>
            <a:r>
              <a:rPr lang="en-AU" sz="3200" dirty="0">
                <a:solidFill>
                  <a:srgbClr val="00B050"/>
                </a:solidFill>
                <a:latin typeface="Calibri" pitchFamily="34" charset="0"/>
              </a:rPr>
              <a:t>but not larger than </a:t>
            </a:r>
            <a:r>
              <a:rPr lang="en-AU" sz="3200" dirty="0" smtClean="0">
                <a:solidFill>
                  <a:srgbClr val="00B050"/>
                </a:solidFill>
                <a:latin typeface="Calibri" pitchFamily="34" charset="0"/>
              </a:rPr>
              <a:t>40.</a:t>
            </a:r>
          </a:p>
          <a:p>
            <a:pPr marL="571500" indent="-571500">
              <a:spcAft>
                <a:spcPts val="600"/>
              </a:spcAft>
              <a:buAutoNum type="romanUcPeriod"/>
            </a:pPr>
            <a:r>
              <a:rPr lang="en-AU" sz="3200" dirty="0" smtClean="0">
                <a:solidFill>
                  <a:srgbClr val="00B050"/>
                </a:solidFill>
                <a:latin typeface="Calibri" pitchFamily="34" charset="0"/>
              </a:rPr>
              <a:t>Numbers larger than 40, but not larger than 60.</a:t>
            </a:r>
          </a:p>
          <a:p>
            <a:pPr marL="571500" indent="-571500">
              <a:spcAft>
                <a:spcPts val="600"/>
              </a:spcAft>
              <a:buAutoNum type="romanUcPeriod"/>
            </a:pPr>
            <a:r>
              <a:rPr lang="en-AU" sz="3200" dirty="0">
                <a:solidFill>
                  <a:srgbClr val="00B050"/>
                </a:solidFill>
                <a:latin typeface="Calibri" pitchFamily="34" charset="0"/>
              </a:rPr>
              <a:t>Numbers larger than </a:t>
            </a:r>
            <a:r>
              <a:rPr lang="en-AU" sz="3200" dirty="0" smtClean="0">
                <a:solidFill>
                  <a:srgbClr val="00B050"/>
                </a:solidFill>
                <a:latin typeface="Calibri" pitchFamily="34" charset="0"/>
              </a:rPr>
              <a:t>60, </a:t>
            </a:r>
            <a:r>
              <a:rPr lang="en-AU" sz="3200" dirty="0">
                <a:solidFill>
                  <a:srgbClr val="00B050"/>
                </a:solidFill>
                <a:latin typeface="Calibri" pitchFamily="34" charset="0"/>
              </a:rPr>
              <a:t>but not larger than </a:t>
            </a:r>
            <a:r>
              <a:rPr lang="en-AU" sz="3200" dirty="0" smtClean="0">
                <a:solidFill>
                  <a:srgbClr val="00B050"/>
                </a:solidFill>
                <a:latin typeface="Calibri" pitchFamily="34" charset="0"/>
              </a:rPr>
              <a:t>100.</a:t>
            </a:r>
          </a:p>
          <a:p>
            <a:pPr marL="571500" indent="-571500">
              <a:spcAft>
                <a:spcPts val="600"/>
              </a:spcAft>
              <a:buAutoNum type="romanUcPeriod"/>
            </a:pPr>
            <a:r>
              <a:rPr lang="en-AU" sz="3200" dirty="0" smtClean="0">
                <a:solidFill>
                  <a:srgbClr val="FF0000"/>
                </a:solidFill>
                <a:latin typeface="Calibri" pitchFamily="34" charset="0"/>
              </a:rPr>
              <a:t>Numbers larger than 100.</a:t>
            </a:r>
            <a:endParaRPr lang="en-AU" sz="3200" dirty="0">
              <a:solidFill>
                <a:srgbClr val="FF0000"/>
              </a:solidFill>
              <a:latin typeface="Calibri" pitchFamily="34" charset="0"/>
            </a:endParaRPr>
          </a:p>
        </p:txBody>
      </p:sp>
    </p:spTree>
    <p:extLst>
      <p:ext uri="{BB962C8B-B14F-4D97-AF65-F5344CB8AC3E}">
        <p14:creationId xmlns:p14="http://schemas.microsoft.com/office/powerpoint/2010/main" val="21739348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ChangeArrowheads="1"/>
          </p:cNvSpPr>
          <p:nvPr/>
        </p:nvSpPr>
        <p:spPr bwMode="auto">
          <a:xfrm>
            <a:off x="0" y="11651"/>
            <a:ext cx="921702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4000" dirty="0" smtClean="0">
                <a:solidFill>
                  <a:srgbClr val="00B050"/>
                </a:solidFill>
                <a:latin typeface="Calibri" pitchFamily="34" charset="0"/>
              </a:rPr>
              <a:t>Analysis of algorithms</a:t>
            </a:r>
            <a:endParaRPr lang="en-AU" sz="4000" dirty="0">
              <a:solidFill>
                <a:srgbClr val="00B050"/>
              </a:solidFill>
              <a:latin typeface="Calibri" pitchFamily="34" charset="0"/>
            </a:endParaRPr>
          </a:p>
        </p:txBody>
      </p:sp>
      <p:sp>
        <p:nvSpPr>
          <p:cNvPr id="2" name="TextBox 1"/>
          <p:cNvSpPr txBox="1"/>
          <p:nvPr/>
        </p:nvSpPr>
        <p:spPr>
          <a:xfrm>
            <a:off x="152142" y="2564904"/>
            <a:ext cx="8912739" cy="3801041"/>
          </a:xfrm>
          <a:prstGeom prst="rect">
            <a:avLst/>
          </a:prstGeom>
          <a:noFill/>
        </p:spPr>
        <p:txBody>
          <a:bodyPr wrap="square" rtlCol="0">
            <a:spAutoFit/>
          </a:bodyPr>
          <a:lstStyle/>
          <a:p>
            <a:pPr marL="914400" lvl="1" indent="-457200">
              <a:spcAft>
                <a:spcPts val="600"/>
              </a:spcAft>
              <a:buFont typeface="Wingdings" pitchFamily="2" charset="2"/>
              <a:buChar char="Ø"/>
            </a:pPr>
            <a:r>
              <a:rPr lang="en-AU" sz="3600" i="1" dirty="0" smtClean="0">
                <a:solidFill>
                  <a:srgbClr val="00B050"/>
                </a:solidFill>
                <a:latin typeface="Calibri" pitchFamily="34" charset="0"/>
              </a:rPr>
              <a:t>Binary search 			O(log(n))</a:t>
            </a:r>
            <a:endParaRPr lang="en-AU" sz="3600" dirty="0" smtClean="0">
              <a:solidFill>
                <a:srgbClr val="00B050"/>
              </a:solidFill>
              <a:latin typeface="Calibri" pitchFamily="34" charset="0"/>
            </a:endParaRPr>
          </a:p>
          <a:p>
            <a:pPr marL="914400" lvl="1" indent="-457200">
              <a:spcAft>
                <a:spcPts val="600"/>
              </a:spcAft>
              <a:buFont typeface="Wingdings" pitchFamily="2" charset="2"/>
              <a:buChar char="Ø"/>
            </a:pPr>
            <a:r>
              <a:rPr lang="en-AU" sz="3600" i="1" dirty="0" smtClean="0">
                <a:solidFill>
                  <a:srgbClr val="00B050"/>
                </a:solidFill>
                <a:latin typeface="Calibri" pitchFamily="34" charset="0"/>
              </a:rPr>
              <a:t>Sequential search 		O(n)</a:t>
            </a:r>
            <a:endParaRPr lang="en-AU" sz="3600" dirty="0" smtClean="0">
              <a:solidFill>
                <a:srgbClr val="00B050"/>
              </a:solidFill>
              <a:latin typeface="Calibri" pitchFamily="34" charset="0"/>
            </a:endParaRPr>
          </a:p>
          <a:p>
            <a:pPr marL="914400" lvl="1" indent="-457200">
              <a:spcAft>
                <a:spcPts val="600"/>
              </a:spcAft>
              <a:buFont typeface="Wingdings" pitchFamily="2" charset="2"/>
              <a:buChar char="Ø"/>
            </a:pPr>
            <a:r>
              <a:rPr lang="en-AU" sz="3600" i="1" dirty="0" smtClean="0">
                <a:solidFill>
                  <a:srgbClr val="00B050"/>
                </a:solidFill>
                <a:latin typeface="Calibri" pitchFamily="34" charset="0"/>
              </a:rPr>
              <a:t>Sorting 				O(n log(n))</a:t>
            </a:r>
            <a:endParaRPr lang="en-AU" sz="3600" dirty="0" smtClean="0">
              <a:solidFill>
                <a:srgbClr val="00B050"/>
              </a:solidFill>
              <a:latin typeface="Calibri" pitchFamily="34" charset="0"/>
            </a:endParaRPr>
          </a:p>
          <a:p>
            <a:pPr marL="914400" lvl="1" indent="-457200">
              <a:spcAft>
                <a:spcPts val="600"/>
              </a:spcAft>
              <a:buFont typeface="Wingdings" pitchFamily="2" charset="2"/>
              <a:buChar char="Ø"/>
            </a:pPr>
            <a:r>
              <a:rPr lang="en-AU" sz="3600" i="1" dirty="0" smtClean="0">
                <a:solidFill>
                  <a:srgbClr val="00B050"/>
                </a:solidFill>
                <a:latin typeface="Calibri" pitchFamily="34" charset="0"/>
              </a:rPr>
              <a:t>Topological sort 		O(n</a:t>
            </a:r>
            <a:r>
              <a:rPr lang="en-AU" sz="3600" i="1" baseline="30000" dirty="0" smtClean="0">
                <a:solidFill>
                  <a:srgbClr val="00B050"/>
                </a:solidFill>
                <a:latin typeface="Calibri" pitchFamily="34" charset="0"/>
              </a:rPr>
              <a:t>2</a:t>
            </a:r>
            <a:r>
              <a:rPr lang="en-AU" sz="3600" i="1" dirty="0" smtClean="0">
                <a:solidFill>
                  <a:srgbClr val="00B050"/>
                </a:solidFill>
                <a:latin typeface="Calibri" pitchFamily="34" charset="0"/>
              </a:rPr>
              <a:t>)</a:t>
            </a:r>
          </a:p>
          <a:p>
            <a:pPr marL="914400" lvl="1" indent="-457200">
              <a:spcAft>
                <a:spcPts val="600"/>
              </a:spcAft>
              <a:buFont typeface="Wingdings" pitchFamily="2" charset="2"/>
              <a:buChar char="Ø"/>
            </a:pPr>
            <a:r>
              <a:rPr lang="en-AU" sz="3600" i="1" dirty="0">
                <a:solidFill>
                  <a:srgbClr val="00B050"/>
                </a:solidFill>
                <a:latin typeface="Calibri" pitchFamily="34" charset="0"/>
              </a:rPr>
              <a:t>M</a:t>
            </a:r>
            <a:r>
              <a:rPr lang="en-AU" sz="3600" i="1" dirty="0" smtClean="0">
                <a:solidFill>
                  <a:srgbClr val="00B050"/>
                </a:solidFill>
                <a:latin typeface="Calibri" pitchFamily="34" charset="0"/>
              </a:rPr>
              <a:t>atrix multiplicatio</a:t>
            </a:r>
            <a:r>
              <a:rPr lang="en-AU" sz="3600" i="1" dirty="0" smtClean="0">
                <a:solidFill>
                  <a:srgbClr val="00A44A"/>
                </a:solidFill>
                <a:latin typeface="Calibri" pitchFamily="34" charset="0"/>
              </a:rPr>
              <a:t>n 	O(n</a:t>
            </a:r>
            <a:r>
              <a:rPr lang="en-AU" sz="3600" i="1" baseline="30000" dirty="0" smtClean="0">
                <a:solidFill>
                  <a:srgbClr val="00A44A"/>
                </a:solidFill>
                <a:latin typeface="Calibri" pitchFamily="34" charset="0"/>
              </a:rPr>
              <a:t>log</a:t>
            </a:r>
            <a:r>
              <a:rPr lang="en-AU" sz="2400" i="1" baseline="2000" dirty="0" smtClean="0">
                <a:solidFill>
                  <a:srgbClr val="00A44A"/>
                </a:solidFill>
                <a:latin typeface="Calibri" pitchFamily="34" charset="0"/>
              </a:rPr>
              <a:t>2</a:t>
            </a:r>
            <a:r>
              <a:rPr lang="en-AU" sz="3600" i="1" baseline="30000" dirty="0" smtClean="0">
                <a:solidFill>
                  <a:srgbClr val="00A44A"/>
                </a:solidFill>
                <a:latin typeface="Calibri" pitchFamily="34" charset="0"/>
              </a:rPr>
              <a:t>7</a:t>
            </a:r>
            <a:r>
              <a:rPr lang="en-AU" sz="3600" i="1" dirty="0" smtClean="0">
                <a:solidFill>
                  <a:srgbClr val="00A44A"/>
                </a:solidFill>
                <a:latin typeface="Calibri" pitchFamily="34" charset="0"/>
              </a:rPr>
              <a:t>)</a:t>
            </a:r>
            <a:endParaRPr lang="en-AU" sz="3600" i="1" dirty="0">
              <a:solidFill>
                <a:srgbClr val="00A44A"/>
              </a:solidFill>
              <a:latin typeface="Calibri" pitchFamily="34" charset="0"/>
            </a:endParaRPr>
          </a:p>
          <a:p>
            <a:pPr marL="914400" lvl="1" indent="-457200">
              <a:spcAft>
                <a:spcPts val="600"/>
              </a:spcAft>
              <a:buFont typeface="Wingdings" pitchFamily="2" charset="2"/>
              <a:buChar char="Ø"/>
            </a:pPr>
            <a:r>
              <a:rPr lang="en-AU" sz="3600" i="1" dirty="0" smtClean="0">
                <a:solidFill>
                  <a:srgbClr val="00A44A"/>
                </a:solidFill>
                <a:latin typeface="Calibri" pitchFamily="34" charset="0"/>
              </a:rPr>
              <a:t>NP-hard problems…</a:t>
            </a:r>
            <a:endParaRPr lang="en-AU" sz="3600" dirty="0" smtClean="0">
              <a:solidFill>
                <a:srgbClr val="00A44A"/>
              </a:solidFill>
              <a:latin typeface="Calibri" pitchFamily="34" charset="0"/>
            </a:endParaRPr>
          </a:p>
        </p:txBody>
      </p:sp>
      <p:sp>
        <p:nvSpPr>
          <p:cNvPr id="3" name="Rectangle 2"/>
          <p:cNvSpPr/>
          <p:nvPr/>
        </p:nvSpPr>
        <p:spPr>
          <a:xfrm>
            <a:off x="152142" y="1196752"/>
            <a:ext cx="8912739" cy="1077218"/>
          </a:xfrm>
          <a:prstGeom prst="rect">
            <a:avLst/>
          </a:prstGeom>
        </p:spPr>
        <p:txBody>
          <a:bodyPr wrap="square">
            <a:spAutoFit/>
          </a:bodyPr>
          <a:lstStyle/>
          <a:p>
            <a:pPr>
              <a:spcAft>
                <a:spcPts val="600"/>
              </a:spcAft>
            </a:pPr>
            <a:r>
              <a:rPr lang="en-AU" sz="3200" dirty="0" smtClean="0">
                <a:solidFill>
                  <a:srgbClr val="FF0000"/>
                </a:solidFill>
                <a:latin typeface="Calibri" pitchFamily="34" charset="0"/>
              </a:rPr>
              <a:t>Classify </a:t>
            </a:r>
            <a:r>
              <a:rPr lang="en-AU" sz="3200" dirty="0">
                <a:solidFill>
                  <a:srgbClr val="FF0000"/>
                </a:solidFill>
                <a:latin typeface="Calibri" pitchFamily="34" charset="0"/>
              </a:rPr>
              <a:t>all </a:t>
            </a:r>
            <a:r>
              <a:rPr lang="en-AU" sz="3200" dirty="0" smtClean="0">
                <a:solidFill>
                  <a:srgbClr val="FF0000"/>
                </a:solidFill>
                <a:latin typeface="Calibri" pitchFamily="34" charset="0"/>
              </a:rPr>
              <a:t>problems </a:t>
            </a:r>
            <a:r>
              <a:rPr lang="en-AU" sz="3200" dirty="0">
                <a:solidFill>
                  <a:srgbClr val="FF0000"/>
                </a:solidFill>
                <a:latin typeface="Calibri" pitchFamily="34" charset="0"/>
              </a:rPr>
              <a:t>into some categories based on </a:t>
            </a:r>
            <a:r>
              <a:rPr lang="en-AU" sz="3200" dirty="0" smtClean="0">
                <a:solidFill>
                  <a:srgbClr val="FF0000"/>
                </a:solidFill>
                <a:latin typeface="Calibri" pitchFamily="34" charset="0"/>
              </a:rPr>
              <a:t>time-complexity of the required algorithm…</a:t>
            </a:r>
            <a:endParaRPr lang="en-AU" sz="3200" dirty="0">
              <a:solidFill>
                <a:srgbClr val="FF0000"/>
              </a:solidFill>
              <a:latin typeface="Calibri" pitchFamily="34" charset="0"/>
            </a:endParaRPr>
          </a:p>
        </p:txBody>
      </p:sp>
    </p:spTree>
    <p:extLst>
      <p:ext uri="{BB962C8B-B14F-4D97-AF65-F5344CB8AC3E}">
        <p14:creationId xmlns:p14="http://schemas.microsoft.com/office/powerpoint/2010/main" val="40885556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ChangeArrowheads="1"/>
          </p:cNvSpPr>
          <p:nvPr/>
        </p:nvSpPr>
        <p:spPr bwMode="auto">
          <a:xfrm>
            <a:off x="0" y="11651"/>
            <a:ext cx="921702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4000" dirty="0" smtClean="0">
                <a:solidFill>
                  <a:schemeClr val="accent1"/>
                </a:solidFill>
                <a:latin typeface="Calibri" pitchFamily="34" charset="0"/>
              </a:rPr>
              <a:t>Analysis of algorithms</a:t>
            </a:r>
            <a:endParaRPr lang="en-AU" sz="4000" dirty="0">
              <a:solidFill>
                <a:schemeClr val="accent1"/>
              </a:solidFill>
              <a:latin typeface="Calibri" pitchFamily="34" charset="0"/>
            </a:endParaRPr>
          </a:p>
        </p:txBody>
      </p:sp>
      <p:sp>
        <p:nvSpPr>
          <p:cNvPr id="2" name="TextBox 1"/>
          <p:cNvSpPr txBox="1"/>
          <p:nvPr/>
        </p:nvSpPr>
        <p:spPr>
          <a:xfrm>
            <a:off x="152142" y="2564904"/>
            <a:ext cx="8912739" cy="3801041"/>
          </a:xfrm>
          <a:prstGeom prst="rect">
            <a:avLst/>
          </a:prstGeom>
          <a:noFill/>
        </p:spPr>
        <p:txBody>
          <a:bodyPr wrap="square" rtlCol="0">
            <a:spAutoFit/>
          </a:bodyPr>
          <a:lstStyle/>
          <a:p>
            <a:pPr marL="914400" lvl="1" indent="-457200">
              <a:spcAft>
                <a:spcPts val="600"/>
              </a:spcAft>
              <a:buFont typeface="Wingdings" pitchFamily="2" charset="2"/>
              <a:buChar char="Ø"/>
            </a:pPr>
            <a:r>
              <a:rPr lang="en-AU" sz="3600" i="1" dirty="0" smtClean="0">
                <a:solidFill>
                  <a:srgbClr val="00A44A"/>
                </a:solidFill>
                <a:latin typeface="Calibri" pitchFamily="34" charset="0"/>
              </a:rPr>
              <a:t>Binary search 			O(log(n))</a:t>
            </a:r>
            <a:endParaRPr lang="en-AU" sz="3600" dirty="0" smtClean="0">
              <a:solidFill>
                <a:srgbClr val="00A44A"/>
              </a:solidFill>
              <a:latin typeface="Calibri" pitchFamily="34" charset="0"/>
            </a:endParaRPr>
          </a:p>
          <a:p>
            <a:pPr marL="914400" lvl="1" indent="-457200">
              <a:spcAft>
                <a:spcPts val="600"/>
              </a:spcAft>
              <a:buFont typeface="Wingdings" pitchFamily="2" charset="2"/>
              <a:buChar char="Ø"/>
            </a:pPr>
            <a:r>
              <a:rPr lang="en-AU" sz="3600" i="1" dirty="0" smtClean="0">
                <a:solidFill>
                  <a:srgbClr val="00A44A"/>
                </a:solidFill>
                <a:latin typeface="Calibri" pitchFamily="34" charset="0"/>
              </a:rPr>
              <a:t>Sequential search 		O(n)</a:t>
            </a:r>
            <a:endParaRPr lang="en-AU" sz="3600" dirty="0" smtClean="0">
              <a:solidFill>
                <a:srgbClr val="00A44A"/>
              </a:solidFill>
              <a:latin typeface="Calibri" pitchFamily="34" charset="0"/>
            </a:endParaRPr>
          </a:p>
          <a:p>
            <a:pPr marL="914400" lvl="1" indent="-457200">
              <a:spcAft>
                <a:spcPts val="600"/>
              </a:spcAft>
              <a:buFont typeface="Wingdings" pitchFamily="2" charset="2"/>
              <a:buChar char="Ø"/>
            </a:pPr>
            <a:r>
              <a:rPr lang="en-AU" sz="3600" i="1" dirty="0" smtClean="0">
                <a:solidFill>
                  <a:srgbClr val="00A44A"/>
                </a:solidFill>
                <a:latin typeface="Calibri" pitchFamily="34" charset="0"/>
              </a:rPr>
              <a:t>Sorting 				O(n log(n))</a:t>
            </a:r>
            <a:endParaRPr lang="en-AU" sz="3600" dirty="0" smtClean="0">
              <a:solidFill>
                <a:srgbClr val="00A44A"/>
              </a:solidFill>
              <a:latin typeface="Calibri" pitchFamily="34" charset="0"/>
            </a:endParaRPr>
          </a:p>
          <a:p>
            <a:pPr marL="914400" lvl="1" indent="-457200">
              <a:spcAft>
                <a:spcPts val="600"/>
              </a:spcAft>
              <a:buFont typeface="Wingdings" pitchFamily="2" charset="2"/>
              <a:buChar char="Ø"/>
            </a:pPr>
            <a:r>
              <a:rPr lang="en-AU" sz="3600" i="1" dirty="0" smtClean="0">
                <a:solidFill>
                  <a:srgbClr val="00A44A"/>
                </a:solidFill>
                <a:latin typeface="Calibri" pitchFamily="34" charset="0"/>
              </a:rPr>
              <a:t>Topological sort 		O(n</a:t>
            </a:r>
            <a:r>
              <a:rPr lang="en-AU" sz="3600" i="1" baseline="30000" dirty="0" smtClean="0">
                <a:solidFill>
                  <a:srgbClr val="00A44A"/>
                </a:solidFill>
                <a:latin typeface="Calibri" pitchFamily="34" charset="0"/>
              </a:rPr>
              <a:t>2</a:t>
            </a:r>
            <a:r>
              <a:rPr lang="en-AU" sz="3600" i="1" dirty="0" smtClean="0">
                <a:solidFill>
                  <a:srgbClr val="00A44A"/>
                </a:solidFill>
                <a:latin typeface="Calibri" pitchFamily="34" charset="0"/>
              </a:rPr>
              <a:t>)</a:t>
            </a:r>
          </a:p>
          <a:p>
            <a:pPr marL="914400" lvl="1" indent="-457200">
              <a:spcAft>
                <a:spcPts val="600"/>
              </a:spcAft>
              <a:buFont typeface="Wingdings" pitchFamily="2" charset="2"/>
              <a:buChar char="Ø"/>
            </a:pPr>
            <a:r>
              <a:rPr lang="en-AU" sz="3600" i="1" dirty="0">
                <a:solidFill>
                  <a:srgbClr val="00A44A"/>
                </a:solidFill>
                <a:latin typeface="Calibri" pitchFamily="34" charset="0"/>
              </a:rPr>
              <a:t>M</a:t>
            </a:r>
            <a:r>
              <a:rPr lang="en-AU" sz="3600" i="1" dirty="0" smtClean="0">
                <a:solidFill>
                  <a:srgbClr val="00A44A"/>
                </a:solidFill>
                <a:latin typeface="Calibri" pitchFamily="34" charset="0"/>
              </a:rPr>
              <a:t>atrix multiplication 	O(n</a:t>
            </a:r>
            <a:r>
              <a:rPr lang="en-AU" sz="3600" i="1" baseline="30000" dirty="0" smtClean="0">
                <a:solidFill>
                  <a:srgbClr val="00A44A"/>
                </a:solidFill>
                <a:latin typeface="Calibri" pitchFamily="34" charset="0"/>
              </a:rPr>
              <a:t>log</a:t>
            </a:r>
            <a:r>
              <a:rPr lang="en-AU" sz="2400" i="1" baseline="2000" dirty="0" smtClean="0">
                <a:solidFill>
                  <a:srgbClr val="00A44A"/>
                </a:solidFill>
                <a:latin typeface="Calibri" pitchFamily="34" charset="0"/>
              </a:rPr>
              <a:t>2</a:t>
            </a:r>
            <a:r>
              <a:rPr lang="en-AU" sz="3600" i="1" baseline="30000" dirty="0" smtClean="0">
                <a:solidFill>
                  <a:srgbClr val="00A44A"/>
                </a:solidFill>
                <a:latin typeface="Calibri" pitchFamily="34" charset="0"/>
              </a:rPr>
              <a:t>7</a:t>
            </a:r>
            <a:r>
              <a:rPr lang="en-AU" sz="3600" i="1" dirty="0" smtClean="0">
                <a:solidFill>
                  <a:srgbClr val="00A44A"/>
                </a:solidFill>
                <a:latin typeface="Calibri" pitchFamily="34" charset="0"/>
              </a:rPr>
              <a:t>)</a:t>
            </a:r>
            <a:endParaRPr lang="en-AU" sz="3600" i="1" dirty="0">
              <a:solidFill>
                <a:srgbClr val="00A44A"/>
              </a:solidFill>
              <a:latin typeface="Calibri" pitchFamily="34" charset="0"/>
            </a:endParaRPr>
          </a:p>
          <a:p>
            <a:pPr marL="914400" lvl="1" indent="-457200">
              <a:spcAft>
                <a:spcPts val="600"/>
              </a:spcAft>
              <a:buFont typeface="Wingdings" pitchFamily="2" charset="2"/>
              <a:buChar char="Ø"/>
            </a:pPr>
            <a:r>
              <a:rPr lang="en-AU" sz="3600" i="1" dirty="0" smtClean="0">
                <a:solidFill>
                  <a:srgbClr val="FF0000"/>
                </a:solidFill>
                <a:latin typeface="Calibri" pitchFamily="34" charset="0"/>
              </a:rPr>
              <a:t>NP-hard problems…</a:t>
            </a:r>
            <a:endParaRPr lang="en-AU" sz="3600" dirty="0" smtClean="0">
              <a:solidFill>
                <a:srgbClr val="FF0000"/>
              </a:solidFill>
              <a:latin typeface="Calibri" pitchFamily="34" charset="0"/>
            </a:endParaRPr>
          </a:p>
        </p:txBody>
      </p:sp>
      <p:sp>
        <p:nvSpPr>
          <p:cNvPr id="5" name="Rectangle 4"/>
          <p:cNvSpPr/>
          <p:nvPr/>
        </p:nvSpPr>
        <p:spPr>
          <a:xfrm>
            <a:off x="152142" y="1196752"/>
            <a:ext cx="8912739" cy="1077218"/>
          </a:xfrm>
          <a:prstGeom prst="rect">
            <a:avLst/>
          </a:prstGeom>
        </p:spPr>
        <p:txBody>
          <a:bodyPr wrap="square">
            <a:spAutoFit/>
          </a:bodyPr>
          <a:lstStyle/>
          <a:p>
            <a:pPr>
              <a:spcAft>
                <a:spcPts val="600"/>
              </a:spcAft>
            </a:pPr>
            <a:r>
              <a:rPr lang="en-AU" sz="3200" dirty="0" smtClean="0">
                <a:solidFill>
                  <a:srgbClr val="FF0000"/>
                </a:solidFill>
                <a:latin typeface="Calibri" pitchFamily="34" charset="0"/>
              </a:rPr>
              <a:t>Classify </a:t>
            </a:r>
            <a:r>
              <a:rPr lang="en-AU" sz="3200" dirty="0">
                <a:solidFill>
                  <a:srgbClr val="FF0000"/>
                </a:solidFill>
                <a:latin typeface="Calibri" pitchFamily="34" charset="0"/>
              </a:rPr>
              <a:t>all </a:t>
            </a:r>
            <a:r>
              <a:rPr lang="en-AU" sz="3200" dirty="0" smtClean="0">
                <a:solidFill>
                  <a:srgbClr val="FF0000"/>
                </a:solidFill>
                <a:latin typeface="Calibri" pitchFamily="34" charset="0"/>
              </a:rPr>
              <a:t>problems </a:t>
            </a:r>
            <a:r>
              <a:rPr lang="en-AU" sz="3200" dirty="0">
                <a:solidFill>
                  <a:srgbClr val="FF0000"/>
                </a:solidFill>
                <a:latin typeface="Calibri" pitchFamily="34" charset="0"/>
              </a:rPr>
              <a:t>into some categories based on </a:t>
            </a:r>
            <a:r>
              <a:rPr lang="en-AU" sz="3200" dirty="0" smtClean="0">
                <a:solidFill>
                  <a:srgbClr val="FF0000"/>
                </a:solidFill>
                <a:latin typeface="Calibri" pitchFamily="34" charset="0"/>
              </a:rPr>
              <a:t>time-complexity of the required algorithm…</a:t>
            </a:r>
            <a:endParaRPr lang="en-AU" sz="3200" dirty="0">
              <a:solidFill>
                <a:srgbClr val="FF0000"/>
              </a:solidFill>
              <a:latin typeface="Calibri" pitchFamily="34" charset="0"/>
            </a:endParaRPr>
          </a:p>
        </p:txBody>
      </p:sp>
    </p:spTree>
    <p:extLst>
      <p:ext uri="{BB962C8B-B14F-4D97-AF65-F5344CB8AC3E}">
        <p14:creationId xmlns:p14="http://schemas.microsoft.com/office/powerpoint/2010/main" val="42436128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ChangeArrowheads="1"/>
          </p:cNvSpPr>
          <p:nvPr/>
        </p:nvSpPr>
        <p:spPr bwMode="auto">
          <a:xfrm>
            <a:off x="0" y="11651"/>
            <a:ext cx="921702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4000" dirty="0" smtClean="0">
                <a:solidFill>
                  <a:srgbClr val="00A44A"/>
                </a:solidFill>
                <a:latin typeface="Calibri" pitchFamily="34" charset="0"/>
              </a:rPr>
              <a:t>A quote</a:t>
            </a:r>
            <a:endParaRPr lang="en-AU" sz="4000" dirty="0">
              <a:solidFill>
                <a:srgbClr val="00A44A"/>
              </a:solidFill>
              <a:latin typeface="Calibri" pitchFamily="34" charset="0"/>
            </a:endParaRPr>
          </a:p>
        </p:txBody>
      </p:sp>
      <p:sp>
        <p:nvSpPr>
          <p:cNvPr id="2" name="TextBox 1"/>
          <p:cNvSpPr txBox="1"/>
          <p:nvPr/>
        </p:nvSpPr>
        <p:spPr>
          <a:xfrm>
            <a:off x="231260" y="1196752"/>
            <a:ext cx="8912739" cy="4462760"/>
          </a:xfrm>
          <a:prstGeom prst="rect">
            <a:avLst/>
          </a:prstGeom>
          <a:noFill/>
        </p:spPr>
        <p:txBody>
          <a:bodyPr wrap="square" rtlCol="0">
            <a:spAutoFit/>
          </a:bodyPr>
          <a:lstStyle/>
          <a:p>
            <a:pPr>
              <a:spcAft>
                <a:spcPts val="600"/>
              </a:spcAft>
            </a:pPr>
            <a:r>
              <a:rPr lang="en-AU" sz="3200" dirty="0" smtClean="0">
                <a:solidFill>
                  <a:srgbClr val="00A44A"/>
                </a:solidFill>
                <a:latin typeface="Calibri" pitchFamily="34" charset="0"/>
              </a:rPr>
              <a:t>Novel</a:t>
            </a:r>
            <a:r>
              <a:rPr lang="en-AU" sz="3200" i="1" dirty="0" smtClean="0">
                <a:solidFill>
                  <a:srgbClr val="00A44A"/>
                </a:solidFill>
                <a:latin typeface="Calibri" pitchFamily="34" charset="0"/>
              </a:rPr>
              <a:t> In Desert and Wilderness </a:t>
            </a:r>
            <a:r>
              <a:rPr lang="en-AU" sz="3200" dirty="0" smtClean="0">
                <a:solidFill>
                  <a:srgbClr val="00A44A"/>
                </a:solidFill>
                <a:latin typeface="Calibri" pitchFamily="34" charset="0"/>
              </a:rPr>
              <a:t>by H. Sienkiewicz, first published in 1912</a:t>
            </a:r>
          </a:p>
          <a:p>
            <a:pPr>
              <a:spcAft>
                <a:spcPts val="600"/>
              </a:spcAft>
            </a:pPr>
            <a:endParaRPr lang="en-AU" sz="3200" dirty="0">
              <a:solidFill>
                <a:srgbClr val="00A44A"/>
              </a:solidFill>
            </a:endParaRPr>
          </a:p>
          <a:p>
            <a:pPr>
              <a:spcAft>
                <a:spcPts val="600"/>
              </a:spcAft>
            </a:pPr>
            <a:r>
              <a:rPr lang="en-AU" sz="2800" dirty="0" smtClean="0">
                <a:solidFill>
                  <a:srgbClr val="00A44A"/>
                </a:solidFill>
                <a:latin typeface="Calibri" pitchFamily="34" charset="0"/>
              </a:rPr>
              <a:t> – “How many are there?”</a:t>
            </a:r>
          </a:p>
          <a:p>
            <a:pPr>
              <a:spcBef>
                <a:spcPts val="600"/>
              </a:spcBef>
              <a:spcAft>
                <a:spcPts val="600"/>
              </a:spcAft>
            </a:pPr>
            <a:r>
              <a:rPr lang="en-AU" sz="2800" dirty="0" smtClean="0">
                <a:solidFill>
                  <a:srgbClr val="00A44A"/>
                </a:solidFill>
                <a:latin typeface="Calibri" pitchFamily="34" charset="0"/>
              </a:rPr>
              <a:t>Kali moved the fingers of both hands and the toes of both his feet about a score of times, but it was evident that he could not indicate the exact number for a simple reason that he could not count above ten and every greater amount appeared to him as </a:t>
            </a:r>
            <a:r>
              <a:rPr lang="en-AU" sz="2800" i="1" dirty="0" err="1" smtClean="0">
                <a:solidFill>
                  <a:srgbClr val="00A44A"/>
                </a:solidFill>
                <a:latin typeface="Calibri" pitchFamily="34" charset="0"/>
              </a:rPr>
              <a:t>wengi</a:t>
            </a:r>
            <a:r>
              <a:rPr lang="en-AU" sz="2800" dirty="0" smtClean="0">
                <a:solidFill>
                  <a:srgbClr val="00A44A"/>
                </a:solidFill>
                <a:latin typeface="Calibri" pitchFamily="34" charset="0"/>
              </a:rPr>
              <a:t>, that is, multitude.</a:t>
            </a:r>
            <a:endParaRPr lang="en-AU" sz="2800" dirty="0">
              <a:solidFill>
                <a:srgbClr val="00A44A"/>
              </a:solidFill>
              <a:latin typeface="Calibri" pitchFamily="34" charset="0"/>
            </a:endParaRPr>
          </a:p>
        </p:txBody>
      </p:sp>
    </p:spTree>
    <p:extLst>
      <p:ext uri="{BB962C8B-B14F-4D97-AF65-F5344CB8AC3E}">
        <p14:creationId xmlns:p14="http://schemas.microsoft.com/office/powerpoint/2010/main" val="1317429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ChangeArrowheads="1"/>
          </p:cNvSpPr>
          <p:nvPr/>
        </p:nvSpPr>
        <p:spPr bwMode="auto">
          <a:xfrm>
            <a:off x="0" y="11651"/>
            <a:ext cx="921702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4000" dirty="0" smtClean="0">
                <a:solidFill>
                  <a:srgbClr val="00A44A"/>
                </a:solidFill>
                <a:latin typeface="Calibri" pitchFamily="34" charset="0"/>
              </a:rPr>
              <a:t>Comparison</a:t>
            </a:r>
            <a:endParaRPr lang="en-AU" sz="4000" dirty="0">
              <a:solidFill>
                <a:srgbClr val="00A44A"/>
              </a:solidFill>
              <a:latin typeface="Calibri" pitchFamily="34" charset="0"/>
            </a:endParaRPr>
          </a:p>
        </p:txBody>
      </p:sp>
      <p:sp>
        <p:nvSpPr>
          <p:cNvPr id="2" name="TextBox 1"/>
          <p:cNvSpPr txBox="1"/>
          <p:nvPr/>
        </p:nvSpPr>
        <p:spPr>
          <a:xfrm>
            <a:off x="231260" y="1196752"/>
            <a:ext cx="8912739" cy="4755148"/>
          </a:xfrm>
          <a:prstGeom prst="rect">
            <a:avLst/>
          </a:prstGeom>
          <a:noFill/>
        </p:spPr>
        <p:txBody>
          <a:bodyPr wrap="square" rtlCol="0">
            <a:spAutoFit/>
          </a:bodyPr>
          <a:lstStyle/>
          <a:p>
            <a:pPr>
              <a:spcAft>
                <a:spcPts val="600"/>
              </a:spcAft>
            </a:pPr>
            <a:r>
              <a:rPr lang="en-AU" sz="3200" dirty="0" smtClean="0">
                <a:solidFill>
                  <a:srgbClr val="FF0000"/>
                </a:solidFill>
                <a:latin typeface="Calibri" pitchFamily="34" charset="0"/>
              </a:rPr>
              <a:t>Academic problems vs. real-world problems</a:t>
            </a:r>
          </a:p>
          <a:p>
            <a:pPr>
              <a:spcAft>
                <a:spcPts val="600"/>
              </a:spcAft>
            </a:pPr>
            <a:endParaRPr lang="en-AU" sz="3200" dirty="0">
              <a:solidFill>
                <a:srgbClr val="FF0000"/>
              </a:solidFill>
              <a:latin typeface="Calibri" pitchFamily="34" charset="0"/>
            </a:endParaRPr>
          </a:p>
          <a:p>
            <a:pPr marL="457200" indent="-457200">
              <a:spcAft>
                <a:spcPts val="600"/>
              </a:spcAft>
              <a:buFont typeface="Arial" pitchFamily="34" charset="0"/>
              <a:buChar char="•"/>
            </a:pPr>
            <a:r>
              <a:rPr lang="en-AU" sz="3200" dirty="0" smtClean="0">
                <a:solidFill>
                  <a:srgbClr val="00A44A"/>
                </a:solidFill>
                <a:latin typeface="Calibri" pitchFamily="34" charset="0"/>
              </a:rPr>
              <a:t>The concept of NP-hardness hardly applies in real world (e.g. it is unusual for a company to grow from 1,000 trucks to 10,000 trucks, and 100,000 trucks)…</a:t>
            </a:r>
          </a:p>
          <a:p>
            <a:pPr marL="457200" indent="-457200">
              <a:spcAft>
                <a:spcPts val="600"/>
              </a:spcAft>
              <a:buFont typeface="Arial" pitchFamily="34" charset="0"/>
              <a:buChar char="•"/>
            </a:pPr>
            <a:r>
              <a:rPr lang="en-AU" sz="3200" dirty="0" smtClean="0">
                <a:solidFill>
                  <a:srgbClr val="00A44A"/>
                </a:solidFill>
                <a:latin typeface="Calibri" pitchFamily="34" charset="0"/>
              </a:rPr>
              <a:t>The complexity of real-world problems emerges from </a:t>
            </a:r>
            <a:r>
              <a:rPr lang="en-AU" sz="3200" i="1" dirty="0" smtClean="0">
                <a:solidFill>
                  <a:srgbClr val="00A44A"/>
                </a:solidFill>
                <a:latin typeface="Calibri" pitchFamily="34" charset="0"/>
              </a:rPr>
              <a:t>interactions</a:t>
            </a:r>
            <a:r>
              <a:rPr lang="en-AU" sz="3200" dirty="0" smtClean="0">
                <a:solidFill>
                  <a:srgbClr val="00A44A"/>
                </a:solidFill>
                <a:latin typeface="Calibri" pitchFamily="34" charset="0"/>
              </a:rPr>
              <a:t> among sub-problems rather than size of a problem…</a:t>
            </a:r>
            <a:endParaRPr lang="en-AU" sz="3200" dirty="0">
              <a:solidFill>
                <a:srgbClr val="00A44A"/>
              </a:solidFill>
              <a:latin typeface="Calibri" pitchFamily="34" charset="0"/>
            </a:endParaRPr>
          </a:p>
        </p:txBody>
      </p:sp>
    </p:spTree>
    <p:extLst>
      <p:ext uri="{BB962C8B-B14F-4D97-AF65-F5344CB8AC3E}">
        <p14:creationId xmlns:p14="http://schemas.microsoft.com/office/powerpoint/2010/main" val="40936291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Text Box 3"/>
          <p:cNvSpPr txBox="1">
            <a:spLocks noChangeArrowheads="1"/>
          </p:cNvSpPr>
          <p:nvPr/>
        </p:nvSpPr>
        <p:spPr bwMode="auto">
          <a:xfrm>
            <a:off x="533400" y="2564904"/>
            <a:ext cx="814305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lnSpc>
                <a:spcPct val="100000"/>
              </a:lnSpc>
              <a:spcBef>
                <a:spcPct val="0"/>
              </a:spcBef>
              <a:buClr>
                <a:srgbClr val="E40000"/>
              </a:buClr>
              <a:buSzTx/>
              <a:buFontTx/>
              <a:buNone/>
            </a:pPr>
            <a:r>
              <a:rPr lang="en-AU" sz="4000" dirty="0" smtClean="0">
                <a:solidFill>
                  <a:srgbClr val="FF0000"/>
                </a:solidFill>
              </a:rPr>
              <a:t>A few remarks</a:t>
            </a:r>
            <a:endParaRPr lang="en-US" sz="4000" dirty="0">
              <a:solidFill>
                <a:srgbClr val="FF0000"/>
              </a:solidFill>
            </a:endParaRPr>
          </a:p>
        </p:txBody>
      </p:sp>
    </p:spTree>
    <p:extLst>
      <p:ext uri="{BB962C8B-B14F-4D97-AF65-F5344CB8AC3E}">
        <p14:creationId xmlns:p14="http://schemas.microsoft.com/office/powerpoint/2010/main" val="29011061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9571" name="Rectangle 3"/>
          <p:cNvSpPr>
            <a:spLocks noGrp="1" noChangeArrowheads="1"/>
          </p:cNvSpPr>
          <p:nvPr>
            <p:ph idx="1"/>
          </p:nvPr>
        </p:nvSpPr>
        <p:spPr bwMode="auto">
          <a:xfrm>
            <a:off x="287524" y="908719"/>
            <a:ext cx="8856476" cy="518457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marL="0" indent="0">
              <a:spcAft>
                <a:spcPts val="1200"/>
              </a:spcAft>
              <a:buNone/>
            </a:pPr>
            <a:r>
              <a:rPr lang="en-AU" sz="3000" dirty="0" smtClean="0">
                <a:solidFill>
                  <a:srgbClr val="00A44A"/>
                </a:solidFill>
                <a:latin typeface="Calibri" pitchFamily="34" charset="0"/>
                <a:cs typeface="Times New Roman" pitchFamily="18" charset="0"/>
              </a:rPr>
              <a:t>Over the last 30 years experimental research concentrated on well-defined NP-hard “silo” problems:</a:t>
            </a:r>
          </a:p>
          <a:p>
            <a:pPr>
              <a:spcBef>
                <a:spcPts val="0"/>
              </a:spcBef>
              <a:spcAft>
                <a:spcPts val="600"/>
              </a:spcAft>
              <a:buFont typeface="Courier New" pitchFamily="49" charset="0"/>
              <a:buChar char="o"/>
            </a:pPr>
            <a:r>
              <a:rPr lang="en-AU" sz="3000" dirty="0" smtClean="0">
                <a:solidFill>
                  <a:srgbClr val="00A44A"/>
                </a:solidFill>
                <a:latin typeface="Calibri" pitchFamily="34" charset="0"/>
                <a:cs typeface="Times New Roman" pitchFamily="18" charset="0"/>
              </a:rPr>
              <a:t> Travelling salesman problems</a:t>
            </a:r>
          </a:p>
          <a:p>
            <a:pPr>
              <a:spcBef>
                <a:spcPts val="0"/>
              </a:spcBef>
              <a:spcAft>
                <a:spcPts val="600"/>
              </a:spcAft>
              <a:buFont typeface="Courier New" pitchFamily="49" charset="0"/>
              <a:buChar char="o"/>
            </a:pPr>
            <a:r>
              <a:rPr lang="en-AU" sz="3000" dirty="0" smtClean="0">
                <a:solidFill>
                  <a:srgbClr val="00A44A"/>
                </a:solidFill>
                <a:latin typeface="Calibri" pitchFamily="34" charset="0"/>
                <a:cs typeface="Times New Roman" pitchFamily="18" charset="0"/>
              </a:rPr>
              <a:t> Knapsack problems</a:t>
            </a:r>
          </a:p>
          <a:p>
            <a:pPr>
              <a:spcBef>
                <a:spcPts val="0"/>
              </a:spcBef>
              <a:spcAft>
                <a:spcPts val="600"/>
              </a:spcAft>
              <a:buFont typeface="Courier New" pitchFamily="49" charset="0"/>
              <a:buChar char="o"/>
            </a:pPr>
            <a:r>
              <a:rPr lang="en-AU" sz="3000" dirty="0" smtClean="0">
                <a:solidFill>
                  <a:srgbClr val="00A44A"/>
                </a:solidFill>
                <a:latin typeface="Calibri" pitchFamily="34" charset="0"/>
                <a:cs typeface="Times New Roman" pitchFamily="18" charset="0"/>
              </a:rPr>
              <a:t> Graph colouring problems</a:t>
            </a:r>
          </a:p>
          <a:p>
            <a:pPr>
              <a:spcBef>
                <a:spcPts val="0"/>
              </a:spcBef>
              <a:spcAft>
                <a:spcPts val="600"/>
              </a:spcAft>
              <a:buFont typeface="Courier New" pitchFamily="49" charset="0"/>
              <a:buChar char="o"/>
            </a:pPr>
            <a:r>
              <a:rPr lang="en-AU" sz="3000" dirty="0" smtClean="0">
                <a:solidFill>
                  <a:srgbClr val="00A44A"/>
                </a:solidFill>
                <a:latin typeface="Calibri" pitchFamily="34" charset="0"/>
                <a:cs typeface="Times New Roman" pitchFamily="18" charset="0"/>
              </a:rPr>
              <a:t> Vehicle routing problems</a:t>
            </a:r>
          </a:p>
          <a:p>
            <a:pPr>
              <a:spcBef>
                <a:spcPts val="0"/>
              </a:spcBef>
              <a:spcAft>
                <a:spcPts val="600"/>
              </a:spcAft>
              <a:buFont typeface="Courier New" pitchFamily="49" charset="0"/>
              <a:buChar char="o"/>
            </a:pPr>
            <a:r>
              <a:rPr lang="en-AU" sz="3000" dirty="0" smtClean="0">
                <a:solidFill>
                  <a:srgbClr val="00A44A"/>
                </a:solidFill>
                <a:latin typeface="Calibri" pitchFamily="34" charset="0"/>
                <a:cs typeface="Times New Roman" pitchFamily="18" charset="0"/>
              </a:rPr>
              <a:t> Allocation problems</a:t>
            </a:r>
          </a:p>
          <a:p>
            <a:pPr>
              <a:spcBef>
                <a:spcPts val="0"/>
              </a:spcBef>
              <a:spcAft>
                <a:spcPts val="600"/>
              </a:spcAft>
              <a:buFont typeface="Courier New" pitchFamily="49" charset="0"/>
              <a:buChar char="o"/>
            </a:pPr>
            <a:r>
              <a:rPr lang="en-AU" sz="3000" dirty="0" smtClean="0">
                <a:solidFill>
                  <a:srgbClr val="00A44A"/>
                </a:solidFill>
                <a:latin typeface="Calibri" pitchFamily="34" charset="0"/>
                <a:cs typeface="Times New Roman" pitchFamily="18" charset="0"/>
              </a:rPr>
              <a:t> Network flow problems</a:t>
            </a:r>
          </a:p>
          <a:p>
            <a:pPr>
              <a:spcBef>
                <a:spcPts val="0"/>
              </a:spcBef>
              <a:spcAft>
                <a:spcPts val="600"/>
              </a:spcAft>
              <a:buFont typeface="Courier New" pitchFamily="49" charset="0"/>
              <a:buChar char="o"/>
            </a:pPr>
            <a:r>
              <a:rPr lang="en-AU" sz="3000" dirty="0" smtClean="0">
                <a:solidFill>
                  <a:srgbClr val="00A44A"/>
                </a:solidFill>
                <a:latin typeface="Calibri" pitchFamily="34" charset="0"/>
                <a:cs typeface="Times New Roman" pitchFamily="18" charset="0"/>
              </a:rPr>
              <a:t> Job-shop scheduling problems</a:t>
            </a:r>
          </a:p>
          <a:p>
            <a:pPr>
              <a:spcBef>
                <a:spcPts val="0"/>
              </a:spcBef>
              <a:spcAft>
                <a:spcPts val="600"/>
              </a:spcAft>
              <a:buFont typeface="Courier New" pitchFamily="49" charset="0"/>
              <a:buChar char="o"/>
            </a:pPr>
            <a:r>
              <a:rPr lang="en-AU" sz="3000" dirty="0" smtClean="0">
                <a:solidFill>
                  <a:srgbClr val="00A44A"/>
                </a:solidFill>
                <a:latin typeface="Calibri" pitchFamily="34" charset="0"/>
                <a:cs typeface="Times New Roman" pitchFamily="18" charset="0"/>
              </a:rPr>
              <a:t> etc.</a:t>
            </a:r>
          </a:p>
          <a:p>
            <a:pPr>
              <a:spcBef>
                <a:spcPts val="0"/>
              </a:spcBef>
              <a:spcAft>
                <a:spcPts val="600"/>
              </a:spcAft>
            </a:pPr>
            <a:endParaRPr lang="en-US" sz="3000" dirty="0" smtClean="0">
              <a:cs typeface="Times New Roman" pitchFamily="18" charset="0"/>
            </a:endParaRPr>
          </a:p>
        </p:txBody>
      </p:sp>
      <p:sp>
        <p:nvSpPr>
          <p:cNvPr id="82947" name="Rectangle 5"/>
          <p:cNvSpPr>
            <a:spLocks noChangeArrowheads="1"/>
          </p:cNvSpPr>
          <p:nvPr/>
        </p:nvSpPr>
        <p:spPr bwMode="auto">
          <a:xfrm>
            <a:off x="0" y="3628"/>
            <a:ext cx="9144000" cy="905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spcBef>
                <a:spcPct val="0"/>
              </a:spcBef>
              <a:buClrTx/>
              <a:buFontTx/>
              <a:buNone/>
            </a:pPr>
            <a:r>
              <a:rPr lang="en-US" sz="4400" i="1" dirty="0" smtClean="0">
                <a:solidFill>
                  <a:schemeClr val="tx2"/>
                </a:solidFill>
              </a:rPr>
              <a:t>         </a:t>
            </a:r>
            <a:r>
              <a:rPr lang="en-US" sz="4000" dirty="0" smtClean="0">
                <a:solidFill>
                  <a:srgbClr val="00A44A"/>
                </a:solidFill>
                <a:latin typeface="Calibri" pitchFamily="34" charset="0"/>
              </a:rPr>
              <a:t>Research problems</a:t>
            </a:r>
            <a:endParaRPr lang="en-US" sz="4000" dirty="0">
              <a:solidFill>
                <a:srgbClr val="00A44A"/>
              </a:solidFill>
              <a:latin typeface="Calibri" pitchFamily="34" charset="0"/>
            </a:endParaRPr>
          </a:p>
        </p:txBody>
      </p:sp>
    </p:spTree>
    <p:extLst>
      <p:ext uri="{BB962C8B-B14F-4D97-AF65-F5344CB8AC3E}">
        <p14:creationId xmlns:p14="http://schemas.microsoft.com/office/powerpoint/2010/main" val="24228358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957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49571">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49571">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49571">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49571">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49571">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49571">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4957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9571" name="Rectangle 3"/>
          <p:cNvSpPr>
            <a:spLocks noGrp="1" noChangeArrowheads="1"/>
          </p:cNvSpPr>
          <p:nvPr>
            <p:ph idx="1"/>
          </p:nvPr>
        </p:nvSpPr>
        <p:spPr bwMode="auto">
          <a:xfrm>
            <a:off x="287524" y="908719"/>
            <a:ext cx="8856476" cy="518457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marL="0" indent="0">
              <a:spcAft>
                <a:spcPts val="1200"/>
              </a:spcAft>
              <a:buNone/>
            </a:pPr>
            <a:r>
              <a:rPr lang="en-AU" sz="3000" dirty="0" smtClean="0">
                <a:solidFill>
                  <a:srgbClr val="00A44A"/>
                </a:solidFill>
                <a:latin typeface="Calibri" pitchFamily="34" charset="0"/>
                <a:cs typeface="Times New Roman" pitchFamily="18" charset="0"/>
              </a:rPr>
              <a:t>Over the last 30 years experimental research concentrated on well-defined NP-hard “silo” problems:</a:t>
            </a:r>
            <a:endParaRPr lang="en-AU" sz="3000" dirty="0" smtClean="0">
              <a:solidFill>
                <a:srgbClr val="FF0000"/>
              </a:solidFill>
              <a:latin typeface="Calibri" pitchFamily="34" charset="0"/>
              <a:cs typeface="Times New Roman" pitchFamily="18" charset="0"/>
            </a:endParaRPr>
          </a:p>
          <a:p>
            <a:pPr>
              <a:spcBef>
                <a:spcPts val="0"/>
              </a:spcBef>
              <a:spcAft>
                <a:spcPts val="600"/>
              </a:spcAft>
              <a:buFont typeface="Courier New" pitchFamily="49" charset="0"/>
              <a:buChar char="o"/>
            </a:pPr>
            <a:r>
              <a:rPr lang="en-AU" sz="3000" dirty="0" smtClean="0">
                <a:solidFill>
                  <a:srgbClr val="FF0000"/>
                </a:solidFill>
                <a:latin typeface="Calibri" pitchFamily="34" charset="0"/>
                <a:cs typeface="Times New Roman" pitchFamily="18" charset="0"/>
              </a:rPr>
              <a:t> Travelling salesman problems</a:t>
            </a:r>
          </a:p>
          <a:p>
            <a:pPr>
              <a:spcBef>
                <a:spcPts val="0"/>
              </a:spcBef>
              <a:spcAft>
                <a:spcPts val="600"/>
              </a:spcAft>
              <a:buFont typeface="Courier New" pitchFamily="49" charset="0"/>
              <a:buChar char="o"/>
            </a:pPr>
            <a:r>
              <a:rPr lang="en-AU" sz="3000" dirty="0" smtClean="0">
                <a:solidFill>
                  <a:srgbClr val="FF0000"/>
                </a:solidFill>
                <a:latin typeface="Calibri" pitchFamily="34" charset="0"/>
                <a:cs typeface="Times New Roman" pitchFamily="18" charset="0"/>
              </a:rPr>
              <a:t> Knapsack problems</a:t>
            </a:r>
            <a:endParaRPr lang="en-AU" sz="3000" dirty="0" smtClean="0">
              <a:solidFill>
                <a:srgbClr val="00A44A"/>
              </a:solidFill>
              <a:latin typeface="Calibri" pitchFamily="34" charset="0"/>
              <a:cs typeface="Times New Roman" pitchFamily="18" charset="0"/>
            </a:endParaRPr>
          </a:p>
          <a:p>
            <a:pPr>
              <a:spcBef>
                <a:spcPts val="0"/>
              </a:spcBef>
              <a:spcAft>
                <a:spcPts val="600"/>
              </a:spcAft>
              <a:buFont typeface="Courier New" pitchFamily="49" charset="0"/>
              <a:buChar char="o"/>
            </a:pPr>
            <a:r>
              <a:rPr lang="en-AU" sz="3000" dirty="0" smtClean="0">
                <a:solidFill>
                  <a:srgbClr val="00A44A"/>
                </a:solidFill>
                <a:latin typeface="Calibri" pitchFamily="34" charset="0"/>
                <a:cs typeface="Times New Roman" pitchFamily="18" charset="0"/>
              </a:rPr>
              <a:t> Graph colouring problems</a:t>
            </a:r>
          </a:p>
          <a:p>
            <a:pPr>
              <a:spcBef>
                <a:spcPts val="0"/>
              </a:spcBef>
              <a:spcAft>
                <a:spcPts val="600"/>
              </a:spcAft>
              <a:buFont typeface="Courier New" pitchFamily="49" charset="0"/>
              <a:buChar char="o"/>
            </a:pPr>
            <a:r>
              <a:rPr lang="en-AU" sz="3000" dirty="0" smtClean="0">
                <a:solidFill>
                  <a:srgbClr val="00A44A"/>
                </a:solidFill>
                <a:latin typeface="Calibri" pitchFamily="34" charset="0"/>
                <a:cs typeface="Times New Roman" pitchFamily="18" charset="0"/>
              </a:rPr>
              <a:t> Vehicle routing problems</a:t>
            </a:r>
          </a:p>
          <a:p>
            <a:pPr>
              <a:spcBef>
                <a:spcPts val="0"/>
              </a:spcBef>
              <a:spcAft>
                <a:spcPts val="600"/>
              </a:spcAft>
              <a:buFont typeface="Courier New" pitchFamily="49" charset="0"/>
              <a:buChar char="o"/>
            </a:pPr>
            <a:r>
              <a:rPr lang="en-AU" sz="3000" dirty="0" smtClean="0">
                <a:solidFill>
                  <a:srgbClr val="00A44A"/>
                </a:solidFill>
                <a:latin typeface="Calibri" pitchFamily="34" charset="0"/>
                <a:cs typeface="Times New Roman" pitchFamily="18" charset="0"/>
              </a:rPr>
              <a:t> Allocation problems</a:t>
            </a:r>
          </a:p>
          <a:p>
            <a:pPr>
              <a:spcBef>
                <a:spcPts val="0"/>
              </a:spcBef>
              <a:spcAft>
                <a:spcPts val="600"/>
              </a:spcAft>
              <a:buFont typeface="Courier New" pitchFamily="49" charset="0"/>
              <a:buChar char="o"/>
            </a:pPr>
            <a:r>
              <a:rPr lang="en-AU" sz="3000" dirty="0" smtClean="0">
                <a:solidFill>
                  <a:srgbClr val="00A44A"/>
                </a:solidFill>
                <a:latin typeface="Calibri" pitchFamily="34" charset="0"/>
                <a:cs typeface="Times New Roman" pitchFamily="18" charset="0"/>
              </a:rPr>
              <a:t> Network flow problems</a:t>
            </a:r>
          </a:p>
          <a:p>
            <a:pPr>
              <a:spcBef>
                <a:spcPts val="0"/>
              </a:spcBef>
              <a:spcAft>
                <a:spcPts val="600"/>
              </a:spcAft>
              <a:buFont typeface="Courier New" pitchFamily="49" charset="0"/>
              <a:buChar char="o"/>
            </a:pPr>
            <a:r>
              <a:rPr lang="en-AU" sz="3000" dirty="0" smtClean="0">
                <a:solidFill>
                  <a:srgbClr val="00A44A"/>
                </a:solidFill>
                <a:latin typeface="Calibri" pitchFamily="34" charset="0"/>
                <a:cs typeface="Times New Roman" pitchFamily="18" charset="0"/>
              </a:rPr>
              <a:t> Job-shop scheduling problems</a:t>
            </a:r>
          </a:p>
          <a:p>
            <a:pPr>
              <a:spcBef>
                <a:spcPts val="0"/>
              </a:spcBef>
              <a:spcAft>
                <a:spcPts val="600"/>
              </a:spcAft>
              <a:buFont typeface="Courier New" pitchFamily="49" charset="0"/>
              <a:buChar char="o"/>
            </a:pPr>
            <a:r>
              <a:rPr lang="en-AU" sz="3000" dirty="0" smtClean="0">
                <a:solidFill>
                  <a:srgbClr val="00A44A"/>
                </a:solidFill>
                <a:latin typeface="Calibri" pitchFamily="34" charset="0"/>
                <a:cs typeface="Times New Roman" pitchFamily="18" charset="0"/>
              </a:rPr>
              <a:t> etc.</a:t>
            </a:r>
          </a:p>
          <a:p>
            <a:pPr>
              <a:spcBef>
                <a:spcPts val="0"/>
              </a:spcBef>
              <a:spcAft>
                <a:spcPts val="600"/>
              </a:spcAft>
            </a:pPr>
            <a:endParaRPr lang="en-US" sz="3000" dirty="0" smtClean="0">
              <a:cs typeface="Times New Roman" pitchFamily="18" charset="0"/>
            </a:endParaRPr>
          </a:p>
        </p:txBody>
      </p:sp>
      <p:sp>
        <p:nvSpPr>
          <p:cNvPr id="82947" name="Rectangle 5"/>
          <p:cNvSpPr>
            <a:spLocks noChangeArrowheads="1"/>
          </p:cNvSpPr>
          <p:nvPr/>
        </p:nvSpPr>
        <p:spPr bwMode="auto">
          <a:xfrm>
            <a:off x="0" y="3628"/>
            <a:ext cx="9144000" cy="905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spcBef>
                <a:spcPct val="0"/>
              </a:spcBef>
              <a:buClrTx/>
              <a:buFontTx/>
              <a:buNone/>
            </a:pPr>
            <a:r>
              <a:rPr lang="en-US" sz="4400" i="1" dirty="0" smtClean="0">
                <a:solidFill>
                  <a:schemeClr val="tx2"/>
                </a:solidFill>
              </a:rPr>
              <a:t>         </a:t>
            </a:r>
            <a:r>
              <a:rPr lang="en-US" sz="4000" dirty="0" smtClean="0">
                <a:solidFill>
                  <a:srgbClr val="00A44A"/>
                </a:solidFill>
                <a:latin typeface="Calibri" pitchFamily="34" charset="0"/>
              </a:rPr>
              <a:t>Research problems</a:t>
            </a:r>
            <a:endParaRPr lang="en-US" sz="4000" dirty="0">
              <a:solidFill>
                <a:srgbClr val="00A44A"/>
              </a:solidFill>
              <a:latin typeface="Calibri" pitchFamily="34" charset="0"/>
            </a:endParaRPr>
          </a:p>
        </p:txBody>
      </p:sp>
    </p:spTree>
    <p:extLst>
      <p:ext uri="{BB962C8B-B14F-4D97-AF65-F5344CB8AC3E}">
        <p14:creationId xmlns:p14="http://schemas.microsoft.com/office/powerpoint/2010/main" val="34404003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9571" name="Rectangle 3"/>
          <p:cNvSpPr>
            <a:spLocks noGrp="1" noChangeArrowheads="1"/>
          </p:cNvSpPr>
          <p:nvPr>
            <p:ph idx="1"/>
          </p:nvPr>
        </p:nvSpPr>
        <p:spPr bwMode="auto">
          <a:xfrm>
            <a:off x="338127" y="908719"/>
            <a:ext cx="8467746" cy="525658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marL="0" indent="0">
              <a:spcBef>
                <a:spcPts val="0"/>
              </a:spcBef>
              <a:spcAft>
                <a:spcPts val="600"/>
              </a:spcAft>
              <a:buNone/>
            </a:pPr>
            <a:r>
              <a:rPr lang="en-US" sz="3000" dirty="0" smtClean="0">
                <a:solidFill>
                  <a:srgbClr val="00B050"/>
                </a:solidFill>
                <a:latin typeface="Calibri" pitchFamily="34" charset="0"/>
                <a:cs typeface="Times New Roman" pitchFamily="18" charset="0"/>
              </a:rPr>
              <a:t>Given a list of cities and all costs of moving between them, find a cycle that visits each city precisely once and minimizes the total cost…</a:t>
            </a:r>
          </a:p>
        </p:txBody>
      </p:sp>
      <p:sp>
        <p:nvSpPr>
          <p:cNvPr id="82947" name="Rectangle 5"/>
          <p:cNvSpPr>
            <a:spLocks noChangeArrowheads="1"/>
          </p:cNvSpPr>
          <p:nvPr/>
        </p:nvSpPr>
        <p:spPr bwMode="auto">
          <a:xfrm>
            <a:off x="0" y="3628"/>
            <a:ext cx="9144000" cy="905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spcBef>
                <a:spcPct val="0"/>
              </a:spcBef>
              <a:buClrTx/>
              <a:buFontTx/>
              <a:buNone/>
            </a:pPr>
            <a:r>
              <a:rPr lang="en-US" sz="4400" i="1" dirty="0">
                <a:solidFill>
                  <a:schemeClr val="tx2"/>
                </a:solidFill>
              </a:rPr>
              <a:t> </a:t>
            </a:r>
            <a:r>
              <a:rPr lang="en-US" sz="4400" i="1" dirty="0" smtClean="0">
                <a:solidFill>
                  <a:schemeClr val="tx2"/>
                </a:solidFill>
              </a:rPr>
              <a:t>        </a:t>
            </a:r>
            <a:r>
              <a:rPr lang="en-US" sz="4000" dirty="0" smtClean="0">
                <a:solidFill>
                  <a:srgbClr val="00B050"/>
                </a:solidFill>
                <a:latin typeface="Calibri" pitchFamily="34" charset="0"/>
              </a:rPr>
              <a:t>Travelling salesman problem </a:t>
            </a:r>
            <a:endParaRPr lang="en-US" sz="4000" dirty="0">
              <a:solidFill>
                <a:srgbClr val="00B050"/>
              </a:solidFill>
              <a:latin typeface="Calibri" pitchFamily="34" charset="0"/>
            </a:endParaRPr>
          </a:p>
        </p:txBody>
      </p:sp>
      <p:sp>
        <p:nvSpPr>
          <p:cNvPr id="2" name="Oval 1"/>
          <p:cNvSpPr/>
          <p:nvPr/>
        </p:nvSpPr>
        <p:spPr>
          <a:xfrm>
            <a:off x="1475656" y="3284984"/>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p:cNvSpPr/>
          <p:nvPr/>
        </p:nvSpPr>
        <p:spPr>
          <a:xfrm>
            <a:off x="2694856" y="3212976"/>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p:cNvSpPr/>
          <p:nvPr/>
        </p:nvSpPr>
        <p:spPr>
          <a:xfrm>
            <a:off x="1744452" y="3881479"/>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p:cNvSpPr/>
          <p:nvPr/>
        </p:nvSpPr>
        <p:spPr>
          <a:xfrm>
            <a:off x="1398565" y="4468180"/>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Oval 7"/>
          <p:cNvSpPr/>
          <p:nvPr/>
        </p:nvSpPr>
        <p:spPr>
          <a:xfrm>
            <a:off x="2462064" y="3855797"/>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Oval 8"/>
          <p:cNvSpPr/>
          <p:nvPr/>
        </p:nvSpPr>
        <p:spPr>
          <a:xfrm>
            <a:off x="3256394" y="3894584"/>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Oval 9"/>
          <p:cNvSpPr/>
          <p:nvPr/>
        </p:nvSpPr>
        <p:spPr>
          <a:xfrm>
            <a:off x="2390056" y="4199384"/>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Oval 10"/>
          <p:cNvSpPr/>
          <p:nvPr/>
        </p:nvSpPr>
        <p:spPr>
          <a:xfrm>
            <a:off x="2087149" y="5149788"/>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Oval 11"/>
          <p:cNvSpPr/>
          <p:nvPr/>
        </p:nvSpPr>
        <p:spPr>
          <a:xfrm>
            <a:off x="2658852" y="4820715"/>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Oval 12"/>
          <p:cNvSpPr/>
          <p:nvPr/>
        </p:nvSpPr>
        <p:spPr>
          <a:xfrm>
            <a:off x="4067944" y="4656584"/>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p:cNvSpPr/>
          <p:nvPr/>
        </p:nvSpPr>
        <p:spPr>
          <a:xfrm>
            <a:off x="3337552" y="4504184"/>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Oval 14"/>
          <p:cNvSpPr/>
          <p:nvPr/>
        </p:nvSpPr>
        <p:spPr>
          <a:xfrm>
            <a:off x="3843095" y="3320988"/>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Oval 15"/>
          <p:cNvSpPr/>
          <p:nvPr/>
        </p:nvSpPr>
        <p:spPr>
          <a:xfrm>
            <a:off x="3304456" y="5113784"/>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Oval 16"/>
          <p:cNvSpPr/>
          <p:nvPr/>
        </p:nvSpPr>
        <p:spPr>
          <a:xfrm>
            <a:off x="2766864" y="5642992"/>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Oval 17"/>
          <p:cNvSpPr/>
          <p:nvPr/>
        </p:nvSpPr>
        <p:spPr>
          <a:xfrm>
            <a:off x="4716016" y="3949294"/>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Oval 18"/>
          <p:cNvSpPr/>
          <p:nvPr/>
        </p:nvSpPr>
        <p:spPr>
          <a:xfrm>
            <a:off x="3761656" y="5570984"/>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Oval 19"/>
          <p:cNvSpPr/>
          <p:nvPr/>
        </p:nvSpPr>
        <p:spPr>
          <a:xfrm>
            <a:off x="4006574" y="3985298"/>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Oval 20"/>
          <p:cNvSpPr/>
          <p:nvPr/>
        </p:nvSpPr>
        <p:spPr>
          <a:xfrm>
            <a:off x="3308400" y="2924944"/>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Oval 21"/>
          <p:cNvSpPr/>
          <p:nvPr/>
        </p:nvSpPr>
        <p:spPr>
          <a:xfrm>
            <a:off x="2123153" y="2960948"/>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Oval 22"/>
          <p:cNvSpPr/>
          <p:nvPr/>
        </p:nvSpPr>
        <p:spPr>
          <a:xfrm>
            <a:off x="3736571" y="4892723"/>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Oval 23"/>
          <p:cNvSpPr/>
          <p:nvPr/>
        </p:nvSpPr>
        <p:spPr>
          <a:xfrm>
            <a:off x="5134744" y="2893132"/>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Oval 24"/>
          <p:cNvSpPr/>
          <p:nvPr/>
        </p:nvSpPr>
        <p:spPr>
          <a:xfrm>
            <a:off x="1486575" y="4167290"/>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Oval 25"/>
          <p:cNvSpPr/>
          <p:nvPr/>
        </p:nvSpPr>
        <p:spPr>
          <a:xfrm>
            <a:off x="1187624" y="5534980"/>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8650892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9571" name="Rectangle 3"/>
          <p:cNvSpPr>
            <a:spLocks noGrp="1" noChangeArrowheads="1"/>
          </p:cNvSpPr>
          <p:nvPr>
            <p:ph idx="1"/>
          </p:nvPr>
        </p:nvSpPr>
        <p:spPr bwMode="auto">
          <a:xfrm>
            <a:off x="338127" y="908719"/>
            <a:ext cx="8467746" cy="525658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marL="0" indent="0">
              <a:spcBef>
                <a:spcPts val="0"/>
              </a:spcBef>
              <a:spcAft>
                <a:spcPts val="600"/>
              </a:spcAft>
              <a:buNone/>
            </a:pPr>
            <a:r>
              <a:rPr lang="en-US" sz="3000" dirty="0" smtClean="0">
                <a:solidFill>
                  <a:srgbClr val="00A44A"/>
                </a:solidFill>
                <a:latin typeface="Calibri" pitchFamily="34" charset="0"/>
                <a:cs typeface="Times New Roman" pitchFamily="18" charset="0"/>
              </a:rPr>
              <a:t>Given a </a:t>
            </a:r>
            <a:r>
              <a:rPr lang="en-US" sz="3000" dirty="0">
                <a:solidFill>
                  <a:srgbClr val="00A44A"/>
                </a:solidFill>
                <a:latin typeface="Calibri" pitchFamily="34" charset="0"/>
                <a:cs typeface="Times New Roman" pitchFamily="18" charset="0"/>
              </a:rPr>
              <a:t>list of cities and </a:t>
            </a:r>
            <a:r>
              <a:rPr lang="en-US" sz="3000" dirty="0" smtClean="0">
                <a:solidFill>
                  <a:srgbClr val="00A44A"/>
                </a:solidFill>
                <a:latin typeface="Calibri" pitchFamily="34" charset="0"/>
                <a:cs typeface="Times New Roman" pitchFamily="18" charset="0"/>
              </a:rPr>
              <a:t>all </a:t>
            </a:r>
            <a:r>
              <a:rPr lang="en-US" sz="3000" dirty="0">
                <a:solidFill>
                  <a:srgbClr val="00A44A"/>
                </a:solidFill>
                <a:latin typeface="Calibri" pitchFamily="34" charset="0"/>
                <a:cs typeface="Times New Roman" pitchFamily="18" charset="0"/>
              </a:rPr>
              <a:t>costs of moving between them, find a cycle that visits each city precisely once and minimizes the total </a:t>
            </a:r>
            <a:r>
              <a:rPr lang="en-US" sz="3000" dirty="0" smtClean="0">
                <a:solidFill>
                  <a:srgbClr val="00A44A"/>
                </a:solidFill>
                <a:latin typeface="Calibri" pitchFamily="34" charset="0"/>
                <a:cs typeface="Times New Roman" pitchFamily="18" charset="0"/>
              </a:rPr>
              <a:t>cost…</a:t>
            </a:r>
          </a:p>
        </p:txBody>
      </p:sp>
      <p:sp>
        <p:nvSpPr>
          <p:cNvPr id="82947" name="Rectangle 5"/>
          <p:cNvSpPr>
            <a:spLocks noChangeArrowheads="1"/>
          </p:cNvSpPr>
          <p:nvPr/>
        </p:nvSpPr>
        <p:spPr bwMode="auto">
          <a:xfrm>
            <a:off x="0" y="3628"/>
            <a:ext cx="9144000" cy="905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spcBef>
                <a:spcPct val="0"/>
              </a:spcBef>
              <a:buClrTx/>
              <a:buFontTx/>
              <a:buNone/>
            </a:pPr>
            <a:r>
              <a:rPr lang="en-US" sz="4400" i="1" dirty="0">
                <a:solidFill>
                  <a:schemeClr val="tx2"/>
                </a:solidFill>
              </a:rPr>
              <a:t> </a:t>
            </a:r>
            <a:r>
              <a:rPr lang="en-US" sz="4400" i="1" dirty="0" smtClean="0">
                <a:solidFill>
                  <a:schemeClr val="tx2"/>
                </a:solidFill>
              </a:rPr>
              <a:t>        </a:t>
            </a:r>
            <a:r>
              <a:rPr lang="en-US" sz="4000" dirty="0" smtClean="0">
                <a:solidFill>
                  <a:srgbClr val="00B050"/>
                </a:solidFill>
                <a:latin typeface="Calibri" pitchFamily="34" charset="0"/>
              </a:rPr>
              <a:t>Travelling salesman problem </a:t>
            </a:r>
            <a:endParaRPr lang="en-US" sz="4000" dirty="0">
              <a:solidFill>
                <a:srgbClr val="00B050"/>
              </a:solidFill>
              <a:latin typeface="Calibri" pitchFamily="34" charset="0"/>
            </a:endParaRPr>
          </a:p>
        </p:txBody>
      </p:sp>
      <p:sp>
        <p:nvSpPr>
          <p:cNvPr id="2" name="Oval 1"/>
          <p:cNvSpPr/>
          <p:nvPr/>
        </p:nvSpPr>
        <p:spPr>
          <a:xfrm>
            <a:off x="1475656" y="3284984"/>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p:cNvSpPr/>
          <p:nvPr/>
        </p:nvSpPr>
        <p:spPr>
          <a:xfrm>
            <a:off x="2694856" y="3212976"/>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p:cNvSpPr/>
          <p:nvPr/>
        </p:nvSpPr>
        <p:spPr>
          <a:xfrm>
            <a:off x="1744452" y="3881479"/>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p:cNvSpPr/>
          <p:nvPr/>
        </p:nvSpPr>
        <p:spPr>
          <a:xfrm>
            <a:off x="1398565" y="4468180"/>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Oval 7"/>
          <p:cNvSpPr/>
          <p:nvPr/>
        </p:nvSpPr>
        <p:spPr>
          <a:xfrm>
            <a:off x="2462064" y="3855797"/>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Oval 8"/>
          <p:cNvSpPr/>
          <p:nvPr/>
        </p:nvSpPr>
        <p:spPr>
          <a:xfrm>
            <a:off x="3256394" y="3894584"/>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Oval 9"/>
          <p:cNvSpPr/>
          <p:nvPr/>
        </p:nvSpPr>
        <p:spPr>
          <a:xfrm>
            <a:off x="2390056" y="4199384"/>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Oval 10"/>
          <p:cNvSpPr/>
          <p:nvPr/>
        </p:nvSpPr>
        <p:spPr>
          <a:xfrm>
            <a:off x="2087149" y="5149788"/>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Oval 11"/>
          <p:cNvSpPr/>
          <p:nvPr/>
        </p:nvSpPr>
        <p:spPr>
          <a:xfrm>
            <a:off x="2658852" y="4820715"/>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Oval 12"/>
          <p:cNvSpPr/>
          <p:nvPr/>
        </p:nvSpPr>
        <p:spPr>
          <a:xfrm>
            <a:off x="4067944" y="4656584"/>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p:cNvSpPr/>
          <p:nvPr/>
        </p:nvSpPr>
        <p:spPr>
          <a:xfrm>
            <a:off x="3337552" y="4504184"/>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Oval 14"/>
          <p:cNvSpPr/>
          <p:nvPr/>
        </p:nvSpPr>
        <p:spPr>
          <a:xfrm>
            <a:off x="3843095" y="3320988"/>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Oval 15"/>
          <p:cNvSpPr/>
          <p:nvPr/>
        </p:nvSpPr>
        <p:spPr>
          <a:xfrm>
            <a:off x="3304456" y="5113784"/>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Oval 16"/>
          <p:cNvSpPr/>
          <p:nvPr/>
        </p:nvSpPr>
        <p:spPr>
          <a:xfrm>
            <a:off x="2766864" y="5642992"/>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Oval 17"/>
          <p:cNvSpPr/>
          <p:nvPr/>
        </p:nvSpPr>
        <p:spPr>
          <a:xfrm>
            <a:off x="4716016" y="3949294"/>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Oval 18"/>
          <p:cNvSpPr/>
          <p:nvPr/>
        </p:nvSpPr>
        <p:spPr>
          <a:xfrm>
            <a:off x="3761656" y="5570984"/>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Oval 19"/>
          <p:cNvSpPr/>
          <p:nvPr/>
        </p:nvSpPr>
        <p:spPr>
          <a:xfrm>
            <a:off x="4006574" y="3985298"/>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Oval 20"/>
          <p:cNvSpPr/>
          <p:nvPr/>
        </p:nvSpPr>
        <p:spPr>
          <a:xfrm>
            <a:off x="3308400" y="2924944"/>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Oval 21"/>
          <p:cNvSpPr/>
          <p:nvPr/>
        </p:nvSpPr>
        <p:spPr>
          <a:xfrm>
            <a:off x="2123153" y="2960948"/>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Oval 22"/>
          <p:cNvSpPr/>
          <p:nvPr/>
        </p:nvSpPr>
        <p:spPr>
          <a:xfrm>
            <a:off x="3736571" y="4892723"/>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Oval 23"/>
          <p:cNvSpPr/>
          <p:nvPr/>
        </p:nvSpPr>
        <p:spPr>
          <a:xfrm>
            <a:off x="5134744" y="2893132"/>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Oval 24"/>
          <p:cNvSpPr/>
          <p:nvPr/>
        </p:nvSpPr>
        <p:spPr>
          <a:xfrm>
            <a:off x="1486575" y="4167290"/>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Oval 25"/>
          <p:cNvSpPr/>
          <p:nvPr/>
        </p:nvSpPr>
        <p:spPr>
          <a:xfrm>
            <a:off x="1187624" y="5534980"/>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4" name="Straight Connector 3"/>
          <p:cNvCxnSpPr>
            <a:stCxn id="2" idx="5"/>
            <a:endCxn id="22" idx="2"/>
          </p:cNvCxnSpPr>
          <p:nvPr/>
        </p:nvCxnSpPr>
        <p:spPr>
          <a:xfrm flipV="1">
            <a:off x="1537119" y="2996952"/>
            <a:ext cx="586034" cy="349495"/>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22" idx="2"/>
            <a:endCxn id="5" idx="3"/>
          </p:cNvCxnSpPr>
          <p:nvPr/>
        </p:nvCxnSpPr>
        <p:spPr>
          <a:xfrm>
            <a:off x="2123153" y="2996952"/>
            <a:ext cx="582248" cy="277487"/>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5" idx="3"/>
            <a:endCxn id="21" idx="5"/>
          </p:cNvCxnSpPr>
          <p:nvPr/>
        </p:nvCxnSpPr>
        <p:spPr>
          <a:xfrm flipV="1">
            <a:off x="2705401" y="2986407"/>
            <a:ext cx="664462"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21" idx="4"/>
            <a:endCxn id="9" idx="6"/>
          </p:cNvCxnSpPr>
          <p:nvPr/>
        </p:nvCxnSpPr>
        <p:spPr>
          <a:xfrm flipH="1">
            <a:off x="3328402" y="2996952"/>
            <a:ext cx="16002" cy="933636"/>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9" idx="0"/>
            <a:endCxn id="8" idx="4"/>
          </p:cNvCxnSpPr>
          <p:nvPr/>
        </p:nvCxnSpPr>
        <p:spPr>
          <a:xfrm flipH="1">
            <a:off x="2498068" y="3894584"/>
            <a:ext cx="794330" cy="33221"/>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8" idx="4"/>
            <a:endCxn id="10" idx="3"/>
          </p:cNvCxnSpPr>
          <p:nvPr/>
        </p:nvCxnSpPr>
        <p:spPr>
          <a:xfrm flipH="1">
            <a:off x="2400601" y="3927805"/>
            <a:ext cx="97467" cy="333042"/>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10" idx="3"/>
            <a:endCxn id="12" idx="1"/>
          </p:cNvCxnSpPr>
          <p:nvPr/>
        </p:nvCxnSpPr>
        <p:spPr>
          <a:xfrm>
            <a:off x="2400601" y="4260847"/>
            <a:ext cx="268796" cy="570413"/>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12" idx="6"/>
            <a:endCxn id="14" idx="5"/>
          </p:cNvCxnSpPr>
          <p:nvPr/>
        </p:nvCxnSpPr>
        <p:spPr>
          <a:xfrm flipV="1">
            <a:off x="2730860" y="4565647"/>
            <a:ext cx="668155" cy="291072"/>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14" idx="5"/>
            <a:endCxn id="20" idx="2"/>
          </p:cNvCxnSpPr>
          <p:nvPr/>
        </p:nvCxnSpPr>
        <p:spPr>
          <a:xfrm flipV="1">
            <a:off x="3399015" y="4021302"/>
            <a:ext cx="607559" cy="544345"/>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20" idx="4"/>
            <a:endCxn id="15" idx="5"/>
          </p:cNvCxnSpPr>
          <p:nvPr/>
        </p:nvCxnSpPr>
        <p:spPr>
          <a:xfrm flipH="1" flipV="1">
            <a:off x="3904558" y="3382451"/>
            <a:ext cx="138020" cy="674855"/>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15" idx="4"/>
            <a:endCxn id="24" idx="3"/>
          </p:cNvCxnSpPr>
          <p:nvPr/>
        </p:nvCxnSpPr>
        <p:spPr>
          <a:xfrm flipV="1">
            <a:off x="3879099" y="2954595"/>
            <a:ext cx="1266190" cy="438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24" idx="2"/>
            <a:endCxn id="18" idx="5"/>
          </p:cNvCxnSpPr>
          <p:nvPr/>
        </p:nvCxnSpPr>
        <p:spPr>
          <a:xfrm flipH="1">
            <a:off x="4777479" y="2929136"/>
            <a:ext cx="357265" cy="1081621"/>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18" idx="3"/>
            <a:endCxn id="13" idx="4"/>
          </p:cNvCxnSpPr>
          <p:nvPr/>
        </p:nvCxnSpPr>
        <p:spPr>
          <a:xfrm flipH="1">
            <a:off x="4103948" y="4010757"/>
            <a:ext cx="622613" cy="717835"/>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13" idx="4"/>
            <a:endCxn id="23" idx="1"/>
          </p:cNvCxnSpPr>
          <p:nvPr/>
        </p:nvCxnSpPr>
        <p:spPr>
          <a:xfrm flipH="1">
            <a:off x="3747116" y="4728592"/>
            <a:ext cx="356832" cy="174676"/>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23" idx="1"/>
            <a:endCxn id="16" idx="6"/>
          </p:cNvCxnSpPr>
          <p:nvPr/>
        </p:nvCxnSpPr>
        <p:spPr>
          <a:xfrm flipH="1">
            <a:off x="3376464" y="4903268"/>
            <a:ext cx="370652" cy="24652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16" idx="5"/>
            <a:endCxn id="19" idx="5"/>
          </p:cNvCxnSpPr>
          <p:nvPr/>
        </p:nvCxnSpPr>
        <p:spPr>
          <a:xfrm>
            <a:off x="3365919" y="5175247"/>
            <a:ext cx="45720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19" idx="4"/>
            <a:endCxn id="17" idx="5"/>
          </p:cNvCxnSpPr>
          <p:nvPr/>
        </p:nvCxnSpPr>
        <p:spPr>
          <a:xfrm flipH="1">
            <a:off x="2828327" y="5642992"/>
            <a:ext cx="969333" cy="61463"/>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17" idx="4"/>
            <a:endCxn id="11" idx="4"/>
          </p:cNvCxnSpPr>
          <p:nvPr/>
        </p:nvCxnSpPr>
        <p:spPr>
          <a:xfrm flipH="1" flipV="1">
            <a:off x="2123153" y="5221796"/>
            <a:ext cx="679715" cy="493204"/>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11" idx="3"/>
            <a:endCxn id="26" idx="5"/>
          </p:cNvCxnSpPr>
          <p:nvPr/>
        </p:nvCxnSpPr>
        <p:spPr>
          <a:xfrm flipH="1">
            <a:off x="1249087" y="5211251"/>
            <a:ext cx="848607" cy="385192"/>
          </a:xfrm>
          <a:prstGeom prst="line">
            <a:avLst/>
          </a:prstGeom>
        </p:spPr>
        <p:style>
          <a:lnRef idx="1">
            <a:schemeClr val="accent1"/>
          </a:lnRef>
          <a:fillRef idx="0">
            <a:schemeClr val="accent1"/>
          </a:fillRef>
          <a:effectRef idx="0">
            <a:schemeClr val="accent1"/>
          </a:effectRef>
          <a:fontRef idx="minor">
            <a:schemeClr val="tx1"/>
          </a:fontRef>
        </p:style>
      </p:cxnSp>
      <p:cxnSp>
        <p:nvCxnSpPr>
          <p:cNvPr id="749568" name="Straight Connector 749567"/>
          <p:cNvCxnSpPr>
            <a:stCxn id="26" idx="4"/>
            <a:endCxn id="7" idx="4"/>
          </p:cNvCxnSpPr>
          <p:nvPr/>
        </p:nvCxnSpPr>
        <p:spPr>
          <a:xfrm flipV="1">
            <a:off x="1223628" y="4540188"/>
            <a:ext cx="210941" cy="1066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9570" name="Straight Connector 749569"/>
          <p:cNvCxnSpPr>
            <a:stCxn id="7" idx="4"/>
            <a:endCxn id="25" idx="4"/>
          </p:cNvCxnSpPr>
          <p:nvPr/>
        </p:nvCxnSpPr>
        <p:spPr>
          <a:xfrm flipV="1">
            <a:off x="1434569" y="4239298"/>
            <a:ext cx="88010" cy="30089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9573" name="Straight Connector 749572"/>
          <p:cNvCxnSpPr>
            <a:stCxn id="25" idx="4"/>
            <a:endCxn id="6" idx="6"/>
          </p:cNvCxnSpPr>
          <p:nvPr/>
        </p:nvCxnSpPr>
        <p:spPr>
          <a:xfrm flipV="1">
            <a:off x="1522579" y="3917483"/>
            <a:ext cx="293881" cy="321815"/>
          </a:xfrm>
          <a:prstGeom prst="line">
            <a:avLst/>
          </a:prstGeom>
        </p:spPr>
        <p:style>
          <a:lnRef idx="1">
            <a:schemeClr val="accent1"/>
          </a:lnRef>
          <a:fillRef idx="0">
            <a:schemeClr val="accent1"/>
          </a:fillRef>
          <a:effectRef idx="0">
            <a:schemeClr val="accent1"/>
          </a:effectRef>
          <a:fontRef idx="minor">
            <a:schemeClr val="tx1"/>
          </a:fontRef>
        </p:style>
      </p:cxnSp>
      <p:cxnSp>
        <p:nvCxnSpPr>
          <p:cNvPr id="749575" name="Straight Connector 749574"/>
          <p:cNvCxnSpPr>
            <a:stCxn id="6" idx="5"/>
            <a:endCxn id="2" idx="5"/>
          </p:cNvCxnSpPr>
          <p:nvPr/>
        </p:nvCxnSpPr>
        <p:spPr>
          <a:xfrm flipH="1" flipV="1">
            <a:off x="1537119" y="3346447"/>
            <a:ext cx="268796" cy="596495"/>
          </a:xfrm>
          <a:prstGeom prst="line">
            <a:avLst/>
          </a:prstGeom>
        </p:spPr>
        <p:style>
          <a:lnRef idx="1">
            <a:schemeClr val="accent1"/>
          </a:lnRef>
          <a:fillRef idx="0">
            <a:schemeClr val="accent1"/>
          </a:fillRef>
          <a:effectRef idx="0">
            <a:schemeClr val="accent1"/>
          </a:effectRef>
          <a:fontRef idx="minor">
            <a:schemeClr val="tx1"/>
          </a:fontRef>
        </p:style>
      </p:cxnSp>
      <p:sp>
        <p:nvSpPr>
          <p:cNvPr id="749576" name="Rectangle 749575"/>
          <p:cNvSpPr/>
          <p:nvPr/>
        </p:nvSpPr>
        <p:spPr>
          <a:xfrm>
            <a:off x="5940152" y="3970393"/>
            <a:ext cx="1491114" cy="830997"/>
          </a:xfrm>
          <a:prstGeom prst="rect">
            <a:avLst/>
          </a:prstGeom>
        </p:spPr>
        <p:txBody>
          <a:bodyPr wrap="none">
            <a:spAutoFit/>
          </a:bodyPr>
          <a:lstStyle/>
          <a:p>
            <a:r>
              <a:rPr lang="en-US" sz="2400" dirty="0" smtClean="0">
                <a:solidFill>
                  <a:srgbClr val="1C2490"/>
                </a:solidFill>
                <a:cs typeface="Times New Roman" pitchFamily="18" charset="0"/>
              </a:rPr>
              <a:t>a possible </a:t>
            </a:r>
          </a:p>
          <a:p>
            <a:r>
              <a:rPr lang="en-US" sz="2400" dirty="0" smtClean="0">
                <a:solidFill>
                  <a:srgbClr val="1C2490"/>
                </a:solidFill>
                <a:cs typeface="Times New Roman" pitchFamily="18" charset="0"/>
              </a:rPr>
              <a:t>solution</a:t>
            </a:r>
            <a:endParaRPr lang="en-AU" sz="2400" dirty="0">
              <a:solidFill>
                <a:srgbClr val="1C2490"/>
              </a:solidFill>
            </a:endParaRPr>
          </a:p>
        </p:txBody>
      </p:sp>
    </p:spTree>
    <p:extLst>
      <p:ext uri="{BB962C8B-B14F-4D97-AF65-F5344CB8AC3E}">
        <p14:creationId xmlns:p14="http://schemas.microsoft.com/office/powerpoint/2010/main" val="28175743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9571" name="Rectangle 3"/>
          <p:cNvSpPr>
            <a:spLocks noGrp="1" noChangeArrowheads="1"/>
          </p:cNvSpPr>
          <p:nvPr>
            <p:ph idx="1"/>
          </p:nvPr>
        </p:nvSpPr>
        <p:spPr bwMode="auto">
          <a:xfrm>
            <a:off x="338127" y="908719"/>
            <a:ext cx="8467746" cy="525658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marL="0" indent="0">
              <a:spcBef>
                <a:spcPts val="0"/>
              </a:spcBef>
              <a:spcAft>
                <a:spcPts val="600"/>
              </a:spcAft>
              <a:buNone/>
            </a:pPr>
            <a:r>
              <a:rPr lang="en-US" sz="3000" dirty="0" smtClean="0">
                <a:solidFill>
                  <a:srgbClr val="00A44A"/>
                </a:solidFill>
                <a:latin typeface="Calibri" pitchFamily="34" charset="0"/>
                <a:cs typeface="Times New Roman" pitchFamily="18" charset="0"/>
              </a:rPr>
              <a:t>Given a </a:t>
            </a:r>
            <a:r>
              <a:rPr lang="en-US" sz="3000" dirty="0">
                <a:solidFill>
                  <a:srgbClr val="00A44A"/>
                </a:solidFill>
                <a:latin typeface="Calibri" pitchFamily="34" charset="0"/>
                <a:cs typeface="Times New Roman" pitchFamily="18" charset="0"/>
              </a:rPr>
              <a:t>list of cities and </a:t>
            </a:r>
            <a:r>
              <a:rPr lang="en-US" sz="3000" dirty="0" smtClean="0">
                <a:solidFill>
                  <a:srgbClr val="00A44A"/>
                </a:solidFill>
                <a:latin typeface="Calibri" pitchFamily="34" charset="0"/>
                <a:cs typeface="Times New Roman" pitchFamily="18" charset="0"/>
              </a:rPr>
              <a:t>all </a:t>
            </a:r>
            <a:r>
              <a:rPr lang="en-US" sz="3000" dirty="0">
                <a:solidFill>
                  <a:srgbClr val="00A44A"/>
                </a:solidFill>
                <a:latin typeface="Calibri" pitchFamily="34" charset="0"/>
                <a:cs typeface="Times New Roman" pitchFamily="18" charset="0"/>
              </a:rPr>
              <a:t>costs of moving between them, find a cycle that visits each city precisely once and minimizes the total </a:t>
            </a:r>
            <a:r>
              <a:rPr lang="en-US" sz="3000" dirty="0" smtClean="0">
                <a:solidFill>
                  <a:srgbClr val="00A44A"/>
                </a:solidFill>
                <a:latin typeface="Calibri" pitchFamily="34" charset="0"/>
                <a:cs typeface="Times New Roman" pitchFamily="18" charset="0"/>
              </a:rPr>
              <a:t>cost…</a:t>
            </a:r>
          </a:p>
        </p:txBody>
      </p:sp>
      <p:sp>
        <p:nvSpPr>
          <p:cNvPr id="82947" name="Rectangle 5"/>
          <p:cNvSpPr>
            <a:spLocks noChangeArrowheads="1"/>
          </p:cNvSpPr>
          <p:nvPr/>
        </p:nvSpPr>
        <p:spPr bwMode="auto">
          <a:xfrm>
            <a:off x="0" y="3628"/>
            <a:ext cx="9144000" cy="905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spcBef>
                <a:spcPct val="0"/>
              </a:spcBef>
              <a:buClrTx/>
              <a:buFontTx/>
              <a:buNone/>
            </a:pPr>
            <a:r>
              <a:rPr lang="en-US" sz="4400" i="1" dirty="0">
                <a:solidFill>
                  <a:schemeClr val="tx2"/>
                </a:solidFill>
              </a:rPr>
              <a:t> </a:t>
            </a:r>
            <a:r>
              <a:rPr lang="en-US" sz="4400" i="1" dirty="0" smtClean="0">
                <a:solidFill>
                  <a:schemeClr val="tx2"/>
                </a:solidFill>
              </a:rPr>
              <a:t>        </a:t>
            </a:r>
            <a:r>
              <a:rPr lang="en-US" sz="4000" dirty="0" smtClean="0">
                <a:solidFill>
                  <a:srgbClr val="00B050"/>
                </a:solidFill>
                <a:latin typeface="Calibri" pitchFamily="34" charset="0"/>
              </a:rPr>
              <a:t>Travelling salesman problem </a:t>
            </a:r>
            <a:endParaRPr lang="en-US" sz="4000" dirty="0">
              <a:solidFill>
                <a:srgbClr val="00B050"/>
              </a:solidFill>
              <a:latin typeface="Calibri" pitchFamily="34" charset="0"/>
            </a:endParaRPr>
          </a:p>
        </p:txBody>
      </p:sp>
      <p:sp>
        <p:nvSpPr>
          <p:cNvPr id="2" name="Oval 1"/>
          <p:cNvSpPr/>
          <p:nvPr/>
        </p:nvSpPr>
        <p:spPr>
          <a:xfrm>
            <a:off x="1475656" y="3284984"/>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p:cNvSpPr/>
          <p:nvPr/>
        </p:nvSpPr>
        <p:spPr>
          <a:xfrm>
            <a:off x="2694856" y="3212976"/>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p:cNvSpPr/>
          <p:nvPr/>
        </p:nvSpPr>
        <p:spPr>
          <a:xfrm>
            <a:off x="1744452" y="3881479"/>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p:cNvSpPr/>
          <p:nvPr/>
        </p:nvSpPr>
        <p:spPr>
          <a:xfrm>
            <a:off x="1398565" y="4468180"/>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Oval 7"/>
          <p:cNvSpPr/>
          <p:nvPr/>
        </p:nvSpPr>
        <p:spPr>
          <a:xfrm>
            <a:off x="2462064" y="3855797"/>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Oval 8"/>
          <p:cNvSpPr/>
          <p:nvPr/>
        </p:nvSpPr>
        <p:spPr>
          <a:xfrm>
            <a:off x="3256394" y="3894584"/>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Oval 9"/>
          <p:cNvSpPr/>
          <p:nvPr/>
        </p:nvSpPr>
        <p:spPr>
          <a:xfrm>
            <a:off x="2390056" y="4199384"/>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Oval 10"/>
          <p:cNvSpPr/>
          <p:nvPr/>
        </p:nvSpPr>
        <p:spPr>
          <a:xfrm>
            <a:off x="2087149" y="5149788"/>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Oval 11"/>
          <p:cNvSpPr/>
          <p:nvPr/>
        </p:nvSpPr>
        <p:spPr>
          <a:xfrm>
            <a:off x="2658852" y="4820715"/>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Oval 12"/>
          <p:cNvSpPr/>
          <p:nvPr/>
        </p:nvSpPr>
        <p:spPr>
          <a:xfrm>
            <a:off x="4067944" y="4656584"/>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p:cNvSpPr/>
          <p:nvPr/>
        </p:nvSpPr>
        <p:spPr>
          <a:xfrm>
            <a:off x="3337552" y="4504184"/>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Oval 14"/>
          <p:cNvSpPr/>
          <p:nvPr/>
        </p:nvSpPr>
        <p:spPr>
          <a:xfrm>
            <a:off x="3843095" y="3320988"/>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Oval 15"/>
          <p:cNvSpPr/>
          <p:nvPr/>
        </p:nvSpPr>
        <p:spPr>
          <a:xfrm>
            <a:off x="3304456" y="5113784"/>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Oval 16"/>
          <p:cNvSpPr/>
          <p:nvPr/>
        </p:nvSpPr>
        <p:spPr>
          <a:xfrm>
            <a:off x="2766864" y="5642992"/>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Oval 17"/>
          <p:cNvSpPr/>
          <p:nvPr/>
        </p:nvSpPr>
        <p:spPr>
          <a:xfrm>
            <a:off x="4716016" y="3949294"/>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Oval 18"/>
          <p:cNvSpPr/>
          <p:nvPr/>
        </p:nvSpPr>
        <p:spPr>
          <a:xfrm>
            <a:off x="3761656" y="5570984"/>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Oval 19"/>
          <p:cNvSpPr/>
          <p:nvPr/>
        </p:nvSpPr>
        <p:spPr>
          <a:xfrm>
            <a:off x="4006574" y="3985298"/>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Oval 20"/>
          <p:cNvSpPr/>
          <p:nvPr/>
        </p:nvSpPr>
        <p:spPr>
          <a:xfrm>
            <a:off x="3308400" y="2924944"/>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Oval 21"/>
          <p:cNvSpPr/>
          <p:nvPr/>
        </p:nvSpPr>
        <p:spPr>
          <a:xfrm>
            <a:off x="2123153" y="2960948"/>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Oval 22"/>
          <p:cNvSpPr/>
          <p:nvPr/>
        </p:nvSpPr>
        <p:spPr>
          <a:xfrm>
            <a:off x="3736571" y="4892723"/>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Oval 23"/>
          <p:cNvSpPr/>
          <p:nvPr/>
        </p:nvSpPr>
        <p:spPr>
          <a:xfrm>
            <a:off x="5134744" y="2893132"/>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Oval 24"/>
          <p:cNvSpPr/>
          <p:nvPr/>
        </p:nvSpPr>
        <p:spPr>
          <a:xfrm>
            <a:off x="1486575" y="4167290"/>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Oval 25"/>
          <p:cNvSpPr/>
          <p:nvPr/>
        </p:nvSpPr>
        <p:spPr>
          <a:xfrm>
            <a:off x="1187624" y="5534980"/>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 name="Rectangle 3"/>
          <p:cNvSpPr txBox="1">
            <a:spLocks noChangeArrowheads="1"/>
          </p:cNvSpPr>
          <p:nvPr/>
        </p:nvSpPr>
        <p:spPr bwMode="auto">
          <a:xfrm>
            <a:off x="5580112" y="2415620"/>
            <a:ext cx="3240360" cy="37115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600"/>
              </a:spcAft>
              <a:buFont typeface="Wingdings" pitchFamily="2" charset="2"/>
              <a:buChar char="Ø"/>
            </a:pPr>
            <a:r>
              <a:rPr lang="en-US" sz="3000" dirty="0" smtClean="0">
                <a:solidFill>
                  <a:srgbClr val="00B050"/>
                </a:solidFill>
                <a:latin typeface="Calibri" pitchFamily="34" charset="0"/>
                <a:cs typeface="Times New Roman" pitchFamily="18" charset="0"/>
              </a:rPr>
              <a:t>Thousands of research papers</a:t>
            </a:r>
          </a:p>
          <a:p>
            <a:pPr>
              <a:spcBef>
                <a:spcPts val="0"/>
              </a:spcBef>
              <a:spcAft>
                <a:spcPts val="600"/>
              </a:spcAft>
              <a:buFont typeface="Wingdings" pitchFamily="2" charset="2"/>
              <a:buChar char="Ø"/>
            </a:pPr>
            <a:r>
              <a:rPr lang="en-US" sz="3000" dirty="0" smtClean="0">
                <a:solidFill>
                  <a:srgbClr val="00B050"/>
                </a:solidFill>
                <a:latin typeface="Calibri" pitchFamily="34" charset="0"/>
                <a:cs typeface="Times New Roman" pitchFamily="18" charset="0"/>
              </a:rPr>
              <a:t>Many books</a:t>
            </a:r>
          </a:p>
          <a:p>
            <a:pPr>
              <a:spcBef>
                <a:spcPts val="0"/>
              </a:spcBef>
              <a:spcAft>
                <a:spcPts val="600"/>
              </a:spcAft>
              <a:buFont typeface="Wingdings" pitchFamily="2" charset="2"/>
              <a:buChar char="Ø"/>
            </a:pPr>
            <a:r>
              <a:rPr lang="en-US" sz="3000" dirty="0" smtClean="0">
                <a:solidFill>
                  <a:srgbClr val="00B050"/>
                </a:solidFill>
                <a:latin typeface="Calibri" pitchFamily="34" charset="0"/>
                <a:cs typeface="Times New Roman" pitchFamily="18" charset="0"/>
              </a:rPr>
              <a:t>Hundreds of algorithms</a:t>
            </a:r>
          </a:p>
          <a:p>
            <a:pPr>
              <a:spcBef>
                <a:spcPts val="0"/>
              </a:spcBef>
              <a:spcAft>
                <a:spcPts val="600"/>
              </a:spcAft>
              <a:buFont typeface="Wingdings" pitchFamily="2" charset="2"/>
              <a:buChar char="Ø"/>
            </a:pPr>
            <a:r>
              <a:rPr lang="en-US" sz="3000" dirty="0" smtClean="0">
                <a:solidFill>
                  <a:srgbClr val="00B050"/>
                </a:solidFill>
                <a:latin typeface="Calibri" pitchFamily="34" charset="0"/>
                <a:cs typeface="Times New Roman" pitchFamily="18" charset="0"/>
              </a:rPr>
              <a:t>Very active research area…</a:t>
            </a:r>
          </a:p>
        </p:txBody>
      </p:sp>
    </p:spTree>
    <p:extLst>
      <p:ext uri="{BB962C8B-B14F-4D97-AF65-F5344CB8AC3E}">
        <p14:creationId xmlns:p14="http://schemas.microsoft.com/office/powerpoint/2010/main" val="12126408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9571" name="Rectangle 3"/>
          <p:cNvSpPr>
            <a:spLocks noGrp="1" noChangeArrowheads="1"/>
          </p:cNvSpPr>
          <p:nvPr>
            <p:ph idx="1"/>
          </p:nvPr>
        </p:nvSpPr>
        <p:spPr bwMode="auto">
          <a:xfrm>
            <a:off x="98756" y="908718"/>
            <a:ext cx="8707117" cy="547260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marL="0" indent="0">
              <a:spcBef>
                <a:spcPts val="0"/>
              </a:spcBef>
              <a:spcAft>
                <a:spcPts val="600"/>
              </a:spcAft>
              <a:buNone/>
            </a:pPr>
            <a:r>
              <a:rPr lang="en-US" sz="3000" dirty="0" smtClean="0">
                <a:solidFill>
                  <a:srgbClr val="00A44A"/>
                </a:solidFill>
                <a:latin typeface="Calibri" pitchFamily="34" charset="0"/>
                <a:cs typeface="Times New Roman" pitchFamily="18" charset="0"/>
              </a:rPr>
              <a:t>Given a list of items, each with a value V and a weight W, select a number of items to maximize the total value but not exceed the threshold weight (capacity).</a:t>
            </a:r>
          </a:p>
        </p:txBody>
      </p:sp>
      <p:sp>
        <p:nvSpPr>
          <p:cNvPr id="82947" name="Rectangle 5"/>
          <p:cNvSpPr>
            <a:spLocks noChangeArrowheads="1"/>
          </p:cNvSpPr>
          <p:nvPr/>
        </p:nvSpPr>
        <p:spPr bwMode="auto">
          <a:xfrm>
            <a:off x="0" y="3628"/>
            <a:ext cx="9144000" cy="905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spcBef>
                <a:spcPct val="0"/>
              </a:spcBef>
              <a:buClrTx/>
              <a:buFontTx/>
              <a:buNone/>
            </a:pPr>
            <a:r>
              <a:rPr lang="en-US" sz="4400" i="1" dirty="0">
                <a:solidFill>
                  <a:schemeClr val="tx2"/>
                </a:solidFill>
              </a:rPr>
              <a:t> </a:t>
            </a:r>
            <a:r>
              <a:rPr lang="en-US" sz="4400" i="1" dirty="0" smtClean="0">
                <a:solidFill>
                  <a:schemeClr val="tx2"/>
                </a:solidFill>
              </a:rPr>
              <a:t>        </a:t>
            </a:r>
            <a:r>
              <a:rPr lang="en-US" sz="4000" dirty="0" smtClean="0">
                <a:solidFill>
                  <a:srgbClr val="00B050"/>
                </a:solidFill>
                <a:latin typeface="Calibri" pitchFamily="34" charset="0"/>
              </a:rPr>
              <a:t>Knapsack problem</a:t>
            </a:r>
            <a:endParaRPr lang="en-US" sz="4000" dirty="0">
              <a:solidFill>
                <a:srgbClr val="00B050"/>
              </a:solidFill>
              <a:latin typeface="Calibri" pitchFamily="34" charset="0"/>
            </a:endParaRPr>
          </a:p>
        </p:txBody>
      </p:sp>
      <p:pic>
        <p:nvPicPr>
          <p:cNvPr id="1030" name="Picture 6" descr="C:\Users\zbyszek\AppData\Local\Microsoft\Windows\Temporary Internet Files\Content.IE5\CW7XREHA\MC910217009[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69839" y="3064499"/>
            <a:ext cx="980059" cy="101269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zbyszek\AppData\Local\Microsoft\Windows\Temporary Internet Files\Content.IE5\8YR1B2DG\MC90001407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06798" y="3233592"/>
            <a:ext cx="561043" cy="607961"/>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zbyszek\AppData\Local\Microsoft\Windows\Temporary Internet Files\Content.IE5\XGQSRWAL\MC900384242[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55976" y="3084560"/>
            <a:ext cx="709657" cy="74400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Users\zbyszek\AppData\Local\Microsoft\Windows\Temporary Internet Files\Content.IE5\BOEB8XG5\MC900435009[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55754" y="3335561"/>
            <a:ext cx="792088" cy="493006"/>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C:\Users\zbyszek\AppData\Local\Microsoft\Windows\Temporary Internet Files\Content.IE5\XGQSRWAL\MC900303935[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22038" y="3269293"/>
            <a:ext cx="564567" cy="603102"/>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C:\Users\zbyszek\AppData\Local\Microsoft\Windows\Temporary Internet Files\Content.IE5\BOEB8XG5\MC900441313[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92080" y="3064499"/>
            <a:ext cx="885038" cy="885038"/>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21" descr="C:\Users\zbyszek\AppData\Local\Microsoft\Windows\Temporary Internet Files\Content.IE5\CW7XREHA\MC900391290[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95083" y="3216006"/>
            <a:ext cx="725458" cy="700237"/>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C:\Users\zbyszek\AppData\Local\Microsoft\Windows\Temporary Internet Files\Content.IE5\XGQSRWAL\MM900283633[1].gif"/>
          <p:cNvPicPr>
            <a:picLocks noChangeAspect="1" noChangeArrowheads="1" noCrop="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228973" y="3190511"/>
            <a:ext cx="904877" cy="59055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8756" y="4221088"/>
            <a:ext cx="8697381" cy="1954381"/>
          </a:xfrm>
          <a:prstGeom prst="rect">
            <a:avLst/>
          </a:prstGeom>
          <a:noFill/>
        </p:spPr>
        <p:txBody>
          <a:bodyPr wrap="none" rtlCol="0">
            <a:spAutoFit/>
          </a:bodyPr>
          <a:lstStyle/>
          <a:p>
            <a:r>
              <a:rPr lang="en-AU" sz="3200" b="1" dirty="0" smtClean="0">
                <a:solidFill>
                  <a:srgbClr val="00B050"/>
                </a:solidFill>
                <a:latin typeface="Calibri" pitchFamily="34" charset="0"/>
              </a:rPr>
              <a:t>V: </a:t>
            </a:r>
            <a:r>
              <a:rPr lang="en-AU" sz="3200" dirty="0" smtClean="0">
                <a:solidFill>
                  <a:srgbClr val="00B050"/>
                </a:solidFill>
                <a:latin typeface="Calibri" pitchFamily="34" charset="0"/>
              </a:rPr>
              <a:t>    7        9       11    16        34      21     14    18     25</a:t>
            </a:r>
          </a:p>
          <a:p>
            <a:pPr>
              <a:spcBef>
                <a:spcPts val="1200"/>
              </a:spcBef>
            </a:pPr>
            <a:r>
              <a:rPr lang="en-AU" sz="3200" b="1" dirty="0" smtClean="0">
                <a:solidFill>
                  <a:srgbClr val="00B050"/>
                </a:solidFill>
                <a:latin typeface="Calibri" pitchFamily="34" charset="0"/>
              </a:rPr>
              <a:t>W:    </a:t>
            </a:r>
            <a:r>
              <a:rPr lang="en-AU" sz="3200" dirty="0" smtClean="0">
                <a:solidFill>
                  <a:srgbClr val="00B050"/>
                </a:solidFill>
                <a:latin typeface="Calibri" pitchFamily="34" charset="0"/>
              </a:rPr>
              <a:t>3       4          5      7        19      10       8      9     12</a:t>
            </a:r>
          </a:p>
          <a:p>
            <a:pPr>
              <a:spcBef>
                <a:spcPts val="1800"/>
              </a:spcBef>
            </a:pPr>
            <a:r>
              <a:rPr lang="en-AU" sz="3200" dirty="0" smtClean="0">
                <a:solidFill>
                  <a:srgbClr val="00B050"/>
                </a:solidFill>
                <a:latin typeface="Calibri" pitchFamily="34" charset="0"/>
              </a:rPr>
              <a:t>Say, capacity of knapsack is 40…</a:t>
            </a:r>
            <a:endParaRPr lang="en-AU" sz="3200" dirty="0">
              <a:solidFill>
                <a:srgbClr val="00B050"/>
              </a:solidFill>
              <a:latin typeface="Calibri" pitchFamily="34" charset="0"/>
            </a:endParaRPr>
          </a:p>
        </p:txBody>
      </p:sp>
      <p:pic>
        <p:nvPicPr>
          <p:cNvPr id="5123" name="Picture 3" descr="C:\Users\zbigniew\AppData\Local\Microsoft\Windows\Temporary Internet Files\Content.IE5\F850JXBU\MP900423613[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44068" y="3183899"/>
            <a:ext cx="1064604" cy="836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95938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9571" name="Rectangle 3"/>
          <p:cNvSpPr>
            <a:spLocks noGrp="1" noChangeArrowheads="1"/>
          </p:cNvSpPr>
          <p:nvPr>
            <p:ph idx="1"/>
          </p:nvPr>
        </p:nvSpPr>
        <p:spPr bwMode="auto">
          <a:xfrm>
            <a:off x="98756" y="908718"/>
            <a:ext cx="8707117" cy="547260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marL="0" indent="0">
              <a:spcBef>
                <a:spcPts val="0"/>
              </a:spcBef>
              <a:spcAft>
                <a:spcPts val="600"/>
              </a:spcAft>
              <a:buNone/>
            </a:pPr>
            <a:r>
              <a:rPr lang="en-US" sz="3000" dirty="0" smtClean="0">
                <a:solidFill>
                  <a:srgbClr val="00A44A"/>
                </a:solidFill>
                <a:latin typeface="Calibri" pitchFamily="34" charset="0"/>
                <a:cs typeface="Times New Roman" pitchFamily="18" charset="0"/>
              </a:rPr>
              <a:t>Given a list of items, each with a value V and a weight W, select a number of items to maximize the total value but not exceed the threshold weight (capacity).</a:t>
            </a:r>
          </a:p>
        </p:txBody>
      </p:sp>
      <p:sp>
        <p:nvSpPr>
          <p:cNvPr id="82947" name="Rectangle 5"/>
          <p:cNvSpPr>
            <a:spLocks noChangeArrowheads="1"/>
          </p:cNvSpPr>
          <p:nvPr/>
        </p:nvSpPr>
        <p:spPr bwMode="auto">
          <a:xfrm>
            <a:off x="0" y="3628"/>
            <a:ext cx="9144000" cy="905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spcBef>
                <a:spcPct val="0"/>
              </a:spcBef>
              <a:buClrTx/>
              <a:buFontTx/>
              <a:buNone/>
            </a:pPr>
            <a:r>
              <a:rPr lang="en-US" sz="4400" i="1" dirty="0">
                <a:solidFill>
                  <a:schemeClr val="tx2"/>
                </a:solidFill>
              </a:rPr>
              <a:t> </a:t>
            </a:r>
            <a:r>
              <a:rPr lang="en-US" sz="4400" i="1" dirty="0" smtClean="0">
                <a:solidFill>
                  <a:schemeClr val="tx2"/>
                </a:solidFill>
              </a:rPr>
              <a:t>        </a:t>
            </a:r>
            <a:r>
              <a:rPr lang="en-US" sz="4000" dirty="0" smtClean="0">
                <a:solidFill>
                  <a:srgbClr val="00B050"/>
                </a:solidFill>
                <a:latin typeface="Calibri" pitchFamily="34" charset="0"/>
              </a:rPr>
              <a:t>Knapsack problem</a:t>
            </a:r>
            <a:endParaRPr lang="en-US" sz="4000" dirty="0">
              <a:solidFill>
                <a:srgbClr val="00B050"/>
              </a:solidFill>
              <a:latin typeface="Calibri" pitchFamily="34" charset="0"/>
            </a:endParaRPr>
          </a:p>
        </p:txBody>
      </p:sp>
      <p:pic>
        <p:nvPicPr>
          <p:cNvPr id="1030" name="Picture 6" descr="C:\Users\zbyszek\AppData\Local\Microsoft\Windows\Temporary Internet Files\Content.IE5\CW7XREHA\MC910217009[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69839" y="3064499"/>
            <a:ext cx="980059" cy="101269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zbyszek\AppData\Local\Microsoft\Windows\Temporary Internet Files\Content.IE5\8YR1B2DG\MC90001407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06798" y="3233592"/>
            <a:ext cx="561043" cy="607961"/>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zbyszek\AppData\Local\Microsoft\Windows\Temporary Internet Files\Content.IE5\XGQSRWAL\MC900384242[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55976" y="3084560"/>
            <a:ext cx="709657" cy="74400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Users\zbyszek\AppData\Local\Microsoft\Windows\Temporary Internet Files\Content.IE5\BOEB8XG5\MC900435009[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55754" y="3335561"/>
            <a:ext cx="792088" cy="493006"/>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C:\Users\zbyszek\AppData\Local\Microsoft\Windows\Temporary Internet Files\Content.IE5\XGQSRWAL\MC900303935[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22038" y="3269293"/>
            <a:ext cx="564567" cy="603102"/>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C:\Users\zbyszek\AppData\Local\Microsoft\Windows\Temporary Internet Files\Content.IE5\BOEB8XG5\MC900441313[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92080" y="3064499"/>
            <a:ext cx="885038" cy="885038"/>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21" descr="C:\Users\zbyszek\AppData\Local\Microsoft\Windows\Temporary Internet Files\Content.IE5\CW7XREHA\MC900391290[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95083" y="3216006"/>
            <a:ext cx="725458" cy="700237"/>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C:\Users\zbyszek\AppData\Local\Microsoft\Windows\Temporary Internet Files\Content.IE5\XGQSRWAL\MM900283633[1].gif"/>
          <p:cNvPicPr>
            <a:picLocks noChangeAspect="1" noChangeArrowheads="1" noCrop="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228973" y="3190511"/>
            <a:ext cx="904877" cy="59055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8756" y="4221088"/>
            <a:ext cx="8697381" cy="1954381"/>
          </a:xfrm>
          <a:prstGeom prst="rect">
            <a:avLst/>
          </a:prstGeom>
          <a:noFill/>
        </p:spPr>
        <p:txBody>
          <a:bodyPr wrap="none" rtlCol="0">
            <a:spAutoFit/>
          </a:bodyPr>
          <a:lstStyle/>
          <a:p>
            <a:r>
              <a:rPr lang="en-AU" sz="3200" b="1" dirty="0" smtClean="0">
                <a:solidFill>
                  <a:srgbClr val="00A44A"/>
                </a:solidFill>
                <a:latin typeface="Calibri" pitchFamily="34" charset="0"/>
              </a:rPr>
              <a:t>V: </a:t>
            </a:r>
            <a:r>
              <a:rPr lang="en-AU" sz="3200" dirty="0" smtClean="0">
                <a:solidFill>
                  <a:srgbClr val="00A44A"/>
                </a:solidFill>
                <a:latin typeface="Calibri" pitchFamily="34" charset="0"/>
              </a:rPr>
              <a:t>    7        9       11    16        34      21     14    18     25</a:t>
            </a:r>
          </a:p>
          <a:p>
            <a:pPr>
              <a:spcBef>
                <a:spcPts val="1200"/>
              </a:spcBef>
            </a:pPr>
            <a:r>
              <a:rPr lang="en-AU" sz="3200" b="1" dirty="0" smtClean="0">
                <a:solidFill>
                  <a:srgbClr val="00A44A"/>
                </a:solidFill>
                <a:latin typeface="Calibri" pitchFamily="34" charset="0"/>
              </a:rPr>
              <a:t>W:    </a:t>
            </a:r>
            <a:r>
              <a:rPr lang="en-AU" sz="3200" dirty="0" smtClean="0">
                <a:solidFill>
                  <a:srgbClr val="00A44A"/>
                </a:solidFill>
                <a:latin typeface="Calibri" pitchFamily="34" charset="0"/>
              </a:rPr>
              <a:t>3       4          5      7        19      10       8      9     12</a:t>
            </a:r>
          </a:p>
          <a:p>
            <a:pPr>
              <a:spcBef>
                <a:spcPts val="1800"/>
              </a:spcBef>
            </a:pPr>
            <a:r>
              <a:rPr lang="en-AU" sz="3200" dirty="0" smtClean="0">
                <a:solidFill>
                  <a:srgbClr val="00A44A"/>
                </a:solidFill>
                <a:latin typeface="Calibri" pitchFamily="34" charset="0"/>
              </a:rPr>
              <a:t>Say, capacity of knapsack is 40…</a:t>
            </a:r>
            <a:endParaRPr lang="en-AU" sz="3200" dirty="0">
              <a:solidFill>
                <a:srgbClr val="00A44A"/>
              </a:solidFill>
              <a:latin typeface="Calibri" pitchFamily="34" charset="0"/>
            </a:endParaRPr>
          </a:p>
        </p:txBody>
      </p:sp>
      <p:sp>
        <p:nvSpPr>
          <p:cNvPr id="3" name="Oval 2"/>
          <p:cNvSpPr/>
          <p:nvPr/>
        </p:nvSpPr>
        <p:spPr>
          <a:xfrm>
            <a:off x="4220774" y="3028449"/>
            <a:ext cx="980059" cy="91467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Oval 16"/>
          <p:cNvSpPr/>
          <p:nvPr/>
        </p:nvSpPr>
        <p:spPr>
          <a:xfrm>
            <a:off x="6867782" y="3064499"/>
            <a:ext cx="980059" cy="91467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Oval 17"/>
          <p:cNvSpPr/>
          <p:nvPr/>
        </p:nvSpPr>
        <p:spPr>
          <a:xfrm>
            <a:off x="7861768" y="3058755"/>
            <a:ext cx="980059" cy="91467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extBox 3"/>
          <p:cNvSpPr txBox="1"/>
          <p:nvPr/>
        </p:nvSpPr>
        <p:spPr>
          <a:xfrm>
            <a:off x="4940738" y="2375314"/>
            <a:ext cx="2892138" cy="523220"/>
          </a:xfrm>
          <a:prstGeom prst="rect">
            <a:avLst/>
          </a:prstGeom>
          <a:noFill/>
        </p:spPr>
        <p:txBody>
          <a:bodyPr wrap="none" rtlCol="0">
            <a:spAutoFit/>
          </a:bodyPr>
          <a:lstStyle/>
          <a:p>
            <a:r>
              <a:rPr lang="en-AU" sz="2800" dirty="0" smtClean="0">
                <a:solidFill>
                  <a:srgbClr val="FF0000"/>
                </a:solidFill>
                <a:latin typeface="Calibri" pitchFamily="34" charset="0"/>
              </a:rPr>
              <a:t>a possible solution</a:t>
            </a:r>
            <a:endParaRPr lang="en-AU" sz="2800" dirty="0">
              <a:solidFill>
                <a:srgbClr val="FF0000"/>
              </a:solidFill>
              <a:latin typeface="Calibri" pitchFamily="34" charset="0"/>
            </a:endParaRPr>
          </a:p>
        </p:txBody>
      </p:sp>
      <p:pic>
        <p:nvPicPr>
          <p:cNvPr id="19" name="Picture 3" descr="C:\Users\zbigniew\AppData\Local\Microsoft\Windows\Temporary Internet Files\Content.IE5\F850JXBU\MP900423613[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44068" y="3183899"/>
            <a:ext cx="1064604" cy="836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68131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9571" name="Rectangle 3"/>
          <p:cNvSpPr>
            <a:spLocks noGrp="1" noChangeArrowheads="1"/>
          </p:cNvSpPr>
          <p:nvPr>
            <p:ph idx="1"/>
          </p:nvPr>
        </p:nvSpPr>
        <p:spPr bwMode="auto">
          <a:xfrm>
            <a:off x="98756" y="908718"/>
            <a:ext cx="8707117" cy="547260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marL="0" indent="0">
              <a:spcBef>
                <a:spcPts val="0"/>
              </a:spcBef>
              <a:spcAft>
                <a:spcPts val="600"/>
              </a:spcAft>
              <a:buNone/>
            </a:pPr>
            <a:r>
              <a:rPr lang="en-US" sz="3000" dirty="0" smtClean="0">
                <a:solidFill>
                  <a:srgbClr val="00A44A"/>
                </a:solidFill>
                <a:latin typeface="Calibri" pitchFamily="34" charset="0"/>
                <a:cs typeface="Times New Roman" pitchFamily="18" charset="0"/>
              </a:rPr>
              <a:t>Given a list of items, each with a value V and a weight W, select a number of items to maximize the total value but not exceed the threshold weight (capacity).</a:t>
            </a:r>
          </a:p>
          <a:p>
            <a:pPr marL="0" indent="0">
              <a:spcBef>
                <a:spcPts val="0"/>
              </a:spcBef>
              <a:spcAft>
                <a:spcPts val="600"/>
              </a:spcAft>
              <a:buNone/>
            </a:pPr>
            <a:endParaRPr lang="en-US" sz="3000" dirty="0">
              <a:solidFill>
                <a:srgbClr val="00A44A"/>
              </a:solidFill>
              <a:latin typeface="Calibri" pitchFamily="34" charset="0"/>
              <a:cs typeface="Times New Roman" pitchFamily="18" charset="0"/>
            </a:endParaRPr>
          </a:p>
          <a:p>
            <a:pPr marL="0" indent="0">
              <a:spcBef>
                <a:spcPts val="0"/>
              </a:spcBef>
              <a:spcAft>
                <a:spcPts val="600"/>
              </a:spcAft>
              <a:buNone/>
            </a:pPr>
            <a:r>
              <a:rPr lang="en-US" sz="3000" dirty="0" smtClean="0">
                <a:solidFill>
                  <a:srgbClr val="00A44A"/>
                </a:solidFill>
                <a:latin typeface="Calibri" pitchFamily="34" charset="0"/>
                <a:cs typeface="Times New Roman" pitchFamily="18" charset="0"/>
              </a:rPr>
              <a:t>Again:</a:t>
            </a:r>
          </a:p>
        </p:txBody>
      </p:sp>
      <p:sp>
        <p:nvSpPr>
          <p:cNvPr id="82947" name="Rectangle 5"/>
          <p:cNvSpPr>
            <a:spLocks noChangeArrowheads="1"/>
          </p:cNvSpPr>
          <p:nvPr/>
        </p:nvSpPr>
        <p:spPr bwMode="auto">
          <a:xfrm>
            <a:off x="0" y="3628"/>
            <a:ext cx="9144000" cy="905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spcBef>
                <a:spcPct val="0"/>
              </a:spcBef>
              <a:buClrTx/>
              <a:buFontTx/>
              <a:buNone/>
            </a:pPr>
            <a:r>
              <a:rPr lang="en-US" sz="4400" i="1" dirty="0">
                <a:solidFill>
                  <a:schemeClr val="tx2"/>
                </a:solidFill>
              </a:rPr>
              <a:t> </a:t>
            </a:r>
            <a:r>
              <a:rPr lang="en-US" sz="4400" i="1" dirty="0" smtClean="0">
                <a:solidFill>
                  <a:schemeClr val="tx2"/>
                </a:solidFill>
              </a:rPr>
              <a:t>        </a:t>
            </a:r>
            <a:r>
              <a:rPr lang="en-US" sz="4000" dirty="0" smtClean="0">
                <a:solidFill>
                  <a:srgbClr val="00B050"/>
                </a:solidFill>
                <a:latin typeface="Calibri" pitchFamily="34" charset="0"/>
              </a:rPr>
              <a:t>Knapsack problem</a:t>
            </a:r>
            <a:endParaRPr lang="en-US" sz="4000" dirty="0">
              <a:solidFill>
                <a:srgbClr val="00B050"/>
              </a:solidFill>
              <a:latin typeface="Calibri" pitchFamily="34" charset="0"/>
            </a:endParaRPr>
          </a:p>
        </p:txBody>
      </p:sp>
      <p:sp>
        <p:nvSpPr>
          <p:cNvPr id="14" name="Rectangle 3"/>
          <p:cNvSpPr txBox="1">
            <a:spLocks noChangeArrowheads="1"/>
          </p:cNvSpPr>
          <p:nvPr/>
        </p:nvSpPr>
        <p:spPr bwMode="auto">
          <a:xfrm>
            <a:off x="899592" y="3645024"/>
            <a:ext cx="5616624" cy="252028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600"/>
              </a:spcAft>
              <a:buFont typeface="Wingdings" pitchFamily="2" charset="2"/>
              <a:buChar char="Ø"/>
            </a:pPr>
            <a:r>
              <a:rPr lang="en-US" sz="3000" dirty="0" smtClean="0">
                <a:solidFill>
                  <a:srgbClr val="00B050"/>
                </a:solidFill>
                <a:latin typeface="Calibri" pitchFamily="34" charset="0"/>
                <a:cs typeface="Times New Roman" pitchFamily="18" charset="0"/>
              </a:rPr>
              <a:t>Thousands of research papers</a:t>
            </a:r>
          </a:p>
          <a:p>
            <a:pPr>
              <a:spcBef>
                <a:spcPts val="0"/>
              </a:spcBef>
              <a:spcAft>
                <a:spcPts val="600"/>
              </a:spcAft>
              <a:buFont typeface="Wingdings" pitchFamily="2" charset="2"/>
              <a:buChar char="Ø"/>
            </a:pPr>
            <a:r>
              <a:rPr lang="en-US" sz="3000" dirty="0" smtClean="0">
                <a:solidFill>
                  <a:srgbClr val="00B050"/>
                </a:solidFill>
                <a:latin typeface="Calibri" pitchFamily="34" charset="0"/>
                <a:cs typeface="Times New Roman" pitchFamily="18" charset="0"/>
              </a:rPr>
              <a:t>Many books</a:t>
            </a:r>
          </a:p>
          <a:p>
            <a:pPr>
              <a:spcBef>
                <a:spcPts val="0"/>
              </a:spcBef>
              <a:spcAft>
                <a:spcPts val="600"/>
              </a:spcAft>
              <a:buFont typeface="Wingdings" pitchFamily="2" charset="2"/>
              <a:buChar char="Ø"/>
            </a:pPr>
            <a:r>
              <a:rPr lang="en-US" sz="3000" dirty="0" smtClean="0">
                <a:solidFill>
                  <a:srgbClr val="00B050"/>
                </a:solidFill>
                <a:latin typeface="Calibri" pitchFamily="34" charset="0"/>
                <a:cs typeface="Times New Roman" pitchFamily="18" charset="0"/>
              </a:rPr>
              <a:t>Hundreds of algorithms</a:t>
            </a:r>
          </a:p>
          <a:p>
            <a:pPr>
              <a:spcBef>
                <a:spcPts val="0"/>
              </a:spcBef>
              <a:spcAft>
                <a:spcPts val="600"/>
              </a:spcAft>
              <a:buFont typeface="Wingdings" pitchFamily="2" charset="2"/>
              <a:buChar char="Ø"/>
            </a:pPr>
            <a:r>
              <a:rPr lang="en-US" sz="3000" dirty="0" smtClean="0">
                <a:solidFill>
                  <a:srgbClr val="00B050"/>
                </a:solidFill>
                <a:latin typeface="Calibri" pitchFamily="34" charset="0"/>
                <a:cs typeface="Times New Roman" pitchFamily="18" charset="0"/>
              </a:rPr>
              <a:t>Very active research area…</a:t>
            </a:r>
          </a:p>
        </p:txBody>
      </p:sp>
    </p:spTree>
    <p:extLst>
      <p:ext uri="{BB962C8B-B14F-4D97-AF65-F5344CB8AC3E}">
        <p14:creationId xmlns:p14="http://schemas.microsoft.com/office/powerpoint/2010/main" val="42564444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9571" name="Rectangle 3"/>
          <p:cNvSpPr>
            <a:spLocks noGrp="1" noChangeArrowheads="1"/>
          </p:cNvSpPr>
          <p:nvPr>
            <p:ph idx="1"/>
          </p:nvPr>
        </p:nvSpPr>
        <p:spPr bwMode="auto">
          <a:xfrm>
            <a:off x="618859" y="908719"/>
            <a:ext cx="8194313" cy="525658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marL="0" indent="0">
              <a:spcBef>
                <a:spcPts val="0"/>
              </a:spcBef>
              <a:spcAft>
                <a:spcPts val="600"/>
              </a:spcAft>
              <a:buNone/>
            </a:pPr>
            <a:r>
              <a:rPr lang="en-US" sz="3000" dirty="0" smtClean="0">
                <a:solidFill>
                  <a:srgbClr val="00A44A"/>
                </a:solidFill>
                <a:latin typeface="Calibri" pitchFamily="34" charset="0"/>
                <a:cs typeface="Times New Roman" pitchFamily="18" charset="0"/>
              </a:rPr>
              <a:t>Given a list of cities and items available in these cities, find a cycle that visits each city precisely once, collect some items available in these cities, to (1) minimize the total cost of the travel, and          (2) maximize the value. Note, that the cost of travel is a function of the current load…</a:t>
            </a:r>
          </a:p>
        </p:txBody>
      </p:sp>
      <p:sp>
        <p:nvSpPr>
          <p:cNvPr id="82947" name="Rectangle 5"/>
          <p:cNvSpPr>
            <a:spLocks noChangeArrowheads="1"/>
          </p:cNvSpPr>
          <p:nvPr/>
        </p:nvSpPr>
        <p:spPr bwMode="auto">
          <a:xfrm>
            <a:off x="0" y="3628"/>
            <a:ext cx="9144000" cy="905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spcBef>
                <a:spcPct val="0"/>
              </a:spcBef>
              <a:buClrTx/>
              <a:buFontTx/>
              <a:buNone/>
            </a:pPr>
            <a:r>
              <a:rPr lang="en-US" sz="4400" i="1" dirty="0">
                <a:solidFill>
                  <a:schemeClr val="tx2"/>
                </a:solidFill>
              </a:rPr>
              <a:t> </a:t>
            </a:r>
            <a:r>
              <a:rPr lang="en-US" sz="4400" i="1" dirty="0" smtClean="0">
                <a:solidFill>
                  <a:schemeClr val="tx2"/>
                </a:solidFill>
              </a:rPr>
              <a:t>        </a:t>
            </a:r>
            <a:r>
              <a:rPr lang="en-US" sz="4000" dirty="0" smtClean="0">
                <a:solidFill>
                  <a:srgbClr val="00B050"/>
                </a:solidFill>
                <a:latin typeface="Calibri" pitchFamily="34" charset="0"/>
              </a:rPr>
              <a:t>Travelling thief problem </a:t>
            </a:r>
            <a:endParaRPr lang="en-US" sz="4000" dirty="0">
              <a:solidFill>
                <a:srgbClr val="00B050"/>
              </a:solidFill>
              <a:latin typeface="Calibri" pitchFamily="34" charset="0"/>
            </a:endParaRPr>
          </a:p>
        </p:txBody>
      </p:sp>
      <p:sp>
        <p:nvSpPr>
          <p:cNvPr id="10" name="Oval 9"/>
          <p:cNvSpPr/>
          <p:nvPr/>
        </p:nvSpPr>
        <p:spPr>
          <a:xfrm>
            <a:off x="2390056" y="4199384"/>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Oval 10"/>
          <p:cNvSpPr/>
          <p:nvPr/>
        </p:nvSpPr>
        <p:spPr>
          <a:xfrm>
            <a:off x="2087149" y="5149788"/>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Oval 11"/>
          <p:cNvSpPr/>
          <p:nvPr/>
        </p:nvSpPr>
        <p:spPr>
          <a:xfrm>
            <a:off x="2658852" y="4820715"/>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Oval 12"/>
          <p:cNvSpPr/>
          <p:nvPr/>
        </p:nvSpPr>
        <p:spPr>
          <a:xfrm>
            <a:off x="4067944" y="4656584"/>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p:cNvSpPr/>
          <p:nvPr/>
        </p:nvSpPr>
        <p:spPr>
          <a:xfrm>
            <a:off x="3337552" y="4504184"/>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Oval 15"/>
          <p:cNvSpPr/>
          <p:nvPr/>
        </p:nvSpPr>
        <p:spPr>
          <a:xfrm>
            <a:off x="3304456" y="5113784"/>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Oval 16"/>
          <p:cNvSpPr/>
          <p:nvPr/>
        </p:nvSpPr>
        <p:spPr>
          <a:xfrm>
            <a:off x="2766864" y="5642992"/>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Oval 18"/>
          <p:cNvSpPr/>
          <p:nvPr/>
        </p:nvSpPr>
        <p:spPr>
          <a:xfrm>
            <a:off x="3761656" y="5570984"/>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Oval 24"/>
          <p:cNvSpPr/>
          <p:nvPr/>
        </p:nvSpPr>
        <p:spPr>
          <a:xfrm>
            <a:off x="1486575" y="4167290"/>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Oval 25"/>
          <p:cNvSpPr/>
          <p:nvPr/>
        </p:nvSpPr>
        <p:spPr>
          <a:xfrm>
            <a:off x="1187624" y="5534980"/>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extBox 2"/>
          <p:cNvSpPr txBox="1"/>
          <p:nvPr/>
        </p:nvSpPr>
        <p:spPr>
          <a:xfrm>
            <a:off x="731546" y="4086726"/>
            <a:ext cx="769250" cy="369332"/>
          </a:xfrm>
          <a:prstGeom prst="rect">
            <a:avLst/>
          </a:prstGeom>
          <a:noFill/>
        </p:spPr>
        <p:txBody>
          <a:bodyPr wrap="none" rtlCol="0">
            <a:spAutoFit/>
          </a:bodyPr>
          <a:lstStyle/>
          <a:p>
            <a:r>
              <a:rPr lang="en-AU" dirty="0" smtClean="0"/>
              <a:t>A, F, G</a:t>
            </a:r>
            <a:endParaRPr lang="en-AU" dirty="0"/>
          </a:p>
        </p:txBody>
      </p:sp>
      <p:sp>
        <p:nvSpPr>
          <p:cNvPr id="28" name="TextBox 27"/>
          <p:cNvSpPr txBox="1"/>
          <p:nvPr/>
        </p:nvSpPr>
        <p:spPr>
          <a:xfrm>
            <a:off x="2988931" y="4134852"/>
            <a:ext cx="809132" cy="369332"/>
          </a:xfrm>
          <a:prstGeom prst="rect">
            <a:avLst/>
          </a:prstGeom>
          <a:noFill/>
        </p:spPr>
        <p:txBody>
          <a:bodyPr wrap="none" rtlCol="0">
            <a:spAutoFit/>
          </a:bodyPr>
          <a:lstStyle/>
          <a:p>
            <a:r>
              <a:rPr lang="en-AU" dirty="0" smtClean="0"/>
              <a:t>P, Q, R</a:t>
            </a:r>
            <a:endParaRPr lang="en-AU" dirty="0"/>
          </a:p>
        </p:txBody>
      </p:sp>
      <p:sp>
        <p:nvSpPr>
          <p:cNvPr id="29" name="TextBox 28"/>
          <p:cNvSpPr txBox="1"/>
          <p:nvPr/>
        </p:nvSpPr>
        <p:spPr>
          <a:xfrm>
            <a:off x="3382582" y="4941287"/>
            <a:ext cx="641522" cy="369332"/>
          </a:xfrm>
          <a:prstGeom prst="rect">
            <a:avLst/>
          </a:prstGeom>
          <a:noFill/>
        </p:spPr>
        <p:txBody>
          <a:bodyPr wrap="none" rtlCol="0">
            <a:spAutoFit/>
          </a:bodyPr>
          <a:lstStyle/>
          <a:p>
            <a:r>
              <a:rPr lang="en-AU" dirty="0" smtClean="0"/>
              <a:t>M, N</a:t>
            </a:r>
            <a:endParaRPr lang="en-AU" dirty="0"/>
          </a:p>
        </p:txBody>
      </p:sp>
      <p:sp>
        <p:nvSpPr>
          <p:cNvPr id="30" name="TextBox 29"/>
          <p:cNvSpPr txBox="1"/>
          <p:nvPr/>
        </p:nvSpPr>
        <p:spPr>
          <a:xfrm>
            <a:off x="2353960" y="4487387"/>
            <a:ext cx="304892" cy="369332"/>
          </a:xfrm>
          <a:prstGeom prst="rect">
            <a:avLst/>
          </a:prstGeom>
          <a:noFill/>
        </p:spPr>
        <p:txBody>
          <a:bodyPr wrap="none" rtlCol="0">
            <a:spAutoFit/>
          </a:bodyPr>
          <a:lstStyle/>
          <a:p>
            <a:r>
              <a:rPr lang="en-AU" dirty="0" smtClean="0"/>
              <a:t>K</a:t>
            </a:r>
            <a:endParaRPr lang="en-AU" dirty="0"/>
          </a:p>
        </p:txBody>
      </p:sp>
      <p:sp>
        <p:nvSpPr>
          <p:cNvPr id="31" name="TextBox 30"/>
          <p:cNvSpPr txBox="1"/>
          <p:nvPr/>
        </p:nvSpPr>
        <p:spPr>
          <a:xfrm>
            <a:off x="2414138" y="3902060"/>
            <a:ext cx="561436" cy="369332"/>
          </a:xfrm>
          <a:prstGeom prst="rect">
            <a:avLst/>
          </a:prstGeom>
          <a:noFill/>
        </p:spPr>
        <p:txBody>
          <a:bodyPr wrap="none" rtlCol="0">
            <a:spAutoFit/>
          </a:bodyPr>
          <a:lstStyle/>
          <a:p>
            <a:r>
              <a:rPr lang="en-AU" dirty="0" smtClean="0"/>
              <a:t>B, H</a:t>
            </a:r>
            <a:endParaRPr lang="en-AU" dirty="0"/>
          </a:p>
        </p:txBody>
      </p:sp>
      <p:sp>
        <p:nvSpPr>
          <p:cNvPr id="32" name="TextBox 31"/>
          <p:cNvSpPr txBox="1"/>
          <p:nvPr/>
        </p:nvSpPr>
        <p:spPr>
          <a:xfrm>
            <a:off x="2353960" y="5310619"/>
            <a:ext cx="537519" cy="369332"/>
          </a:xfrm>
          <a:prstGeom prst="rect">
            <a:avLst/>
          </a:prstGeom>
          <a:noFill/>
        </p:spPr>
        <p:txBody>
          <a:bodyPr wrap="none" rtlCol="0">
            <a:spAutoFit/>
          </a:bodyPr>
          <a:lstStyle/>
          <a:p>
            <a:r>
              <a:rPr lang="en-AU" dirty="0" smtClean="0"/>
              <a:t>D, F</a:t>
            </a:r>
            <a:endParaRPr lang="en-AU" dirty="0"/>
          </a:p>
        </p:txBody>
      </p:sp>
      <p:sp>
        <p:nvSpPr>
          <p:cNvPr id="33" name="TextBox 32"/>
          <p:cNvSpPr txBox="1"/>
          <p:nvPr/>
        </p:nvSpPr>
        <p:spPr>
          <a:xfrm>
            <a:off x="1274399" y="5458326"/>
            <a:ext cx="694614" cy="369332"/>
          </a:xfrm>
          <a:prstGeom prst="rect">
            <a:avLst/>
          </a:prstGeom>
          <a:noFill/>
        </p:spPr>
        <p:txBody>
          <a:bodyPr wrap="none" rtlCol="0">
            <a:spAutoFit/>
          </a:bodyPr>
          <a:lstStyle/>
          <a:p>
            <a:r>
              <a:rPr lang="en-AU" dirty="0" smtClean="0"/>
              <a:t>J, S, T</a:t>
            </a:r>
            <a:endParaRPr lang="en-AU" dirty="0"/>
          </a:p>
        </p:txBody>
      </p:sp>
      <p:sp>
        <p:nvSpPr>
          <p:cNvPr id="34" name="TextBox 33"/>
          <p:cNvSpPr txBox="1"/>
          <p:nvPr/>
        </p:nvSpPr>
        <p:spPr>
          <a:xfrm>
            <a:off x="3833664" y="5495285"/>
            <a:ext cx="555024" cy="369332"/>
          </a:xfrm>
          <a:prstGeom prst="rect">
            <a:avLst/>
          </a:prstGeom>
          <a:noFill/>
        </p:spPr>
        <p:txBody>
          <a:bodyPr wrap="none" rtlCol="0">
            <a:spAutoFit/>
          </a:bodyPr>
          <a:lstStyle/>
          <a:p>
            <a:r>
              <a:rPr lang="en-AU" dirty="0" smtClean="0"/>
              <a:t>A, B</a:t>
            </a:r>
            <a:endParaRPr lang="en-AU" dirty="0"/>
          </a:p>
        </p:txBody>
      </p:sp>
      <p:sp>
        <p:nvSpPr>
          <p:cNvPr id="35" name="TextBox 34"/>
          <p:cNvSpPr txBox="1"/>
          <p:nvPr/>
        </p:nvSpPr>
        <p:spPr>
          <a:xfrm>
            <a:off x="3998456" y="4332422"/>
            <a:ext cx="769250" cy="369332"/>
          </a:xfrm>
          <a:prstGeom prst="rect">
            <a:avLst/>
          </a:prstGeom>
          <a:noFill/>
        </p:spPr>
        <p:txBody>
          <a:bodyPr wrap="none" rtlCol="0">
            <a:spAutoFit/>
          </a:bodyPr>
          <a:lstStyle/>
          <a:p>
            <a:r>
              <a:rPr lang="en-AU" dirty="0" smtClean="0"/>
              <a:t>A, F, G</a:t>
            </a:r>
            <a:endParaRPr lang="en-AU" dirty="0"/>
          </a:p>
        </p:txBody>
      </p:sp>
      <p:sp>
        <p:nvSpPr>
          <p:cNvPr id="36" name="TextBox 35"/>
          <p:cNvSpPr txBox="1"/>
          <p:nvPr/>
        </p:nvSpPr>
        <p:spPr>
          <a:xfrm>
            <a:off x="1558583" y="4874862"/>
            <a:ext cx="546945" cy="369332"/>
          </a:xfrm>
          <a:prstGeom prst="rect">
            <a:avLst/>
          </a:prstGeom>
          <a:noFill/>
        </p:spPr>
        <p:txBody>
          <a:bodyPr wrap="none" rtlCol="0">
            <a:spAutoFit/>
          </a:bodyPr>
          <a:lstStyle/>
          <a:p>
            <a:r>
              <a:rPr lang="en-AU" dirty="0" smtClean="0"/>
              <a:t>G, S</a:t>
            </a:r>
            <a:endParaRPr lang="en-AU" dirty="0"/>
          </a:p>
        </p:txBody>
      </p:sp>
    </p:spTree>
    <p:extLst>
      <p:ext uri="{BB962C8B-B14F-4D97-AF65-F5344CB8AC3E}">
        <p14:creationId xmlns:p14="http://schemas.microsoft.com/office/powerpoint/2010/main" val="40506848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9571" name="Rectangle 3"/>
          <p:cNvSpPr>
            <a:spLocks noGrp="1" noChangeArrowheads="1"/>
          </p:cNvSpPr>
          <p:nvPr>
            <p:ph idx="1"/>
          </p:nvPr>
        </p:nvSpPr>
        <p:spPr bwMode="auto">
          <a:xfrm>
            <a:off x="618859" y="908719"/>
            <a:ext cx="8194313" cy="525658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marL="0" indent="0">
              <a:spcBef>
                <a:spcPts val="0"/>
              </a:spcBef>
              <a:spcAft>
                <a:spcPts val="600"/>
              </a:spcAft>
              <a:buNone/>
            </a:pPr>
            <a:r>
              <a:rPr lang="en-US" sz="3000" dirty="0" smtClean="0">
                <a:solidFill>
                  <a:srgbClr val="00A44A"/>
                </a:solidFill>
                <a:latin typeface="Calibri" pitchFamily="34" charset="0"/>
                <a:cs typeface="Times New Roman" pitchFamily="18" charset="0"/>
              </a:rPr>
              <a:t>Given a list of cities and items available in these cities, find a cycle that visits each city precisely once, collect some items available in these cities, to (1) minimize the total cost of the travel, and          (2) maximize the value. Note, that the cost of travel is a function of the current load…</a:t>
            </a:r>
          </a:p>
        </p:txBody>
      </p:sp>
      <p:sp>
        <p:nvSpPr>
          <p:cNvPr id="82947" name="Rectangle 5"/>
          <p:cNvSpPr>
            <a:spLocks noChangeArrowheads="1"/>
          </p:cNvSpPr>
          <p:nvPr/>
        </p:nvSpPr>
        <p:spPr bwMode="auto">
          <a:xfrm>
            <a:off x="0" y="3628"/>
            <a:ext cx="9144000" cy="905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spcBef>
                <a:spcPct val="0"/>
              </a:spcBef>
              <a:buClrTx/>
              <a:buFontTx/>
              <a:buNone/>
            </a:pPr>
            <a:r>
              <a:rPr lang="en-US" sz="4400" i="1" dirty="0">
                <a:solidFill>
                  <a:schemeClr val="tx2"/>
                </a:solidFill>
              </a:rPr>
              <a:t> </a:t>
            </a:r>
            <a:r>
              <a:rPr lang="en-US" sz="4400" i="1" dirty="0" smtClean="0">
                <a:solidFill>
                  <a:schemeClr val="tx2"/>
                </a:solidFill>
              </a:rPr>
              <a:t>        </a:t>
            </a:r>
            <a:r>
              <a:rPr lang="en-US" sz="4000" dirty="0" smtClean="0">
                <a:solidFill>
                  <a:srgbClr val="00B050"/>
                </a:solidFill>
                <a:latin typeface="Calibri" pitchFamily="34" charset="0"/>
              </a:rPr>
              <a:t>Travelling thief problem </a:t>
            </a:r>
            <a:endParaRPr lang="en-US" sz="4000" dirty="0">
              <a:solidFill>
                <a:srgbClr val="00B050"/>
              </a:solidFill>
              <a:latin typeface="Calibri" pitchFamily="34" charset="0"/>
            </a:endParaRPr>
          </a:p>
        </p:txBody>
      </p:sp>
      <p:sp>
        <p:nvSpPr>
          <p:cNvPr id="10" name="Oval 9"/>
          <p:cNvSpPr/>
          <p:nvPr/>
        </p:nvSpPr>
        <p:spPr>
          <a:xfrm>
            <a:off x="2390056" y="4199384"/>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Oval 10"/>
          <p:cNvSpPr/>
          <p:nvPr/>
        </p:nvSpPr>
        <p:spPr>
          <a:xfrm>
            <a:off x="2087149" y="5149788"/>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Oval 11"/>
          <p:cNvSpPr/>
          <p:nvPr/>
        </p:nvSpPr>
        <p:spPr>
          <a:xfrm>
            <a:off x="2658852" y="4820715"/>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Oval 12"/>
          <p:cNvSpPr/>
          <p:nvPr/>
        </p:nvSpPr>
        <p:spPr>
          <a:xfrm>
            <a:off x="4067944" y="4656584"/>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p:cNvSpPr/>
          <p:nvPr/>
        </p:nvSpPr>
        <p:spPr>
          <a:xfrm>
            <a:off x="3337552" y="4504184"/>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Oval 15"/>
          <p:cNvSpPr/>
          <p:nvPr/>
        </p:nvSpPr>
        <p:spPr>
          <a:xfrm>
            <a:off x="3304456" y="5113784"/>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Oval 16"/>
          <p:cNvSpPr/>
          <p:nvPr/>
        </p:nvSpPr>
        <p:spPr>
          <a:xfrm>
            <a:off x="2766864" y="5642992"/>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Oval 18"/>
          <p:cNvSpPr/>
          <p:nvPr/>
        </p:nvSpPr>
        <p:spPr>
          <a:xfrm>
            <a:off x="3761656" y="5570984"/>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Oval 24"/>
          <p:cNvSpPr/>
          <p:nvPr/>
        </p:nvSpPr>
        <p:spPr>
          <a:xfrm>
            <a:off x="1486575" y="4167290"/>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Oval 25"/>
          <p:cNvSpPr/>
          <p:nvPr/>
        </p:nvSpPr>
        <p:spPr>
          <a:xfrm>
            <a:off x="1187624" y="5534980"/>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extBox 2"/>
          <p:cNvSpPr txBox="1"/>
          <p:nvPr/>
        </p:nvSpPr>
        <p:spPr>
          <a:xfrm>
            <a:off x="731546" y="4086726"/>
            <a:ext cx="769250" cy="369332"/>
          </a:xfrm>
          <a:prstGeom prst="rect">
            <a:avLst/>
          </a:prstGeom>
          <a:noFill/>
        </p:spPr>
        <p:txBody>
          <a:bodyPr wrap="none" rtlCol="0">
            <a:spAutoFit/>
          </a:bodyPr>
          <a:lstStyle/>
          <a:p>
            <a:r>
              <a:rPr lang="en-AU" dirty="0" smtClean="0"/>
              <a:t>A, F, G</a:t>
            </a:r>
            <a:endParaRPr lang="en-AU" dirty="0"/>
          </a:p>
        </p:txBody>
      </p:sp>
      <p:sp>
        <p:nvSpPr>
          <p:cNvPr id="28" name="TextBox 27"/>
          <p:cNvSpPr txBox="1"/>
          <p:nvPr/>
        </p:nvSpPr>
        <p:spPr>
          <a:xfrm>
            <a:off x="2988931" y="4134852"/>
            <a:ext cx="809132" cy="369332"/>
          </a:xfrm>
          <a:prstGeom prst="rect">
            <a:avLst/>
          </a:prstGeom>
          <a:noFill/>
        </p:spPr>
        <p:txBody>
          <a:bodyPr wrap="none" rtlCol="0">
            <a:spAutoFit/>
          </a:bodyPr>
          <a:lstStyle/>
          <a:p>
            <a:r>
              <a:rPr lang="en-AU" dirty="0" smtClean="0"/>
              <a:t>P, Q, R</a:t>
            </a:r>
            <a:endParaRPr lang="en-AU" dirty="0"/>
          </a:p>
        </p:txBody>
      </p:sp>
      <p:sp>
        <p:nvSpPr>
          <p:cNvPr id="29" name="TextBox 28"/>
          <p:cNvSpPr txBox="1"/>
          <p:nvPr/>
        </p:nvSpPr>
        <p:spPr>
          <a:xfrm>
            <a:off x="3382582" y="4941287"/>
            <a:ext cx="641522" cy="369332"/>
          </a:xfrm>
          <a:prstGeom prst="rect">
            <a:avLst/>
          </a:prstGeom>
          <a:noFill/>
        </p:spPr>
        <p:txBody>
          <a:bodyPr wrap="none" rtlCol="0">
            <a:spAutoFit/>
          </a:bodyPr>
          <a:lstStyle/>
          <a:p>
            <a:r>
              <a:rPr lang="en-AU" dirty="0" smtClean="0"/>
              <a:t>M, N</a:t>
            </a:r>
            <a:endParaRPr lang="en-AU" dirty="0"/>
          </a:p>
        </p:txBody>
      </p:sp>
      <p:sp>
        <p:nvSpPr>
          <p:cNvPr id="30" name="TextBox 29"/>
          <p:cNvSpPr txBox="1"/>
          <p:nvPr/>
        </p:nvSpPr>
        <p:spPr>
          <a:xfrm>
            <a:off x="2353960" y="4487387"/>
            <a:ext cx="304892" cy="369332"/>
          </a:xfrm>
          <a:prstGeom prst="rect">
            <a:avLst/>
          </a:prstGeom>
          <a:noFill/>
        </p:spPr>
        <p:txBody>
          <a:bodyPr wrap="none" rtlCol="0">
            <a:spAutoFit/>
          </a:bodyPr>
          <a:lstStyle/>
          <a:p>
            <a:r>
              <a:rPr lang="en-AU" dirty="0" smtClean="0"/>
              <a:t>K</a:t>
            </a:r>
            <a:endParaRPr lang="en-AU" dirty="0"/>
          </a:p>
        </p:txBody>
      </p:sp>
      <p:sp>
        <p:nvSpPr>
          <p:cNvPr id="31" name="TextBox 30"/>
          <p:cNvSpPr txBox="1"/>
          <p:nvPr/>
        </p:nvSpPr>
        <p:spPr>
          <a:xfrm>
            <a:off x="2414138" y="3902060"/>
            <a:ext cx="561436" cy="369332"/>
          </a:xfrm>
          <a:prstGeom prst="rect">
            <a:avLst/>
          </a:prstGeom>
          <a:noFill/>
        </p:spPr>
        <p:txBody>
          <a:bodyPr wrap="none" rtlCol="0">
            <a:spAutoFit/>
          </a:bodyPr>
          <a:lstStyle/>
          <a:p>
            <a:r>
              <a:rPr lang="en-AU" dirty="0" smtClean="0"/>
              <a:t>B, H</a:t>
            </a:r>
            <a:endParaRPr lang="en-AU" dirty="0"/>
          </a:p>
        </p:txBody>
      </p:sp>
      <p:sp>
        <p:nvSpPr>
          <p:cNvPr id="32" name="TextBox 31"/>
          <p:cNvSpPr txBox="1"/>
          <p:nvPr/>
        </p:nvSpPr>
        <p:spPr>
          <a:xfrm>
            <a:off x="2353960" y="5310619"/>
            <a:ext cx="537519" cy="369332"/>
          </a:xfrm>
          <a:prstGeom prst="rect">
            <a:avLst/>
          </a:prstGeom>
          <a:noFill/>
        </p:spPr>
        <p:txBody>
          <a:bodyPr wrap="none" rtlCol="0">
            <a:spAutoFit/>
          </a:bodyPr>
          <a:lstStyle/>
          <a:p>
            <a:r>
              <a:rPr lang="en-AU" dirty="0" smtClean="0"/>
              <a:t>D, F</a:t>
            </a:r>
            <a:endParaRPr lang="en-AU" dirty="0"/>
          </a:p>
        </p:txBody>
      </p:sp>
      <p:sp>
        <p:nvSpPr>
          <p:cNvPr id="33" name="TextBox 32"/>
          <p:cNvSpPr txBox="1"/>
          <p:nvPr/>
        </p:nvSpPr>
        <p:spPr>
          <a:xfrm>
            <a:off x="1274399" y="5458326"/>
            <a:ext cx="694614" cy="369332"/>
          </a:xfrm>
          <a:prstGeom prst="rect">
            <a:avLst/>
          </a:prstGeom>
          <a:noFill/>
        </p:spPr>
        <p:txBody>
          <a:bodyPr wrap="none" rtlCol="0">
            <a:spAutoFit/>
          </a:bodyPr>
          <a:lstStyle/>
          <a:p>
            <a:r>
              <a:rPr lang="en-AU" dirty="0" smtClean="0"/>
              <a:t>J, S, T</a:t>
            </a:r>
            <a:endParaRPr lang="en-AU" dirty="0"/>
          </a:p>
        </p:txBody>
      </p:sp>
      <p:sp>
        <p:nvSpPr>
          <p:cNvPr id="34" name="TextBox 33"/>
          <p:cNvSpPr txBox="1"/>
          <p:nvPr/>
        </p:nvSpPr>
        <p:spPr>
          <a:xfrm>
            <a:off x="3833664" y="5495285"/>
            <a:ext cx="555024" cy="369332"/>
          </a:xfrm>
          <a:prstGeom prst="rect">
            <a:avLst/>
          </a:prstGeom>
          <a:noFill/>
        </p:spPr>
        <p:txBody>
          <a:bodyPr wrap="none" rtlCol="0">
            <a:spAutoFit/>
          </a:bodyPr>
          <a:lstStyle/>
          <a:p>
            <a:r>
              <a:rPr lang="en-AU" dirty="0" smtClean="0"/>
              <a:t>A, B</a:t>
            </a:r>
            <a:endParaRPr lang="en-AU" dirty="0"/>
          </a:p>
        </p:txBody>
      </p:sp>
      <p:sp>
        <p:nvSpPr>
          <p:cNvPr id="35" name="TextBox 34"/>
          <p:cNvSpPr txBox="1"/>
          <p:nvPr/>
        </p:nvSpPr>
        <p:spPr>
          <a:xfrm>
            <a:off x="3998456" y="4332422"/>
            <a:ext cx="769250" cy="369332"/>
          </a:xfrm>
          <a:prstGeom prst="rect">
            <a:avLst/>
          </a:prstGeom>
          <a:noFill/>
        </p:spPr>
        <p:txBody>
          <a:bodyPr wrap="none" rtlCol="0">
            <a:spAutoFit/>
          </a:bodyPr>
          <a:lstStyle/>
          <a:p>
            <a:r>
              <a:rPr lang="en-AU" dirty="0" smtClean="0"/>
              <a:t>A, F, G</a:t>
            </a:r>
            <a:endParaRPr lang="en-AU" dirty="0"/>
          </a:p>
        </p:txBody>
      </p:sp>
      <p:sp>
        <p:nvSpPr>
          <p:cNvPr id="36" name="TextBox 35"/>
          <p:cNvSpPr txBox="1"/>
          <p:nvPr/>
        </p:nvSpPr>
        <p:spPr>
          <a:xfrm>
            <a:off x="1558583" y="4874862"/>
            <a:ext cx="546945" cy="369332"/>
          </a:xfrm>
          <a:prstGeom prst="rect">
            <a:avLst/>
          </a:prstGeom>
          <a:noFill/>
        </p:spPr>
        <p:txBody>
          <a:bodyPr wrap="none" rtlCol="0">
            <a:spAutoFit/>
          </a:bodyPr>
          <a:lstStyle/>
          <a:p>
            <a:r>
              <a:rPr lang="en-AU" dirty="0" smtClean="0"/>
              <a:t>G, S</a:t>
            </a:r>
            <a:endParaRPr lang="en-AU" dirty="0"/>
          </a:p>
        </p:txBody>
      </p:sp>
      <p:cxnSp>
        <p:nvCxnSpPr>
          <p:cNvPr id="4" name="Straight Connector 3"/>
          <p:cNvCxnSpPr>
            <a:stCxn id="25" idx="0"/>
          </p:cNvCxnSpPr>
          <p:nvPr/>
        </p:nvCxnSpPr>
        <p:spPr>
          <a:xfrm>
            <a:off x="1522579" y="4167290"/>
            <a:ext cx="903481" cy="72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a:endCxn id="14" idx="1"/>
          </p:cNvCxnSpPr>
          <p:nvPr/>
        </p:nvCxnSpPr>
        <p:spPr>
          <a:xfrm>
            <a:off x="2426060" y="4239298"/>
            <a:ext cx="922037" cy="275431"/>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14" idx="0"/>
            <a:endCxn id="13" idx="3"/>
          </p:cNvCxnSpPr>
          <p:nvPr/>
        </p:nvCxnSpPr>
        <p:spPr>
          <a:xfrm>
            <a:off x="3373556" y="4504184"/>
            <a:ext cx="704933" cy="2138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13" idx="4"/>
            <a:endCxn id="29" idx="1"/>
          </p:cNvCxnSpPr>
          <p:nvPr/>
        </p:nvCxnSpPr>
        <p:spPr>
          <a:xfrm flipH="1">
            <a:off x="3382582" y="4728592"/>
            <a:ext cx="721366" cy="397361"/>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34" idx="1"/>
            <a:endCxn id="12" idx="4"/>
          </p:cNvCxnSpPr>
          <p:nvPr/>
        </p:nvCxnSpPr>
        <p:spPr>
          <a:xfrm flipH="1" flipV="1">
            <a:off x="2694856" y="4892723"/>
            <a:ext cx="1138808" cy="787228"/>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12" idx="5"/>
            <a:endCxn id="17" idx="5"/>
          </p:cNvCxnSpPr>
          <p:nvPr/>
        </p:nvCxnSpPr>
        <p:spPr>
          <a:xfrm>
            <a:off x="2720315" y="4882178"/>
            <a:ext cx="108012" cy="822277"/>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17" idx="5"/>
            <a:endCxn id="11" idx="5"/>
          </p:cNvCxnSpPr>
          <p:nvPr/>
        </p:nvCxnSpPr>
        <p:spPr>
          <a:xfrm flipH="1" flipV="1">
            <a:off x="2148612" y="5211251"/>
            <a:ext cx="679715" cy="493204"/>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11" idx="4"/>
            <a:endCxn id="26" idx="5"/>
          </p:cNvCxnSpPr>
          <p:nvPr/>
        </p:nvCxnSpPr>
        <p:spPr>
          <a:xfrm flipH="1">
            <a:off x="1249087" y="5221796"/>
            <a:ext cx="874066" cy="374647"/>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26" idx="5"/>
            <a:endCxn id="25" idx="3"/>
          </p:cNvCxnSpPr>
          <p:nvPr/>
        </p:nvCxnSpPr>
        <p:spPr>
          <a:xfrm flipV="1">
            <a:off x="1249087" y="4228753"/>
            <a:ext cx="248033" cy="136769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16" idx="2"/>
            <a:endCxn id="19" idx="4"/>
          </p:cNvCxnSpPr>
          <p:nvPr/>
        </p:nvCxnSpPr>
        <p:spPr>
          <a:xfrm>
            <a:off x="3304456" y="5149788"/>
            <a:ext cx="493204" cy="493204"/>
          </a:xfrm>
          <a:prstGeom prst="line">
            <a:avLst/>
          </a:prstGeom>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5076056" y="4203294"/>
            <a:ext cx="3888432" cy="1569660"/>
          </a:xfrm>
          <a:prstGeom prst="rect">
            <a:avLst/>
          </a:prstGeom>
        </p:spPr>
        <p:txBody>
          <a:bodyPr wrap="square">
            <a:spAutoFit/>
          </a:bodyPr>
          <a:lstStyle/>
          <a:p>
            <a:r>
              <a:rPr lang="en-US" sz="2400" dirty="0" smtClean="0">
                <a:solidFill>
                  <a:srgbClr val="1C2490"/>
                </a:solidFill>
                <a:latin typeface="Calibri" pitchFamily="34" charset="0"/>
                <a:cs typeface="Times New Roman" pitchFamily="18" charset="0"/>
              </a:rPr>
              <a:t>a possible solution (with an indication where to start and what to take – if anything –from each location).</a:t>
            </a:r>
            <a:endParaRPr lang="en-AU" sz="2400" dirty="0">
              <a:solidFill>
                <a:srgbClr val="1C2490"/>
              </a:solidFill>
              <a:latin typeface="Calibri" pitchFamily="34" charset="0"/>
            </a:endParaRPr>
          </a:p>
        </p:txBody>
      </p:sp>
    </p:spTree>
    <p:extLst>
      <p:ext uri="{BB962C8B-B14F-4D97-AF65-F5344CB8AC3E}">
        <p14:creationId xmlns:p14="http://schemas.microsoft.com/office/powerpoint/2010/main" val="8285653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46"/>
          <p:cNvSpPr txBox="1">
            <a:spLocks noChangeArrowheads="1"/>
          </p:cNvSpPr>
          <p:nvPr/>
        </p:nvSpPr>
        <p:spPr bwMode="auto">
          <a:xfrm>
            <a:off x="0" y="0"/>
            <a:ext cx="9144000" cy="914400"/>
          </a:xfrm>
          <a:prstGeom prst="rect">
            <a:avLst/>
          </a:prstGeom>
          <a:noFill/>
          <a:ln>
            <a:miter lim="800000"/>
            <a:headEnd/>
            <a:tailEnd/>
          </a:ln>
        </p:spPr>
        <p:txBody>
          <a:bodyPr anchor="ctr"/>
          <a:lstStyle/>
          <a:p>
            <a:pPr algn="ctr">
              <a:defRPr/>
            </a:pPr>
            <a:r>
              <a:rPr lang="en-US" sz="4000" kern="0" dirty="0" smtClean="0">
                <a:solidFill>
                  <a:srgbClr val="00B050"/>
                </a:solidFill>
                <a:latin typeface="Calibri" pitchFamily="34" charset="0"/>
                <a:ea typeface="+mj-ea"/>
                <a:cs typeface="+mj-cs"/>
              </a:rPr>
              <a:t>Writing papers</a:t>
            </a:r>
            <a:endParaRPr lang="en-AU" sz="4000" kern="0" dirty="0">
              <a:solidFill>
                <a:srgbClr val="00B050"/>
              </a:solidFill>
              <a:latin typeface="Calibri" pitchFamily="34" charset="0"/>
              <a:ea typeface="+mj-ea"/>
              <a:cs typeface="+mj-cs"/>
            </a:endParaRPr>
          </a:p>
        </p:txBody>
      </p:sp>
      <p:sp>
        <p:nvSpPr>
          <p:cNvPr id="2" name="TextBox 1"/>
          <p:cNvSpPr txBox="1"/>
          <p:nvPr/>
        </p:nvSpPr>
        <p:spPr>
          <a:xfrm>
            <a:off x="445344" y="1052736"/>
            <a:ext cx="8280920" cy="4985980"/>
          </a:xfrm>
          <a:prstGeom prst="rect">
            <a:avLst/>
          </a:prstGeom>
          <a:noFill/>
        </p:spPr>
        <p:txBody>
          <a:bodyPr wrap="square" rtlCol="0">
            <a:spAutoFit/>
          </a:bodyPr>
          <a:lstStyle/>
          <a:p>
            <a:pPr>
              <a:spcAft>
                <a:spcPts val="1800"/>
              </a:spcAft>
            </a:pPr>
            <a:r>
              <a:rPr lang="en-US" sz="3200" dirty="0">
                <a:solidFill>
                  <a:srgbClr val="00B050"/>
                </a:solidFill>
                <a:latin typeface="Calibri" pitchFamily="34" charset="0"/>
              </a:rPr>
              <a:t>“</a:t>
            </a:r>
            <a:r>
              <a:rPr lang="en-US" sz="3200" i="1" dirty="0">
                <a:solidFill>
                  <a:srgbClr val="00B050"/>
                </a:solidFill>
                <a:latin typeface="Calibri" pitchFamily="34" charset="0"/>
              </a:rPr>
              <a:t>Look at the last section [of some paper], where there were always some ‘open problems.’ Pick one, and work on it, until you are able to make a little progress. Then write a paper of your own about your progress, and don’t forget to include an ‘open problems’ section, where you put in everything you were unable to do</a:t>
            </a:r>
            <a:r>
              <a:rPr lang="en-US" sz="3200" dirty="0" smtClean="0">
                <a:solidFill>
                  <a:srgbClr val="00B050"/>
                </a:solidFill>
                <a:latin typeface="Calibri" pitchFamily="34" charset="0"/>
              </a:rPr>
              <a:t>.”</a:t>
            </a:r>
          </a:p>
          <a:p>
            <a:pPr>
              <a:spcAft>
                <a:spcPts val="1800"/>
              </a:spcAft>
            </a:pPr>
            <a:endParaRPr lang="en-US" sz="3200" dirty="0">
              <a:solidFill>
                <a:srgbClr val="00B050"/>
              </a:solidFill>
              <a:latin typeface="Calibri" pitchFamily="34" charset="0"/>
            </a:endParaRPr>
          </a:p>
          <a:p>
            <a:pPr>
              <a:spcAft>
                <a:spcPts val="1800"/>
              </a:spcAft>
            </a:pPr>
            <a:r>
              <a:rPr lang="en-US" sz="3200" dirty="0" smtClean="0">
                <a:solidFill>
                  <a:srgbClr val="00B050"/>
                </a:solidFill>
                <a:latin typeface="Calibri" pitchFamily="34" charset="0"/>
              </a:rPr>
              <a:t>					       Jeff Ullman, 2009</a:t>
            </a:r>
            <a:endParaRPr lang="en-AU" sz="3200" dirty="0">
              <a:solidFill>
                <a:srgbClr val="00B050"/>
              </a:solidFill>
              <a:latin typeface="Calibri" pitchFamily="34" charset="0"/>
            </a:endParaRPr>
          </a:p>
        </p:txBody>
      </p:sp>
    </p:spTree>
    <p:extLst>
      <p:ext uri="{BB962C8B-B14F-4D97-AF65-F5344CB8AC3E}">
        <p14:creationId xmlns:p14="http://schemas.microsoft.com/office/powerpoint/2010/main" val="41489506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9571" name="Rectangle 3"/>
          <p:cNvSpPr>
            <a:spLocks noGrp="1" noChangeArrowheads="1"/>
          </p:cNvSpPr>
          <p:nvPr>
            <p:ph idx="1"/>
          </p:nvPr>
        </p:nvSpPr>
        <p:spPr bwMode="auto">
          <a:xfrm>
            <a:off x="618859" y="908719"/>
            <a:ext cx="8194313" cy="525658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marL="0" indent="0">
              <a:spcBef>
                <a:spcPts val="0"/>
              </a:spcBef>
              <a:spcAft>
                <a:spcPts val="600"/>
              </a:spcAft>
              <a:buNone/>
            </a:pPr>
            <a:r>
              <a:rPr lang="en-US" sz="3000" dirty="0" smtClean="0">
                <a:solidFill>
                  <a:srgbClr val="00A44A"/>
                </a:solidFill>
                <a:latin typeface="Calibri" pitchFamily="34" charset="0"/>
                <a:cs typeface="Times New Roman" pitchFamily="18" charset="0"/>
              </a:rPr>
              <a:t>Given a list of cities and items available in these cities, find a cycle that visits each city precisely once, collect some items available in these cities, to (1) minimize the total cost of the travel, and          (2) maximize the value. Note, that the cost of travel is a function of the current load…</a:t>
            </a:r>
          </a:p>
        </p:txBody>
      </p:sp>
      <p:sp>
        <p:nvSpPr>
          <p:cNvPr id="82947" name="Rectangle 5"/>
          <p:cNvSpPr>
            <a:spLocks noChangeArrowheads="1"/>
          </p:cNvSpPr>
          <p:nvPr/>
        </p:nvSpPr>
        <p:spPr bwMode="auto">
          <a:xfrm>
            <a:off x="0" y="3628"/>
            <a:ext cx="9144000" cy="905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spcBef>
                <a:spcPct val="0"/>
              </a:spcBef>
              <a:buClrTx/>
              <a:buFontTx/>
              <a:buNone/>
            </a:pPr>
            <a:r>
              <a:rPr lang="en-US" sz="4400" i="1" dirty="0">
                <a:solidFill>
                  <a:schemeClr val="tx2"/>
                </a:solidFill>
              </a:rPr>
              <a:t> </a:t>
            </a:r>
            <a:r>
              <a:rPr lang="en-US" sz="4400" i="1" dirty="0" smtClean="0">
                <a:solidFill>
                  <a:schemeClr val="tx2"/>
                </a:solidFill>
              </a:rPr>
              <a:t>        </a:t>
            </a:r>
            <a:r>
              <a:rPr lang="en-US" sz="4000" dirty="0" smtClean="0">
                <a:solidFill>
                  <a:srgbClr val="00B050"/>
                </a:solidFill>
                <a:latin typeface="Calibri" pitchFamily="34" charset="0"/>
              </a:rPr>
              <a:t>Travelling thief problem </a:t>
            </a:r>
            <a:endParaRPr lang="en-US" sz="4000" dirty="0">
              <a:solidFill>
                <a:srgbClr val="00B050"/>
              </a:solidFill>
              <a:latin typeface="Calibri" pitchFamily="34" charset="0"/>
            </a:endParaRPr>
          </a:p>
        </p:txBody>
      </p:sp>
      <p:sp>
        <p:nvSpPr>
          <p:cNvPr id="10" name="Oval 9"/>
          <p:cNvSpPr/>
          <p:nvPr/>
        </p:nvSpPr>
        <p:spPr>
          <a:xfrm>
            <a:off x="2390056" y="4199384"/>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Oval 10"/>
          <p:cNvSpPr/>
          <p:nvPr/>
        </p:nvSpPr>
        <p:spPr>
          <a:xfrm>
            <a:off x="2087149" y="5149788"/>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Oval 11"/>
          <p:cNvSpPr/>
          <p:nvPr/>
        </p:nvSpPr>
        <p:spPr>
          <a:xfrm>
            <a:off x="2658852" y="4820715"/>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Oval 12"/>
          <p:cNvSpPr/>
          <p:nvPr/>
        </p:nvSpPr>
        <p:spPr>
          <a:xfrm>
            <a:off x="4067944" y="4656584"/>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p:cNvSpPr/>
          <p:nvPr/>
        </p:nvSpPr>
        <p:spPr>
          <a:xfrm>
            <a:off x="3337552" y="4504184"/>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Oval 15"/>
          <p:cNvSpPr/>
          <p:nvPr/>
        </p:nvSpPr>
        <p:spPr>
          <a:xfrm>
            <a:off x="3304456" y="5113784"/>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Oval 16"/>
          <p:cNvSpPr/>
          <p:nvPr/>
        </p:nvSpPr>
        <p:spPr>
          <a:xfrm>
            <a:off x="2766864" y="5642992"/>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Oval 18"/>
          <p:cNvSpPr/>
          <p:nvPr/>
        </p:nvSpPr>
        <p:spPr>
          <a:xfrm>
            <a:off x="3761656" y="5570984"/>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Oval 24"/>
          <p:cNvSpPr/>
          <p:nvPr/>
        </p:nvSpPr>
        <p:spPr>
          <a:xfrm>
            <a:off x="1486575" y="4167290"/>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Oval 25"/>
          <p:cNvSpPr/>
          <p:nvPr/>
        </p:nvSpPr>
        <p:spPr>
          <a:xfrm>
            <a:off x="1187624" y="5534980"/>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extBox 2"/>
          <p:cNvSpPr txBox="1"/>
          <p:nvPr/>
        </p:nvSpPr>
        <p:spPr>
          <a:xfrm>
            <a:off x="731546" y="4086726"/>
            <a:ext cx="769250" cy="369332"/>
          </a:xfrm>
          <a:prstGeom prst="rect">
            <a:avLst/>
          </a:prstGeom>
          <a:noFill/>
        </p:spPr>
        <p:txBody>
          <a:bodyPr wrap="none" rtlCol="0">
            <a:spAutoFit/>
          </a:bodyPr>
          <a:lstStyle/>
          <a:p>
            <a:r>
              <a:rPr lang="en-AU" dirty="0" smtClean="0"/>
              <a:t>A, F, G</a:t>
            </a:r>
            <a:endParaRPr lang="en-AU" dirty="0"/>
          </a:p>
        </p:txBody>
      </p:sp>
      <p:sp>
        <p:nvSpPr>
          <p:cNvPr id="28" name="TextBox 27"/>
          <p:cNvSpPr txBox="1"/>
          <p:nvPr/>
        </p:nvSpPr>
        <p:spPr>
          <a:xfrm>
            <a:off x="2988931" y="4134852"/>
            <a:ext cx="809132" cy="369332"/>
          </a:xfrm>
          <a:prstGeom prst="rect">
            <a:avLst/>
          </a:prstGeom>
          <a:noFill/>
        </p:spPr>
        <p:txBody>
          <a:bodyPr wrap="none" rtlCol="0">
            <a:spAutoFit/>
          </a:bodyPr>
          <a:lstStyle/>
          <a:p>
            <a:r>
              <a:rPr lang="en-AU" dirty="0" smtClean="0"/>
              <a:t>P, Q, R</a:t>
            </a:r>
            <a:endParaRPr lang="en-AU" dirty="0"/>
          </a:p>
        </p:txBody>
      </p:sp>
      <p:sp>
        <p:nvSpPr>
          <p:cNvPr id="29" name="TextBox 28"/>
          <p:cNvSpPr txBox="1"/>
          <p:nvPr/>
        </p:nvSpPr>
        <p:spPr>
          <a:xfrm>
            <a:off x="3382582" y="4941287"/>
            <a:ext cx="641522" cy="369332"/>
          </a:xfrm>
          <a:prstGeom prst="rect">
            <a:avLst/>
          </a:prstGeom>
          <a:noFill/>
        </p:spPr>
        <p:txBody>
          <a:bodyPr wrap="none" rtlCol="0">
            <a:spAutoFit/>
          </a:bodyPr>
          <a:lstStyle/>
          <a:p>
            <a:r>
              <a:rPr lang="en-AU" dirty="0" smtClean="0"/>
              <a:t>M, N</a:t>
            </a:r>
            <a:endParaRPr lang="en-AU" dirty="0"/>
          </a:p>
        </p:txBody>
      </p:sp>
      <p:sp>
        <p:nvSpPr>
          <p:cNvPr id="30" name="TextBox 29"/>
          <p:cNvSpPr txBox="1"/>
          <p:nvPr/>
        </p:nvSpPr>
        <p:spPr>
          <a:xfrm>
            <a:off x="2353960" y="4487387"/>
            <a:ext cx="304892" cy="369332"/>
          </a:xfrm>
          <a:prstGeom prst="rect">
            <a:avLst/>
          </a:prstGeom>
          <a:noFill/>
        </p:spPr>
        <p:txBody>
          <a:bodyPr wrap="none" rtlCol="0">
            <a:spAutoFit/>
          </a:bodyPr>
          <a:lstStyle/>
          <a:p>
            <a:r>
              <a:rPr lang="en-AU" dirty="0" smtClean="0"/>
              <a:t>K</a:t>
            </a:r>
            <a:endParaRPr lang="en-AU" dirty="0"/>
          </a:p>
        </p:txBody>
      </p:sp>
      <p:sp>
        <p:nvSpPr>
          <p:cNvPr id="31" name="TextBox 30"/>
          <p:cNvSpPr txBox="1"/>
          <p:nvPr/>
        </p:nvSpPr>
        <p:spPr>
          <a:xfrm>
            <a:off x="2414138" y="3902060"/>
            <a:ext cx="561436" cy="369332"/>
          </a:xfrm>
          <a:prstGeom prst="rect">
            <a:avLst/>
          </a:prstGeom>
          <a:noFill/>
        </p:spPr>
        <p:txBody>
          <a:bodyPr wrap="none" rtlCol="0">
            <a:spAutoFit/>
          </a:bodyPr>
          <a:lstStyle/>
          <a:p>
            <a:r>
              <a:rPr lang="en-AU" dirty="0" smtClean="0"/>
              <a:t>B, H</a:t>
            </a:r>
            <a:endParaRPr lang="en-AU" dirty="0"/>
          </a:p>
        </p:txBody>
      </p:sp>
      <p:sp>
        <p:nvSpPr>
          <p:cNvPr id="32" name="TextBox 31"/>
          <p:cNvSpPr txBox="1"/>
          <p:nvPr/>
        </p:nvSpPr>
        <p:spPr>
          <a:xfrm>
            <a:off x="2353960" y="5310619"/>
            <a:ext cx="537519" cy="369332"/>
          </a:xfrm>
          <a:prstGeom prst="rect">
            <a:avLst/>
          </a:prstGeom>
          <a:noFill/>
        </p:spPr>
        <p:txBody>
          <a:bodyPr wrap="none" rtlCol="0">
            <a:spAutoFit/>
          </a:bodyPr>
          <a:lstStyle/>
          <a:p>
            <a:r>
              <a:rPr lang="en-AU" dirty="0" smtClean="0"/>
              <a:t>D, F</a:t>
            </a:r>
            <a:endParaRPr lang="en-AU" dirty="0"/>
          </a:p>
        </p:txBody>
      </p:sp>
      <p:sp>
        <p:nvSpPr>
          <p:cNvPr id="33" name="TextBox 32"/>
          <p:cNvSpPr txBox="1"/>
          <p:nvPr/>
        </p:nvSpPr>
        <p:spPr>
          <a:xfrm>
            <a:off x="1274399" y="5458326"/>
            <a:ext cx="694614" cy="369332"/>
          </a:xfrm>
          <a:prstGeom prst="rect">
            <a:avLst/>
          </a:prstGeom>
          <a:noFill/>
        </p:spPr>
        <p:txBody>
          <a:bodyPr wrap="none" rtlCol="0">
            <a:spAutoFit/>
          </a:bodyPr>
          <a:lstStyle/>
          <a:p>
            <a:r>
              <a:rPr lang="en-AU" dirty="0" smtClean="0"/>
              <a:t>J, S, T</a:t>
            </a:r>
            <a:endParaRPr lang="en-AU" dirty="0"/>
          </a:p>
        </p:txBody>
      </p:sp>
      <p:sp>
        <p:nvSpPr>
          <p:cNvPr id="34" name="TextBox 33"/>
          <p:cNvSpPr txBox="1"/>
          <p:nvPr/>
        </p:nvSpPr>
        <p:spPr>
          <a:xfrm>
            <a:off x="3833664" y="5495285"/>
            <a:ext cx="555024" cy="369332"/>
          </a:xfrm>
          <a:prstGeom prst="rect">
            <a:avLst/>
          </a:prstGeom>
          <a:noFill/>
        </p:spPr>
        <p:txBody>
          <a:bodyPr wrap="none" rtlCol="0">
            <a:spAutoFit/>
          </a:bodyPr>
          <a:lstStyle/>
          <a:p>
            <a:r>
              <a:rPr lang="en-AU" dirty="0" smtClean="0"/>
              <a:t>A, B</a:t>
            </a:r>
            <a:endParaRPr lang="en-AU" dirty="0"/>
          </a:p>
        </p:txBody>
      </p:sp>
      <p:sp>
        <p:nvSpPr>
          <p:cNvPr id="35" name="TextBox 34"/>
          <p:cNvSpPr txBox="1"/>
          <p:nvPr/>
        </p:nvSpPr>
        <p:spPr>
          <a:xfrm>
            <a:off x="3998456" y="4332422"/>
            <a:ext cx="769250" cy="369332"/>
          </a:xfrm>
          <a:prstGeom prst="rect">
            <a:avLst/>
          </a:prstGeom>
          <a:noFill/>
        </p:spPr>
        <p:txBody>
          <a:bodyPr wrap="none" rtlCol="0">
            <a:spAutoFit/>
          </a:bodyPr>
          <a:lstStyle/>
          <a:p>
            <a:r>
              <a:rPr lang="en-AU" dirty="0" smtClean="0"/>
              <a:t>A, F, G</a:t>
            </a:r>
            <a:endParaRPr lang="en-AU" dirty="0"/>
          </a:p>
        </p:txBody>
      </p:sp>
      <p:sp>
        <p:nvSpPr>
          <p:cNvPr id="36" name="TextBox 35"/>
          <p:cNvSpPr txBox="1"/>
          <p:nvPr/>
        </p:nvSpPr>
        <p:spPr>
          <a:xfrm>
            <a:off x="1558583" y="4874862"/>
            <a:ext cx="546945" cy="369332"/>
          </a:xfrm>
          <a:prstGeom prst="rect">
            <a:avLst/>
          </a:prstGeom>
          <a:noFill/>
        </p:spPr>
        <p:txBody>
          <a:bodyPr wrap="none" rtlCol="0">
            <a:spAutoFit/>
          </a:bodyPr>
          <a:lstStyle/>
          <a:p>
            <a:r>
              <a:rPr lang="en-AU" dirty="0" smtClean="0"/>
              <a:t>G, S</a:t>
            </a:r>
            <a:endParaRPr lang="en-AU" dirty="0"/>
          </a:p>
        </p:txBody>
      </p:sp>
      <p:cxnSp>
        <p:nvCxnSpPr>
          <p:cNvPr id="4" name="Straight Connector 3"/>
          <p:cNvCxnSpPr>
            <a:stCxn id="25" idx="0"/>
          </p:cNvCxnSpPr>
          <p:nvPr/>
        </p:nvCxnSpPr>
        <p:spPr>
          <a:xfrm>
            <a:off x="1522579" y="4167290"/>
            <a:ext cx="903481" cy="72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a:endCxn id="14" idx="1"/>
          </p:cNvCxnSpPr>
          <p:nvPr/>
        </p:nvCxnSpPr>
        <p:spPr>
          <a:xfrm>
            <a:off x="2426060" y="4239298"/>
            <a:ext cx="922037" cy="275431"/>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14" idx="0"/>
            <a:endCxn id="13" idx="3"/>
          </p:cNvCxnSpPr>
          <p:nvPr/>
        </p:nvCxnSpPr>
        <p:spPr>
          <a:xfrm>
            <a:off x="3373556" y="4504184"/>
            <a:ext cx="704933" cy="2138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13" idx="4"/>
            <a:endCxn id="29" idx="1"/>
          </p:cNvCxnSpPr>
          <p:nvPr/>
        </p:nvCxnSpPr>
        <p:spPr>
          <a:xfrm flipH="1">
            <a:off x="3382582" y="4728592"/>
            <a:ext cx="721366" cy="397361"/>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34" idx="1"/>
            <a:endCxn id="12" idx="4"/>
          </p:cNvCxnSpPr>
          <p:nvPr/>
        </p:nvCxnSpPr>
        <p:spPr>
          <a:xfrm flipH="1" flipV="1">
            <a:off x="2694856" y="4892723"/>
            <a:ext cx="1138808" cy="787228"/>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12" idx="5"/>
            <a:endCxn id="17" idx="5"/>
          </p:cNvCxnSpPr>
          <p:nvPr/>
        </p:nvCxnSpPr>
        <p:spPr>
          <a:xfrm>
            <a:off x="2720315" y="4882178"/>
            <a:ext cx="108012" cy="822277"/>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17" idx="5"/>
            <a:endCxn id="11" idx="5"/>
          </p:cNvCxnSpPr>
          <p:nvPr/>
        </p:nvCxnSpPr>
        <p:spPr>
          <a:xfrm flipH="1" flipV="1">
            <a:off x="2148612" y="5211251"/>
            <a:ext cx="679715" cy="493204"/>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11" idx="4"/>
            <a:endCxn id="26" idx="5"/>
          </p:cNvCxnSpPr>
          <p:nvPr/>
        </p:nvCxnSpPr>
        <p:spPr>
          <a:xfrm flipH="1">
            <a:off x="1249087" y="5221796"/>
            <a:ext cx="874066" cy="374647"/>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26" idx="5"/>
            <a:endCxn id="25" idx="3"/>
          </p:cNvCxnSpPr>
          <p:nvPr/>
        </p:nvCxnSpPr>
        <p:spPr>
          <a:xfrm flipV="1">
            <a:off x="1249087" y="4228753"/>
            <a:ext cx="248033" cy="136769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16" idx="2"/>
            <a:endCxn id="19" idx="4"/>
          </p:cNvCxnSpPr>
          <p:nvPr/>
        </p:nvCxnSpPr>
        <p:spPr>
          <a:xfrm>
            <a:off x="3304456" y="5149788"/>
            <a:ext cx="493204" cy="493204"/>
          </a:xfrm>
          <a:prstGeom prst="line">
            <a:avLst/>
          </a:prstGeom>
        </p:spPr>
        <p:style>
          <a:lnRef idx="1">
            <a:schemeClr val="accent1"/>
          </a:lnRef>
          <a:fillRef idx="0">
            <a:schemeClr val="accent1"/>
          </a:fillRef>
          <a:effectRef idx="0">
            <a:schemeClr val="accent1"/>
          </a:effectRef>
          <a:fontRef idx="minor">
            <a:schemeClr val="tx1"/>
          </a:fontRef>
        </p:style>
      </p:cxnSp>
      <p:sp>
        <p:nvSpPr>
          <p:cNvPr id="38" name="Rectangle 3"/>
          <p:cNvSpPr txBox="1">
            <a:spLocks noChangeArrowheads="1"/>
          </p:cNvSpPr>
          <p:nvPr/>
        </p:nvSpPr>
        <p:spPr bwMode="auto">
          <a:xfrm>
            <a:off x="4829247" y="3869677"/>
            <a:ext cx="4314753" cy="252028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600"/>
              </a:spcAft>
              <a:buFont typeface="Wingdings" pitchFamily="2" charset="2"/>
              <a:buChar char="Ø"/>
            </a:pPr>
            <a:r>
              <a:rPr lang="en-US" sz="3000" dirty="0" smtClean="0">
                <a:solidFill>
                  <a:srgbClr val="FF0000"/>
                </a:solidFill>
                <a:latin typeface="Calibri" pitchFamily="34" charset="0"/>
                <a:cs typeface="Times New Roman" pitchFamily="18" charset="0"/>
              </a:rPr>
              <a:t>No research papers</a:t>
            </a:r>
          </a:p>
          <a:p>
            <a:pPr>
              <a:spcBef>
                <a:spcPts val="0"/>
              </a:spcBef>
              <a:spcAft>
                <a:spcPts val="600"/>
              </a:spcAft>
              <a:buFont typeface="Wingdings" pitchFamily="2" charset="2"/>
              <a:buChar char="Ø"/>
            </a:pPr>
            <a:r>
              <a:rPr lang="en-US" sz="3000" dirty="0" smtClean="0">
                <a:solidFill>
                  <a:srgbClr val="FF0000"/>
                </a:solidFill>
                <a:latin typeface="Calibri" pitchFamily="34" charset="0"/>
                <a:cs typeface="Times New Roman" pitchFamily="18" charset="0"/>
              </a:rPr>
              <a:t>No books</a:t>
            </a:r>
          </a:p>
          <a:p>
            <a:pPr>
              <a:spcBef>
                <a:spcPts val="0"/>
              </a:spcBef>
              <a:spcAft>
                <a:spcPts val="600"/>
              </a:spcAft>
              <a:buFont typeface="Wingdings" pitchFamily="2" charset="2"/>
              <a:buChar char="Ø"/>
            </a:pPr>
            <a:r>
              <a:rPr lang="en-US" sz="3000" dirty="0" smtClean="0">
                <a:solidFill>
                  <a:srgbClr val="FF0000"/>
                </a:solidFill>
                <a:latin typeface="Calibri" pitchFamily="34" charset="0"/>
                <a:cs typeface="Times New Roman" pitchFamily="18" charset="0"/>
              </a:rPr>
              <a:t>No known algorithms</a:t>
            </a:r>
          </a:p>
          <a:p>
            <a:pPr>
              <a:spcBef>
                <a:spcPts val="0"/>
              </a:spcBef>
              <a:spcAft>
                <a:spcPts val="600"/>
              </a:spcAft>
              <a:buFont typeface="Wingdings" pitchFamily="2" charset="2"/>
              <a:buChar char="Ø"/>
            </a:pPr>
            <a:r>
              <a:rPr lang="en-US" sz="3000" dirty="0" smtClean="0">
                <a:solidFill>
                  <a:srgbClr val="FF0000"/>
                </a:solidFill>
                <a:latin typeface="Calibri" pitchFamily="34" charset="0"/>
                <a:cs typeface="Times New Roman" pitchFamily="18" charset="0"/>
              </a:rPr>
              <a:t>No active research…</a:t>
            </a:r>
          </a:p>
        </p:txBody>
      </p:sp>
    </p:spTree>
    <p:extLst>
      <p:ext uri="{BB962C8B-B14F-4D97-AF65-F5344CB8AC3E}">
        <p14:creationId xmlns:p14="http://schemas.microsoft.com/office/powerpoint/2010/main" val="9391156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1152128"/>
          </a:xfrm>
        </p:spPr>
        <p:txBody>
          <a:bodyPr>
            <a:noAutofit/>
          </a:bodyPr>
          <a:lstStyle/>
          <a:p>
            <a:pPr algn="ctr"/>
            <a:r>
              <a:rPr lang="en-AU" sz="4000" dirty="0">
                <a:solidFill>
                  <a:srgbClr val="00B050"/>
                </a:solidFill>
                <a:latin typeface="Calibri" pitchFamily="34" charset="0"/>
              </a:rPr>
              <a:t>Travelling thief </a:t>
            </a:r>
            <a:r>
              <a:rPr lang="en-AU" sz="4000" dirty="0" smtClean="0">
                <a:solidFill>
                  <a:srgbClr val="00B050"/>
                </a:solidFill>
                <a:latin typeface="Calibri" pitchFamily="34" charset="0"/>
              </a:rPr>
              <a:t>problem: different models</a:t>
            </a:r>
            <a:endParaRPr lang="en-AU" sz="4000" dirty="0">
              <a:solidFill>
                <a:srgbClr val="00B050"/>
              </a:solidFill>
              <a:latin typeface="Calibri" pitchFamily="34" charset="0"/>
            </a:endParaRPr>
          </a:p>
        </p:txBody>
      </p:sp>
      <p:sp>
        <p:nvSpPr>
          <p:cNvPr id="3" name="Content Placeholder 2"/>
          <p:cNvSpPr>
            <a:spLocks noGrp="1"/>
          </p:cNvSpPr>
          <p:nvPr>
            <p:ph idx="1"/>
          </p:nvPr>
        </p:nvSpPr>
        <p:spPr>
          <a:xfrm>
            <a:off x="533400" y="1508918"/>
            <a:ext cx="8229600" cy="4525963"/>
          </a:xfrm>
        </p:spPr>
        <p:txBody>
          <a:bodyPr>
            <a:normAutofit/>
          </a:bodyPr>
          <a:lstStyle/>
          <a:p>
            <a:pPr marL="457200" lvl="1" indent="0">
              <a:buNone/>
            </a:pPr>
            <a:endParaRPr lang="en-AU" dirty="0" smtClean="0"/>
          </a:p>
          <a:p>
            <a:pPr marL="0" indent="0">
              <a:buNone/>
            </a:pPr>
            <a:r>
              <a:rPr lang="en-AU" sz="2800" dirty="0" smtClean="0">
                <a:solidFill>
                  <a:srgbClr val="00A44A"/>
                </a:solidFill>
                <a:latin typeface="Calibri" pitchFamily="34" charset="0"/>
              </a:rPr>
              <a:t>There is infinite number of possible </a:t>
            </a:r>
            <a:r>
              <a:rPr lang="en-AU" sz="2800" i="1" dirty="0" smtClean="0">
                <a:solidFill>
                  <a:srgbClr val="00A44A"/>
                </a:solidFill>
                <a:latin typeface="Calibri" pitchFamily="34" charset="0"/>
              </a:rPr>
              <a:t>interactions </a:t>
            </a:r>
            <a:r>
              <a:rPr lang="en-AU" sz="2800" dirty="0" smtClean="0">
                <a:solidFill>
                  <a:srgbClr val="00A44A"/>
                </a:solidFill>
                <a:latin typeface="Calibri" pitchFamily="34" charset="0"/>
              </a:rPr>
              <a:t>between TSP and KP…</a:t>
            </a:r>
          </a:p>
          <a:p>
            <a:pPr marL="0" indent="0">
              <a:buNone/>
            </a:pPr>
            <a:endParaRPr lang="en-AU" dirty="0"/>
          </a:p>
        </p:txBody>
      </p:sp>
      <p:sp>
        <p:nvSpPr>
          <p:cNvPr id="5" name="Rectangle 4"/>
          <p:cNvSpPr/>
          <p:nvPr/>
        </p:nvSpPr>
        <p:spPr>
          <a:xfrm>
            <a:off x="1600200" y="3434443"/>
            <a:ext cx="18288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TSP</a:t>
            </a:r>
            <a:endParaRPr lang="en-AU" dirty="0"/>
          </a:p>
        </p:txBody>
      </p:sp>
      <p:sp>
        <p:nvSpPr>
          <p:cNvPr id="6" name="Rectangle 5"/>
          <p:cNvSpPr/>
          <p:nvPr/>
        </p:nvSpPr>
        <p:spPr>
          <a:xfrm>
            <a:off x="4629742" y="3474233"/>
            <a:ext cx="18288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KP</a:t>
            </a:r>
            <a:endParaRPr lang="en-AU" dirty="0"/>
          </a:p>
        </p:txBody>
      </p:sp>
      <p:cxnSp>
        <p:nvCxnSpPr>
          <p:cNvPr id="8" name="Straight Arrow Connector 7"/>
          <p:cNvCxnSpPr/>
          <p:nvPr/>
        </p:nvCxnSpPr>
        <p:spPr>
          <a:xfrm>
            <a:off x="3429000" y="3680555"/>
            <a:ext cx="12192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3429000" y="3918795"/>
            <a:ext cx="12192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228600" y="5258817"/>
            <a:ext cx="8663880" cy="1200329"/>
          </a:xfrm>
          <a:prstGeom prst="rect">
            <a:avLst/>
          </a:prstGeom>
        </p:spPr>
        <p:txBody>
          <a:bodyPr wrap="square">
            <a:spAutoFit/>
          </a:bodyPr>
          <a:lstStyle/>
          <a:p>
            <a:pPr lvl="0"/>
            <a:r>
              <a:rPr lang="en-US" dirty="0" err="1">
                <a:solidFill>
                  <a:srgbClr val="00B050"/>
                </a:solidFill>
              </a:rPr>
              <a:t>Bonyadi</a:t>
            </a:r>
            <a:r>
              <a:rPr lang="en-US" dirty="0">
                <a:solidFill>
                  <a:srgbClr val="00B050"/>
                </a:solidFill>
              </a:rPr>
              <a:t>, M.R., </a:t>
            </a:r>
            <a:r>
              <a:rPr lang="en-US" dirty="0" err="1">
                <a:solidFill>
                  <a:srgbClr val="00B050"/>
                </a:solidFill>
              </a:rPr>
              <a:t>Michalewicz</a:t>
            </a:r>
            <a:r>
              <a:rPr lang="en-US" dirty="0">
                <a:solidFill>
                  <a:srgbClr val="00B050"/>
                </a:solidFill>
              </a:rPr>
              <a:t>, </a:t>
            </a:r>
            <a:r>
              <a:rPr lang="en-US" dirty="0" smtClean="0">
                <a:solidFill>
                  <a:srgbClr val="00B050"/>
                </a:solidFill>
              </a:rPr>
              <a:t>Z. and </a:t>
            </a:r>
            <a:r>
              <a:rPr lang="en-US" dirty="0" err="1" smtClean="0">
                <a:solidFill>
                  <a:srgbClr val="00B050"/>
                </a:solidFill>
              </a:rPr>
              <a:t>Barone</a:t>
            </a:r>
            <a:r>
              <a:rPr lang="en-US" dirty="0">
                <a:solidFill>
                  <a:srgbClr val="00B050"/>
                </a:solidFill>
              </a:rPr>
              <a:t>, L</a:t>
            </a:r>
            <a:r>
              <a:rPr lang="en-US" dirty="0" smtClean="0">
                <a:solidFill>
                  <a:srgbClr val="00B050"/>
                </a:solidFill>
              </a:rPr>
              <a:t>., </a:t>
            </a:r>
            <a:r>
              <a:rPr lang="en-US" i="1" dirty="0">
                <a:solidFill>
                  <a:srgbClr val="00B050"/>
                </a:solidFill>
              </a:rPr>
              <a:t>Travelling Thief Problem: the first step in transition from theoretical problems to realistic problems</a:t>
            </a:r>
            <a:r>
              <a:rPr lang="en-US" dirty="0">
                <a:solidFill>
                  <a:srgbClr val="00B050"/>
                </a:solidFill>
              </a:rPr>
              <a:t>, Proceedings of the 2013 IEEE Congress on Evolutionary Computation, Cancun, Mexico, June 20 – 23, 2013.</a:t>
            </a:r>
            <a:endParaRPr lang="en-AU" dirty="0">
              <a:solidFill>
                <a:srgbClr val="00B050"/>
              </a:solidFill>
            </a:endParaRPr>
          </a:p>
        </p:txBody>
      </p:sp>
    </p:spTree>
    <p:extLst>
      <p:ext uri="{BB962C8B-B14F-4D97-AF65-F5344CB8AC3E}">
        <p14:creationId xmlns:p14="http://schemas.microsoft.com/office/powerpoint/2010/main" val="34883207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AU" sz="4000" dirty="0">
                <a:solidFill>
                  <a:srgbClr val="00B050"/>
                </a:solidFill>
                <a:latin typeface="Calibri" pitchFamily="34" charset="0"/>
              </a:rPr>
              <a:t>Travelling thief </a:t>
            </a:r>
            <a:r>
              <a:rPr lang="en-AU" sz="4000" dirty="0" smtClean="0">
                <a:solidFill>
                  <a:srgbClr val="00B050"/>
                </a:solidFill>
                <a:latin typeface="Calibri" pitchFamily="34" charset="0"/>
              </a:rPr>
              <a:t>problem: Model 1</a:t>
            </a:r>
            <a:endParaRPr lang="en-AU" sz="4000" dirty="0">
              <a:solidFill>
                <a:srgbClr val="00B050"/>
              </a:solidFill>
              <a:latin typeface="Calibri" pitchFamily="34" charset="0"/>
            </a:endParaRPr>
          </a:p>
        </p:txBody>
      </p:sp>
      <p:sp>
        <p:nvSpPr>
          <p:cNvPr id="3" name="Content Placeholder 2"/>
          <p:cNvSpPr>
            <a:spLocks noGrp="1"/>
          </p:cNvSpPr>
          <p:nvPr>
            <p:ph idx="1"/>
          </p:nvPr>
        </p:nvSpPr>
        <p:spPr/>
        <p:txBody>
          <a:bodyPr>
            <a:normAutofit/>
          </a:bodyPr>
          <a:lstStyle/>
          <a:p>
            <a:r>
              <a:rPr lang="en-AU" sz="2400" dirty="0" smtClean="0">
                <a:solidFill>
                  <a:srgbClr val="00B050"/>
                </a:solidFill>
                <a:latin typeface="Calibri" pitchFamily="34" charset="0"/>
              </a:rPr>
              <a:t> One possibility:</a:t>
            </a:r>
          </a:p>
          <a:p>
            <a:pPr marL="0" indent="0">
              <a:buNone/>
            </a:pPr>
            <a:r>
              <a:rPr lang="en-AU" sz="2400" dirty="0" smtClean="0">
                <a:solidFill>
                  <a:srgbClr val="00B050"/>
                </a:solidFill>
                <a:latin typeface="Calibri" pitchFamily="34" charset="0"/>
              </a:rPr>
              <a:t>	maximize </a:t>
            </a:r>
            <a:r>
              <a:rPr lang="en-AU" sz="2400" i="1" dirty="0" smtClean="0">
                <a:solidFill>
                  <a:srgbClr val="00B050"/>
                </a:solidFill>
                <a:latin typeface="Calibri" pitchFamily="34" charset="0"/>
              </a:rPr>
              <a:t>G(x, z) =  g(z) – R*f(x, z) </a:t>
            </a:r>
          </a:p>
          <a:p>
            <a:pPr marL="457200" lvl="1" indent="0">
              <a:buNone/>
            </a:pPr>
            <a:r>
              <a:rPr lang="en-AU" sz="2400" dirty="0" smtClean="0">
                <a:solidFill>
                  <a:srgbClr val="00B050"/>
                </a:solidFill>
                <a:latin typeface="Calibri" pitchFamily="34" charset="0"/>
              </a:rPr>
              <a:t>where </a:t>
            </a:r>
            <a:r>
              <a:rPr lang="en-AU" sz="2400" i="1" dirty="0" smtClean="0">
                <a:solidFill>
                  <a:srgbClr val="00B050"/>
                </a:solidFill>
                <a:latin typeface="Calibri" pitchFamily="34" charset="0"/>
              </a:rPr>
              <a:t>z</a:t>
            </a:r>
            <a:r>
              <a:rPr lang="en-AU" sz="2400" dirty="0" smtClean="0">
                <a:solidFill>
                  <a:srgbClr val="00B050"/>
                </a:solidFill>
                <a:latin typeface="Calibri" pitchFamily="34" charset="0"/>
              </a:rPr>
              <a:t> is the picking plan, </a:t>
            </a:r>
            <a:r>
              <a:rPr lang="en-AU" sz="2400" i="1" dirty="0" smtClean="0">
                <a:solidFill>
                  <a:srgbClr val="00B050"/>
                </a:solidFill>
                <a:latin typeface="Calibri" pitchFamily="34" charset="0"/>
              </a:rPr>
              <a:t>x</a:t>
            </a:r>
            <a:r>
              <a:rPr lang="en-AU" sz="2400" dirty="0" smtClean="0">
                <a:solidFill>
                  <a:srgbClr val="00B050"/>
                </a:solidFill>
                <a:latin typeface="Calibri" pitchFamily="34" charset="0"/>
              </a:rPr>
              <a:t> is the tour, </a:t>
            </a:r>
            <a:r>
              <a:rPr lang="en-AU" sz="2400" i="1" dirty="0" smtClean="0">
                <a:solidFill>
                  <a:srgbClr val="00B050"/>
                </a:solidFill>
                <a:latin typeface="Calibri" pitchFamily="34" charset="0"/>
              </a:rPr>
              <a:t>f</a:t>
            </a:r>
            <a:r>
              <a:rPr lang="en-AU" sz="2400" dirty="0" smtClean="0">
                <a:solidFill>
                  <a:srgbClr val="00B050"/>
                </a:solidFill>
                <a:latin typeface="Calibri" pitchFamily="34" charset="0"/>
              </a:rPr>
              <a:t> is the time needed for the travel, </a:t>
            </a:r>
            <a:r>
              <a:rPr lang="en-AU" sz="2400" i="1" dirty="0" smtClean="0">
                <a:solidFill>
                  <a:srgbClr val="00B050"/>
                </a:solidFill>
                <a:latin typeface="Calibri" pitchFamily="34" charset="0"/>
              </a:rPr>
              <a:t>R</a:t>
            </a:r>
            <a:r>
              <a:rPr lang="en-AU" sz="2400" dirty="0" smtClean="0">
                <a:solidFill>
                  <a:srgbClr val="00B050"/>
                </a:solidFill>
                <a:latin typeface="Calibri" pitchFamily="34" charset="0"/>
              </a:rPr>
              <a:t> is the rent rate of the knapsack, </a:t>
            </a:r>
            <a:r>
              <a:rPr lang="en-AU" sz="2400" i="1" dirty="0" smtClean="0">
                <a:solidFill>
                  <a:srgbClr val="00B050"/>
                </a:solidFill>
                <a:latin typeface="Calibri" pitchFamily="34" charset="0"/>
              </a:rPr>
              <a:t>g</a:t>
            </a:r>
            <a:r>
              <a:rPr lang="en-AU" sz="2400" dirty="0" smtClean="0">
                <a:solidFill>
                  <a:srgbClr val="00B050"/>
                </a:solidFill>
                <a:latin typeface="Calibri" pitchFamily="34" charset="0"/>
              </a:rPr>
              <a:t> is the total value of the picked items</a:t>
            </a:r>
          </a:p>
          <a:p>
            <a:pPr marL="457200" lvl="1" indent="0">
              <a:buNone/>
            </a:pPr>
            <a:endParaRPr lang="en-AU" sz="2400" dirty="0" smtClean="0">
              <a:solidFill>
                <a:srgbClr val="00B050"/>
              </a:solidFill>
              <a:latin typeface="Calibri" pitchFamily="34" charset="0"/>
            </a:endParaRPr>
          </a:p>
          <a:p>
            <a:r>
              <a:rPr lang="en-AU" sz="2400" dirty="0" smtClean="0">
                <a:solidFill>
                  <a:srgbClr val="00B050"/>
                </a:solidFill>
                <a:latin typeface="Calibri" pitchFamily="34" charset="0"/>
              </a:rPr>
              <a:t> If thief takes more items:</a:t>
            </a:r>
          </a:p>
          <a:p>
            <a:pPr lvl="2">
              <a:buFont typeface="Wingdings" pitchFamily="2" charset="2"/>
              <a:buChar char="Ø"/>
            </a:pPr>
            <a:r>
              <a:rPr lang="en-AU" sz="2400" dirty="0" smtClean="0">
                <a:solidFill>
                  <a:srgbClr val="00B050"/>
                </a:solidFill>
                <a:latin typeface="Calibri" pitchFamily="34" charset="0"/>
              </a:rPr>
              <a:t>Gross profit increases (</a:t>
            </a:r>
            <a:r>
              <a:rPr lang="en-AU" sz="2400" i="1" dirty="0" smtClean="0">
                <a:solidFill>
                  <a:srgbClr val="00B050"/>
                </a:solidFill>
                <a:latin typeface="Calibri" pitchFamily="34" charset="0"/>
              </a:rPr>
              <a:t>g</a:t>
            </a:r>
            <a:r>
              <a:rPr lang="en-AU" sz="2400" dirty="0" smtClean="0">
                <a:solidFill>
                  <a:srgbClr val="00B050"/>
                </a:solidFill>
                <a:latin typeface="Calibri" pitchFamily="34" charset="0"/>
              </a:rPr>
              <a:t>)</a:t>
            </a:r>
          </a:p>
          <a:p>
            <a:pPr lvl="2">
              <a:buFont typeface="Wingdings" pitchFamily="2" charset="2"/>
              <a:buChar char="Ø"/>
            </a:pPr>
            <a:r>
              <a:rPr lang="en-AU" sz="2400" dirty="0" smtClean="0">
                <a:solidFill>
                  <a:srgbClr val="00B050"/>
                </a:solidFill>
                <a:latin typeface="Calibri" pitchFamily="34" charset="0"/>
              </a:rPr>
              <a:t>Travel time increases (</a:t>
            </a:r>
            <a:r>
              <a:rPr lang="en-AU" sz="2400" i="1" dirty="0" smtClean="0">
                <a:solidFill>
                  <a:srgbClr val="00B050"/>
                </a:solidFill>
                <a:latin typeface="Calibri" pitchFamily="34" charset="0"/>
              </a:rPr>
              <a:t>f</a:t>
            </a:r>
            <a:r>
              <a:rPr lang="en-AU" sz="2400" dirty="0" smtClean="0">
                <a:solidFill>
                  <a:srgbClr val="00B050"/>
                </a:solidFill>
                <a:latin typeface="Calibri" pitchFamily="34" charset="0"/>
              </a:rPr>
              <a:t>)</a:t>
            </a:r>
          </a:p>
        </p:txBody>
      </p:sp>
      <p:graphicFrame>
        <p:nvGraphicFramePr>
          <p:cNvPr id="4" name="Object 3"/>
          <p:cNvGraphicFramePr>
            <a:graphicFrameLocks noChangeAspect="1"/>
          </p:cNvGraphicFramePr>
          <p:nvPr>
            <p:extLst>
              <p:ext uri="{D42A27DB-BD31-4B8C-83A1-F6EECF244321}">
                <p14:modId xmlns:p14="http://schemas.microsoft.com/office/powerpoint/2010/main" val="1883555048"/>
              </p:ext>
            </p:extLst>
          </p:nvPr>
        </p:nvGraphicFramePr>
        <p:xfrm>
          <a:off x="5148263" y="5013325"/>
          <a:ext cx="3798887" cy="1524000"/>
        </p:xfrm>
        <a:graphic>
          <a:graphicData uri="http://schemas.openxmlformats.org/presentationml/2006/ole">
            <mc:AlternateContent xmlns:mc="http://schemas.openxmlformats.org/markup-compatibility/2006">
              <mc:Choice xmlns:v="urn:schemas-microsoft-com:vml" Requires="v">
                <p:oleObj spid="_x0000_s3148" name="Visio" r:id="rId3" imgW="3754578" imgH="1524540" progId="">
                  <p:embed/>
                </p:oleObj>
              </mc:Choice>
              <mc:Fallback>
                <p:oleObj name="Visio" r:id="rId3" imgW="3754578" imgH="1524540" progId="">
                  <p:embed/>
                  <p:pic>
                    <p:nvPicPr>
                      <p:cNvPr id="0" name="Picture 4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263" y="5013325"/>
                        <a:ext cx="3798887" cy="152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7918454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AU" sz="4000" dirty="0" smtClean="0">
                <a:solidFill>
                  <a:srgbClr val="00B050"/>
                </a:solidFill>
                <a:latin typeface="Calibri" pitchFamily="34" charset="0"/>
              </a:rPr>
              <a:t>Example</a:t>
            </a:r>
            <a:endParaRPr lang="en-AU" sz="4000" dirty="0">
              <a:solidFill>
                <a:srgbClr val="00B050"/>
              </a:solidFill>
              <a:latin typeface="Calibri" pitchFamily="34" charset="0"/>
            </a:endParaRPr>
          </a:p>
        </p:txBody>
      </p:sp>
      <p:sp>
        <p:nvSpPr>
          <p:cNvPr id="3" name="Content Placeholder 2"/>
          <p:cNvSpPr>
            <a:spLocks noGrp="1"/>
          </p:cNvSpPr>
          <p:nvPr>
            <p:ph idx="1"/>
          </p:nvPr>
        </p:nvSpPr>
        <p:spPr>
          <a:xfrm>
            <a:off x="323528" y="1340768"/>
            <a:ext cx="4392488" cy="3528392"/>
          </a:xfrm>
          <a:ln>
            <a:noFill/>
          </a:ln>
        </p:spPr>
        <p:txBody>
          <a:bodyPr>
            <a:normAutofit fontScale="77500" lnSpcReduction="20000"/>
          </a:bodyPr>
          <a:lstStyle/>
          <a:p>
            <a:pPr marL="0" lvl="0" indent="0">
              <a:buNone/>
            </a:pPr>
            <a:r>
              <a:rPr lang="en-AU" dirty="0" smtClean="0">
                <a:solidFill>
                  <a:srgbClr val="00B050"/>
                </a:solidFill>
                <a:latin typeface="Calibri" pitchFamily="34" charset="0"/>
              </a:rPr>
              <a:t>      </a:t>
            </a:r>
            <a:endParaRPr lang="en-AU" sz="2400" dirty="0" smtClean="0">
              <a:solidFill>
                <a:srgbClr val="00B050"/>
              </a:solidFill>
              <a:latin typeface="Calibri" pitchFamily="34" charset="0"/>
            </a:endParaRPr>
          </a:p>
          <a:p>
            <a:pPr marL="0" lvl="0" indent="0">
              <a:buNone/>
            </a:pPr>
            <a:r>
              <a:rPr lang="en-AU" dirty="0">
                <a:solidFill>
                  <a:srgbClr val="00B050"/>
                </a:solidFill>
                <a:latin typeface="Calibri" pitchFamily="34" charset="0"/>
              </a:rPr>
              <a:t> </a:t>
            </a:r>
            <a:r>
              <a:rPr lang="en-AU" dirty="0" smtClean="0">
                <a:solidFill>
                  <a:srgbClr val="00B050"/>
                </a:solidFill>
                <a:latin typeface="Calibri" pitchFamily="34" charset="0"/>
              </a:rPr>
              <a:t>          tour is the optimal in isolation and picking plan is not optimal</a:t>
            </a:r>
          </a:p>
          <a:p>
            <a:pPr marL="0" lvl="0" indent="0">
              <a:buNone/>
            </a:pPr>
            <a:r>
              <a:rPr lang="en-AU" dirty="0" smtClean="0">
                <a:solidFill>
                  <a:srgbClr val="00B050"/>
                </a:solidFill>
                <a:latin typeface="Calibri" pitchFamily="34" charset="0"/>
              </a:rPr>
              <a:t>           tour is not optimal and picking plan is optimal</a:t>
            </a:r>
          </a:p>
          <a:p>
            <a:pPr marL="0" lvl="0" indent="0">
              <a:buNone/>
            </a:pPr>
            <a:r>
              <a:rPr lang="en-AU" dirty="0" smtClean="0">
                <a:solidFill>
                  <a:srgbClr val="00B050"/>
                </a:solidFill>
                <a:latin typeface="Calibri" pitchFamily="34" charset="0"/>
              </a:rPr>
              <a:t>            tour and picking plan are optimal</a:t>
            </a:r>
          </a:p>
          <a:p>
            <a:pPr marL="0" lvl="0" indent="0">
              <a:buNone/>
            </a:pPr>
            <a:r>
              <a:rPr lang="en-AU" dirty="0" smtClean="0">
                <a:solidFill>
                  <a:srgbClr val="00B050"/>
                </a:solidFill>
                <a:latin typeface="Calibri" pitchFamily="34" charset="0"/>
              </a:rPr>
              <a:t>            neither tour nor picking plan are optimal</a:t>
            </a:r>
            <a:endParaRPr lang="en-AU" i="1" dirty="0" smtClean="0">
              <a:latin typeface="Calibri" pitchFamily="34" charset="0"/>
            </a:endParaRPr>
          </a:p>
          <a:p>
            <a:pPr lvl="1"/>
            <a:endParaRPr lang="en-AU" i="1" dirty="0"/>
          </a:p>
          <a:p>
            <a:endParaRPr lang="en-AU" dirty="0"/>
          </a:p>
        </p:txBody>
      </p:sp>
      <p:graphicFrame>
        <p:nvGraphicFramePr>
          <p:cNvPr id="5" name="Chart 4"/>
          <p:cNvGraphicFramePr/>
          <p:nvPr>
            <p:extLst>
              <p:ext uri="{D42A27DB-BD31-4B8C-83A1-F6EECF244321}">
                <p14:modId xmlns:p14="http://schemas.microsoft.com/office/powerpoint/2010/main" val="3415388691"/>
              </p:ext>
            </p:extLst>
          </p:nvPr>
        </p:nvGraphicFramePr>
        <p:xfrm>
          <a:off x="4722352" y="1752600"/>
          <a:ext cx="4421648"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8" name="Diamond 7"/>
          <p:cNvSpPr/>
          <p:nvPr/>
        </p:nvSpPr>
        <p:spPr>
          <a:xfrm>
            <a:off x="678092" y="1785392"/>
            <a:ext cx="152400" cy="22860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p:cNvSpPr/>
          <p:nvPr/>
        </p:nvSpPr>
        <p:spPr>
          <a:xfrm>
            <a:off x="692317" y="2852936"/>
            <a:ext cx="152400" cy="1524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a:p>
        </p:txBody>
      </p:sp>
      <p:sp>
        <p:nvSpPr>
          <p:cNvPr id="10" name="Isosceles Triangle 9"/>
          <p:cNvSpPr/>
          <p:nvPr/>
        </p:nvSpPr>
        <p:spPr>
          <a:xfrm>
            <a:off x="654217" y="3501008"/>
            <a:ext cx="228600" cy="152400"/>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p>
        </p:txBody>
      </p:sp>
      <p:grpSp>
        <p:nvGrpSpPr>
          <p:cNvPr id="11" name="Group 10"/>
          <p:cNvGrpSpPr/>
          <p:nvPr/>
        </p:nvGrpSpPr>
        <p:grpSpPr>
          <a:xfrm>
            <a:off x="720696" y="4221088"/>
            <a:ext cx="188040" cy="152400"/>
            <a:chOff x="1524000" y="2743200"/>
            <a:chExt cx="2590800" cy="2438400"/>
          </a:xfrm>
        </p:grpSpPr>
        <p:cxnSp>
          <p:nvCxnSpPr>
            <p:cNvPr id="12" name="Straight Connector 11"/>
            <p:cNvCxnSpPr/>
            <p:nvPr/>
          </p:nvCxnSpPr>
          <p:spPr>
            <a:xfrm>
              <a:off x="1524000" y="2743200"/>
              <a:ext cx="2590800" cy="243840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524000" y="2743200"/>
              <a:ext cx="2590800" cy="243840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256788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AU" sz="4000" dirty="0">
                <a:solidFill>
                  <a:srgbClr val="00B050"/>
                </a:solidFill>
                <a:latin typeface="Calibri" pitchFamily="34" charset="0"/>
              </a:rPr>
              <a:t>Travelling thief problem: Model </a:t>
            </a:r>
            <a:r>
              <a:rPr lang="en-AU" sz="4000" dirty="0" smtClean="0">
                <a:solidFill>
                  <a:srgbClr val="00B050"/>
                </a:solidFill>
                <a:latin typeface="Calibri" pitchFamily="34" charset="0"/>
              </a:rPr>
              <a:t>2</a:t>
            </a:r>
            <a:endParaRPr lang="en-AU" sz="4000" dirty="0">
              <a:solidFill>
                <a:srgbClr val="00B050"/>
              </a:solidFill>
              <a:latin typeface="Calibri" pitchFamily="34" charset="0"/>
            </a:endParaRPr>
          </a:p>
        </p:txBody>
      </p:sp>
      <p:sp>
        <p:nvSpPr>
          <p:cNvPr id="3" name="Content Placeholder 2"/>
          <p:cNvSpPr>
            <a:spLocks noGrp="1"/>
          </p:cNvSpPr>
          <p:nvPr>
            <p:ph idx="1"/>
          </p:nvPr>
        </p:nvSpPr>
        <p:spPr>
          <a:xfrm>
            <a:off x="179512" y="1628800"/>
            <a:ext cx="8964488" cy="4670400"/>
          </a:xfrm>
        </p:spPr>
        <p:txBody>
          <a:bodyPr>
            <a:normAutofit/>
          </a:bodyPr>
          <a:lstStyle/>
          <a:p>
            <a:r>
              <a:rPr lang="en-AU" sz="2400" dirty="0" smtClean="0">
                <a:solidFill>
                  <a:srgbClr val="00B050"/>
                </a:solidFill>
                <a:latin typeface="Calibri" pitchFamily="34" charset="0"/>
              </a:rPr>
              <a:t> Another possibility: The </a:t>
            </a:r>
            <a:r>
              <a:rPr lang="en-AU" sz="2400" dirty="0">
                <a:solidFill>
                  <a:srgbClr val="00B050"/>
                </a:solidFill>
                <a:latin typeface="Calibri" pitchFamily="34" charset="0"/>
              </a:rPr>
              <a:t>value of the picked items drops by </a:t>
            </a:r>
            <a:r>
              <a:rPr lang="en-AU" sz="2400" dirty="0" smtClean="0">
                <a:solidFill>
                  <a:srgbClr val="00B050"/>
                </a:solidFill>
                <a:latin typeface="Calibri" pitchFamily="34" charset="0"/>
              </a:rPr>
              <a:t>time</a:t>
            </a:r>
          </a:p>
          <a:p>
            <a:pPr marL="0" indent="0">
              <a:buNone/>
            </a:pPr>
            <a:endParaRPr lang="en-AU" sz="2400" dirty="0" smtClean="0">
              <a:solidFill>
                <a:srgbClr val="00B050"/>
              </a:solidFill>
              <a:latin typeface="Calibri" pitchFamily="34" charset="0"/>
            </a:endParaRPr>
          </a:p>
          <a:p>
            <a:r>
              <a:rPr lang="en-AU" sz="2400" dirty="0" smtClean="0">
                <a:solidFill>
                  <a:srgbClr val="00B050"/>
                </a:solidFill>
                <a:latin typeface="Calibri" pitchFamily="34" charset="0"/>
              </a:rPr>
              <a:t> Objective: </a:t>
            </a:r>
            <a:r>
              <a:rPr lang="en-AU" sz="2400" i="1" dirty="0" smtClean="0">
                <a:solidFill>
                  <a:srgbClr val="00B050"/>
                </a:solidFill>
                <a:latin typeface="Calibri" pitchFamily="34" charset="0"/>
              </a:rPr>
              <a:t>G(x, z) = {min f(x, z); max g(x, z)}</a:t>
            </a:r>
          </a:p>
          <a:p>
            <a:pPr marL="261938" lvl="2" indent="0">
              <a:buNone/>
            </a:pPr>
            <a:r>
              <a:rPr lang="en-AU" sz="2400" i="1" dirty="0">
                <a:solidFill>
                  <a:srgbClr val="00B050"/>
                </a:solidFill>
                <a:latin typeface="Calibri" pitchFamily="34" charset="0"/>
              </a:rPr>
              <a:t> </a:t>
            </a:r>
            <a:r>
              <a:rPr lang="en-AU" sz="2400" i="1" dirty="0" smtClean="0">
                <a:solidFill>
                  <a:srgbClr val="00B050"/>
                </a:solidFill>
                <a:latin typeface="Calibri" pitchFamily="34" charset="0"/>
              </a:rPr>
              <a:t>   </a:t>
            </a:r>
            <a:r>
              <a:rPr lang="en-AU" sz="2400" dirty="0" smtClean="0">
                <a:solidFill>
                  <a:srgbClr val="00B050"/>
                </a:solidFill>
                <a:latin typeface="Calibri" pitchFamily="34" charset="0"/>
              </a:rPr>
              <a:t>where</a:t>
            </a:r>
            <a:r>
              <a:rPr lang="en-AU" sz="2400" i="1" dirty="0" smtClean="0">
                <a:solidFill>
                  <a:srgbClr val="00B050"/>
                </a:solidFill>
                <a:latin typeface="Calibri" pitchFamily="34" charset="0"/>
              </a:rPr>
              <a:t> z</a:t>
            </a:r>
            <a:r>
              <a:rPr lang="en-AU" sz="2400" dirty="0" smtClean="0">
                <a:solidFill>
                  <a:srgbClr val="00B050"/>
                </a:solidFill>
                <a:latin typeface="Calibri" pitchFamily="34" charset="0"/>
              </a:rPr>
              <a:t> </a:t>
            </a:r>
            <a:r>
              <a:rPr lang="en-AU" sz="2400" dirty="0">
                <a:solidFill>
                  <a:srgbClr val="00B050"/>
                </a:solidFill>
                <a:latin typeface="Calibri" pitchFamily="34" charset="0"/>
              </a:rPr>
              <a:t>is the picking plan, </a:t>
            </a:r>
            <a:r>
              <a:rPr lang="en-AU" sz="2400" i="1" dirty="0">
                <a:solidFill>
                  <a:srgbClr val="00B050"/>
                </a:solidFill>
                <a:latin typeface="Calibri" pitchFamily="34" charset="0"/>
              </a:rPr>
              <a:t>x</a:t>
            </a:r>
            <a:r>
              <a:rPr lang="en-AU" sz="2400" dirty="0">
                <a:solidFill>
                  <a:srgbClr val="00B050"/>
                </a:solidFill>
                <a:latin typeface="Calibri" pitchFamily="34" charset="0"/>
              </a:rPr>
              <a:t> is the tour, </a:t>
            </a:r>
            <a:r>
              <a:rPr lang="en-AU" sz="2400" i="1" dirty="0">
                <a:solidFill>
                  <a:srgbClr val="00B050"/>
                </a:solidFill>
                <a:latin typeface="Calibri" pitchFamily="34" charset="0"/>
              </a:rPr>
              <a:t>f</a:t>
            </a:r>
            <a:r>
              <a:rPr lang="en-AU" sz="2400" dirty="0">
                <a:solidFill>
                  <a:srgbClr val="00B050"/>
                </a:solidFill>
                <a:latin typeface="Calibri" pitchFamily="34" charset="0"/>
              </a:rPr>
              <a:t> is the time  </a:t>
            </a:r>
            <a:r>
              <a:rPr lang="en-AU" sz="2400" dirty="0" smtClean="0">
                <a:solidFill>
                  <a:srgbClr val="00B050"/>
                </a:solidFill>
                <a:latin typeface="Calibri" pitchFamily="34" charset="0"/>
              </a:rPr>
              <a:t>        </a:t>
            </a:r>
          </a:p>
          <a:p>
            <a:pPr marL="261938" lvl="2" indent="0">
              <a:buNone/>
            </a:pPr>
            <a:r>
              <a:rPr lang="en-AU" sz="2400" dirty="0">
                <a:solidFill>
                  <a:srgbClr val="00B050"/>
                </a:solidFill>
                <a:latin typeface="Calibri" pitchFamily="34" charset="0"/>
              </a:rPr>
              <a:t> </a:t>
            </a:r>
            <a:r>
              <a:rPr lang="en-AU" sz="2400" dirty="0" smtClean="0">
                <a:solidFill>
                  <a:srgbClr val="00B050"/>
                </a:solidFill>
                <a:latin typeface="Calibri" pitchFamily="34" charset="0"/>
              </a:rPr>
              <a:t>   needed </a:t>
            </a:r>
            <a:r>
              <a:rPr lang="en-AU" sz="2400" dirty="0">
                <a:solidFill>
                  <a:srgbClr val="00B050"/>
                </a:solidFill>
                <a:latin typeface="Calibri" pitchFamily="34" charset="0"/>
              </a:rPr>
              <a:t>for the travel, </a:t>
            </a:r>
            <a:r>
              <a:rPr lang="en-AU" sz="2400" i="1" dirty="0" smtClean="0">
                <a:solidFill>
                  <a:srgbClr val="00B050"/>
                </a:solidFill>
                <a:latin typeface="Calibri" pitchFamily="34" charset="0"/>
              </a:rPr>
              <a:t>g</a:t>
            </a:r>
            <a:r>
              <a:rPr lang="en-AU" sz="2400" dirty="0" smtClean="0">
                <a:solidFill>
                  <a:srgbClr val="00B050"/>
                </a:solidFill>
                <a:latin typeface="Calibri" pitchFamily="34" charset="0"/>
              </a:rPr>
              <a:t> </a:t>
            </a:r>
            <a:r>
              <a:rPr lang="en-AU" sz="2400" dirty="0">
                <a:solidFill>
                  <a:srgbClr val="00B050"/>
                </a:solidFill>
                <a:latin typeface="Calibri" pitchFamily="34" charset="0"/>
              </a:rPr>
              <a:t>is the total </a:t>
            </a:r>
            <a:r>
              <a:rPr lang="en-AU" sz="2400" dirty="0" smtClean="0">
                <a:solidFill>
                  <a:srgbClr val="00B050"/>
                </a:solidFill>
                <a:latin typeface="Calibri" pitchFamily="34" charset="0"/>
              </a:rPr>
              <a:t>value </a:t>
            </a:r>
            <a:r>
              <a:rPr lang="en-AU" sz="2400" dirty="0">
                <a:solidFill>
                  <a:srgbClr val="00B050"/>
                </a:solidFill>
                <a:latin typeface="Calibri" pitchFamily="34" charset="0"/>
              </a:rPr>
              <a:t>of the picked </a:t>
            </a:r>
            <a:r>
              <a:rPr lang="en-AU" sz="2400" dirty="0" smtClean="0">
                <a:solidFill>
                  <a:srgbClr val="00B050"/>
                </a:solidFill>
                <a:latin typeface="Calibri" pitchFamily="34" charset="0"/>
              </a:rPr>
              <a:t>items</a:t>
            </a:r>
          </a:p>
          <a:p>
            <a:pPr marL="261938" lvl="2" indent="0">
              <a:buNone/>
            </a:pPr>
            <a:endParaRPr lang="en-AU" sz="2400" dirty="0">
              <a:solidFill>
                <a:srgbClr val="00B050"/>
              </a:solidFill>
              <a:latin typeface="Calibri" pitchFamily="34" charset="0"/>
            </a:endParaRPr>
          </a:p>
          <a:p>
            <a:r>
              <a:rPr lang="en-AU" sz="2400" dirty="0">
                <a:solidFill>
                  <a:srgbClr val="00B050"/>
                </a:solidFill>
                <a:latin typeface="Calibri" pitchFamily="34" charset="0"/>
              </a:rPr>
              <a:t> </a:t>
            </a:r>
            <a:r>
              <a:rPr lang="en-AU" sz="2400" dirty="0" smtClean="0">
                <a:solidFill>
                  <a:srgbClr val="00B050"/>
                </a:solidFill>
                <a:latin typeface="Calibri" pitchFamily="34" charset="0"/>
              </a:rPr>
              <a:t>If </a:t>
            </a:r>
            <a:r>
              <a:rPr lang="en-AU" sz="2400" dirty="0">
                <a:solidFill>
                  <a:srgbClr val="00B050"/>
                </a:solidFill>
                <a:latin typeface="Calibri" pitchFamily="34" charset="0"/>
              </a:rPr>
              <a:t>thief takes more items</a:t>
            </a:r>
          </a:p>
          <a:p>
            <a:pPr lvl="1">
              <a:buFont typeface="Wingdings" pitchFamily="2" charset="2"/>
              <a:buChar char="Ø"/>
            </a:pPr>
            <a:r>
              <a:rPr lang="en-AU" sz="2400" dirty="0">
                <a:solidFill>
                  <a:srgbClr val="00B050"/>
                </a:solidFill>
                <a:latin typeface="Calibri" pitchFamily="34" charset="0"/>
              </a:rPr>
              <a:t>Gross profit </a:t>
            </a:r>
            <a:r>
              <a:rPr lang="en-AU" sz="2400" dirty="0" smtClean="0">
                <a:solidFill>
                  <a:srgbClr val="00B050"/>
                </a:solidFill>
                <a:latin typeface="Calibri" pitchFamily="34" charset="0"/>
              </a:rPr>
              <a:t>increases (</a:t>
            </a:r>
            <a:r>
              <a:rPr lang="en-AU" sz="2400" i="1" dirty="0" smtClean="0">
                <a:solidFill>
                  <a:srgbClr val="00B050"/>
                </a:solidFill>
                <a:latin typeface="Calibri" pitchFamily="34" charset="0"/>
              </a:rPr>
              <a:t>g</a:t>
            </a:r>
            <a:r>
              <a:rPr lang="en-AU" sz="2400" dirty="0" smtClean="0">
                <a:solidFill>
                  <a:srgbClr val="00B050"/>
                </a:solidFill>
                <a:latin typeface="Calibri" pitchFamily="34" charset="0"/>
              </a:rPr>
              <a:t>)</a:t>
            </a:r>
            <a:endParaRPr lang="en-AU" sz="2400" dirty="0">
              <a:solidFill>
                <a:srgbClr val="00B050"/>
              </a:solidFill>
              <a:latin typeface="Calibri" pitchFamily="34" charset="0"/>
            </a:endParaRPr>
          </a:p>
          <a:p>
            <a:pPr lvl="1">
              <a:buFont typeface="Wingdings" pitchFamily="2" charset="2"/>
              <a:buChar char="Ø"/>
            </a:pPr>
            <a:r>
              <a:rPr lang="en-AU" sz="2400" dirty="0">
                <a:solidFill>
                  <a:srgbClr val="00B050"/>
                </a:solidFill>
                <a:latin typeface="Calibri" pitchFamily="34" charset="0"/>
              </a:rPr>
              <a:t>Travel time </a:t>
            </a:r>
            <a:r>
              <a:rPr lang="en-AU" sz="2400" dirty="0" smtClean="0">
                <a:solidFill>
                  <a:srgbClr val="00B050"/>
                </a:solidFill>
                <a:latin typeface="Calibri" pitchFamily="34" charset="0"/>
              </a:rPr>
              <a:t>increases (</a:t>
            </a:r>
            <a:r>
              <a:rPr lang="en-AU" sz="2400" i="1" dirty="0" smtClean="0">
                <a:solidFill>
                  <a:srgbClr val="00B050"/>
                </a:solidFill>
                <a:latin typeface="Calibri" pitchFamily="34" charset="0"/>
              </a:rPr>
              <a:t>f</a:t>
            </a:r>
            <a:r>
              <a:rPr lang="en-AU" sz="2400" dirty="0" smtClean="0">
                <a:solidFill>
                  <a:srgbClr val="00B050"/>
                </a:solidFill>
                <a:latin typeface="Calibri" pitchFamily="34" charset="0"/>
              </a:rPr>
              <a:t>)</a:t>
            </a:r>
            <a:endParaRPr lang="en-AU" sz="2400" dirty="0">
              <a:solidFill>
                <a:srgbClr val="00B050"/>
              </a:solidFill>
              <a:latin typeface="Calibri" pitchFamily="34" charset="0"/>
            </a:endParaRPr>
          </a:p>
          <a:p>
            <a:endParaRPr lang="en-AU" dirty="0" smtClean="0"/>
          </a:p>
          <a:p>
            <a:endParaRPr lang="en-AU" dirty="0"/>
          </a:p>
        </p:txBody>
      </p:sp>
      <p:graphicFrame>
        <p:nvGraphicFramePr>
          <p:cNvPr id="4" name="Object 3"/>
          <p:cNvGraphicFramePr>
            <a:graphicFrameLocks noChangeAspect="1"/>
          </p:cNvGraphicFramePr>
          <p:nvPr>
            <p:extLst>
              <p:ext uri="{D42A27DB-BD31-4B8C-83A1-F6EECF244321}">
                <p14:modId xmlns:p14="http://schemas.microsoft.com/office/powerpoint/2010/main" val="238200642"/>
              </p:ext>
            </p:extLst>
          </p:nvPr>
        </p:nvGraphicFramePr>
        <p:xfrm>
          <a:off x="5354638" y="4868863"/>
          <a:ext cx="3789362" cy="1524000"/>
        </p:xfrm>
        <a:graphic>
          <a:graphicData uri="http://schemas.openxmlformats.org/presentationml/2006/ole">
            <mc:AlternateContent xmlns:mc="http://schemas.openxmlformats.org/markup-compatibility/2006">
              <mc:Choice xmlns:v="urn:schemas-microsoft-com:vml" Requires="v">
                <p:oleObj spid="_x0000_s4172" name="Visio" r:id="rId3" imgW="3731076" imgH="1499140" progId="">
                  <p:embed/>
                </p:oleObj>
              </mc:Choice>
              <mc:Fallback>
                <p:oleObj name="Visio" r:id="rId3" imgW="3731076" imgH="1499140" progId="">
                  <p:embed/>
                  <p:pic>
                    <p:nvPicPr>
                      <p:cNvPr id="0" name="Picture 4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54638" y="4868863"/>
                        <a:ext cx="3789362" cy="152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1886894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AU" sz="4000" dirty="0">
                <a:solidFill>
                  <a:srgbClr val="00B050"/>
                </a:solidFill>
                <a:latin typeface="Calibri" pitchFamily="34" charset="0"/>
              </a:rPr>
              <a:t>Example</a:t>
            </a:r>
          </a:p>
        </p:txBody>
      </p:sp>
      <p:sp>
        <p:nvSpPr>
          <p:cNvPr id="3" name="Content Placeholder 2"/>
          <p:cNvSpPr>
            <a:spLocks noGrp="1"/>
          </p:cNvSpPr>
          <p:nvPr>
            <p:ph idx="1"/>
          </p:nvPr>
        </p:nvSpPr>
        <p:spPr>
          <a:xfrm>
            <a:off x="251520" y="1614948"/>
            <a:ext cx="4392488" cy="4511215"/>
          </a:xfrm>
        </p:spPr>
        <p:txBody>
          <a:bodyPr>
            <a:normAutofit fontScale="62500" lnSpcReduction="20000"/>
          </a:bodyPr>
          <a:lstStyle/>
          <a:p>
            <a:pPr marL="0" lvl="0" indent="0">
              <a:buNone/>
            </a:pPr>
            <a:r>
              <a:rPr lang="en-AU" dirty="0" smtClean="0"/>
              <a:t>           </a:t>
            </a:r>
            <a:r>
              <a:rPr lang="en-AU" dirty="0">
                <a:solidFill>
                  <a:srgbClr val="00A44A"/>
                </a:solidFill>
              </a:rPr>
              <a:t>tour is the optimal in isolation and picking plan is not optimal</a:t>
            </a:r>
          </a:p>
          <a:p>
            <a:pPr marL="0" lvl="0" indent="0">
              <a:buNone/>
            </a:pPr>
            <a:r>
              <a:rPr lang="en-AU" dirty="0"/>
              <a:t>           </a:t>
            </a:r>
            <a:r>
              <a:rPr lang="en-AU" dirty="0">
                <a:solidFill>
                  <a:srgbClr val="00A44A"/>
                </a:solidFill>
              </a:rPr>
              <a:t>tour is not optimal and picking plan is optimal</a:t>
            </a:r>
          </a:p>
          <a:p>
            <a:pPr marL="0" lvl="0" indent="0">
              <a:buNone/>
            </a:pPr>
            <a:r>
              <a:rPr lang="en-AU" dirty="0"/>
              <a:t>            </a:t>
            </a:r>
            <a:r>
              <a:rPr lang="en-AU" dirty="0">
                <a:solidFill>
                  <a:srgbClr val="00A44A"/>
                </a:solidFill>
              </a:rPr>
              <a:t>tour and picking plan are optimal</a:t>
            </a:r>
          </a:p>
          <a:p>
            <a:pPr marL="0" lvl="0" indent="0">
              <a:buNone/>
            </a:pPr>
            <a:r>
              <a:rPr lang="en-AU" dirty="0"/>
              <a:t>            </a:t>
            </a:r>
            <a:r>
              <a:rPr lang="en-AU" dirty="0">
                <a:solidFill>
                  <a:srgbClr val="00A44A"/>
                </a:solidFill>
              </a:rPr>
              <a:t>both tour and picking plan are not </a:t>
            </a:r>
            <a:r>
              <a:rPr lang="en-AU" dirty="0" smtClean="0">
                <a:solidFill>
                  <a:srgbClr val="00A44A"/>
                </a:solidFill>
              </a:rPr>
              <a:t>optimal</a:t>
            </a:r>
            <a:endParaRPr lang="en-AU" dirty="0">
              <a:solidFill>
                <a:srgbClr val="00A44A"/>
              </a:solidFill>
            </a:endParaRPr>
          </a:p>
          <a:p>
            <a:pPr marL="0" indent="0">
              <a:buNone/>
            </a:pPr>
            <a:endParaRPr lang="en-AU" dirty="0" smtClean="0"/>
          </a:p>
          <a:p>
            <a:pPr marL="0" indent="0">
              <a:buNone/>
            </a:pPr>
            <a:r>
              <a:rPr lang="en-AU" dirty="0" smtClean="0">
                <a:solidFill>
                  <a:srgbClr val="00A44A"/>
                </a:solidFill>
              </a:rPr>
              <a:t>Optimal solutions:</a:t>
            </a:r>
          </a:p>
          <a:p>
            <a:pPr marL="0" indent="0">
              <a:buNone/>
            </a:pPr>
            <a:endParaRPr lang="en-AU" dirty="0" smtClean="0">
              <a:solidFill>
                <a:srgbClr val="00A44A"/>
              </a:solidFill>
            </a:endParaRPr>
          </a:p>
          <a:p>
            <a:pPr lvl="1"/>
            <a:r>
              <a:rPr lang="en-AU" i="1" dirty="0" smtClean="0">
                <a:solidFill>
                  <a:srgbClr val="00A44A"/>
                </a:solidFill>
              </a:rPr>
              <a:t>G1</a:t>
            </a:r>
            <a:r>
              <a:rPr lang="en-AU" i="1" dirty="0">
                <a:solidFill>
                  <a:srgbClr val="00A44A"/>
                </a:solidFill>
              </a:rPr>
              <a:t>: </a:t>
            </a:r>
            <a:r>
              <a:rPr lang="en-AU" i="1" dirty="0" smtClean="0">
                <a:solidFill>
                  <a:srgbClr val="00A44A"/>
                </a:solidFill>
              </a:rPr>
              <a:t>x = {</a:t>
            </a:r>
            <a:r>
              <a:rPr lang="en-AU" i="1" dirty="0">
                <a:solidFill>
                  <a:srgbClr val="00A44A"/>
                </a:solidFill>
              </a:rPr>
              <a:t>1, 2, 4, 3},</a:t>
            </a:r>
            <a:r>
              <a:rPr lang="en-AU" dirty="0">
                <a:solidFill>
                  <a:srgbClr val="00A44A"/>
                </a:solidFill>
              </a:rPr>
              <a:t> </a:t>
            </a:r>
            <a:r>
              <a:rPr lang="en-AU" i="1" dirty="0" smtClean="0">
                <a:solidFill>
                  <a:srgbClr val="00A44A"/>
                </a:solidFill>
              </a:rPr>
              <a:t>z = {</a:t>
            </a:r>
            <a:r>
              <a:rPr lang="en-AU" i="1" dirty="0">
                <a:solidFill>
                  <a:srgbClr val="00A44A"/>
                </a:solidFill>
              </a:rPr>
              <a:t>0, 3, 3, 0, 0</a:t>
            </a:r>
            <a:r>
              <a:rPr lang="en-AU" i="1" dirty="0" smtClean="0">
                <a:solidFill>
                  <a:srgbClr val="00A44A"/>
                </a:solidFill>
              </a:rPr>
              <a:t>}</a:t>
            </a:r>
            <a:endParaRPr lang="en-AU" dirty="0">
              <a:solidFill>
                <a:srgbClr val="00A44A"/>
              </a:solidFill>
            </a:endParaRPr>
          </a:p>
          <a:p>
            <a:pPr lvl="1"/>
            <a:r>
              <a:rPr lang="en-AU" i="1" dirty="0">
                <a:solidFill>
                  <a:srgbClr val="00A44A"/>
                </a:solidFill>
              </a:rPr>
              <a:t>G2</a:t>
            </a:r>
            <a:r>
              <a:rPr lang="en-AU" dirty="0">
                <a:solidFill>
                  <a:srgbClr val="00A44A"/>
                </a:solidFill>
              </a:rPr>
              <a:t>: </a:t>
            </a:r>
            <a:r>
              <a:rPr lang="en-AU" i="1" dirty="0" smtClean="0">
                <a:solidFill>
                  <a:srgbClr val="00A44A"/>
                </a:solidFill>
              </a:rPr>
              <a:t>x = {</a:t>
            </a:r>
            <a:r>
              <a:rPr lang="en-AU" i="1" dirty="0">
                <a:solidFill>
                  <a:srgbClr val="00A44A"/>
                </a:solidFill>
              </a:rPr>
              <a:t>1, 2, 4, 3},</a:t>
            </a:r>
            <a:r>
              <a:rPr lang="en-AU" dirty="0">
                <a:solidFill>
                  <a:srgbClr val="00A44A"/>
                </a:solidFill>
              </a:rPr>
              <a:t> </a:t>
            </a:r>
            <a:r>
              <a:rPr lang="en-AU" i="1" dirty="0" smtClean="0">
                <a:solidFill>
                  <a:srgbClr val="00A44A"/>
                </a:solidFill>
              </a:rPr>
              <a:t>z = {</a:t>
            </a:r>
            <a:r>
              <a:rPr lang="en-AU" i="1" dirty="0">
                <a:solidFill>
                  <a:srgbClr val="00A44A"/>
                </a:solidFill>
              </a:rPr>
              <a:t>0, 3, 0, 0, 0}</a:t>
            </a:r>
            <a:endParaRPr lang="en-AU" dirty="0">
              <a:solidFill>
                <a:srgbClr val="00A44A"/>
              </a:solidFill>
            </a:endParaRPr>
          </a:p>
          <a:p>
            <a:pPr lvl="1"/>
            <a:r>
              <a:rPr lang="en-AU" i="1" dirty="0">
                <a:solidFill>
                  <a:srgbClr val="00A44A"/>
                </a:solidFill>
              </a:rPr>
              <a:t>G3</a:t>
            </a:r>
            <a:r>
              <a:rPr lang="en-AU" dirty="0">
                <a:solidFill>
                  <a:srgbClr val="00A44A"/>
                </a:solidFill>
              </a:rPr>
              <a:t>: </a:t>
            </a:r>
            <a:r>
              <a:rPr lang="en-AU" i="1" dirty="0" smtClean="0">
                <a:solidFill>
                  <a:srgbClr val="00A44A"/>
                </a:solidFill>
              </a:rPr>
              <a:t>x = {</a:t>
            </a:r>
            <a:r>
              <a:rPr lang="en-AU" i="1" dirty="0">
                <a:solidFill>
                  <a:srgbClr val="00A44A"/>
                </a:solidFill>
              </a:rPr>
              <a:t>1, 2, 3, 4},</a:t>
            </a:r>
            <a:r>
              <a:rPr lang="en-AU" dirty="0">
                <a:solidFill>
                  <a:srgbClr val="00A44A"/>
                </a:solidFill>
              </a:rPr>
              <a:t> </a:t>
            </a:r>
            <a:r>
              <a:rPr lang="en-AU" i="1" dirty="0" smtClean="0">
                <a:solidFill>
                  <a:srgbClr val="00A44A"/>
                </a:solidFill>
              </a:rPr>
              <a:t>z = {</a:t>
            </a:r>
            <a:r>
              <a:rPr lang="en-AU" i="1" dirty="0">
                <a:solidFill>
                  <a:srgbClr val="00A44A"/>
                </a:solidFill>
              </a:rPr>
              <a:t>0, 0, 0, 0, 0</a:t>
            </a:r>
            <a:r>
              <a:rPr lang="en-AU" i="1" dirty="0" smtClean="0">
                <a:solidFill>
                  <a:srgbClr val="00A44A"/>
                </a:solidFill>
              </a:rPr>
              <a:t>}</a:t>
            </a:r>
            <a:endParaRPr lang="en-AU" i="1" dirty="0">
              <a:solidFill>
                <a:srgbClr val="00A44A"/>
              </a:solidFill>
            </a:endParaRPr>
          </a:p>
        </p:txBody>
      </p:sp>
      <p:graphicFrame>
        <p:nvGraphicFramePr>
          <p:cNvPr id="5" name="Chart 4"/>
          <p:cNvGraphicFramePr/>
          <p:nvPr>
            <p:extLst>
              <p:ext uri="{D42A27DB-BD31-4B8C-83A1-F6EECF244321}">
                <p14:modId xmlns:p14="http://schemas.microsoft.com/office/powerpoint/2010/main" val="2765590988"/>
              </p:ext>
            </p:extLst>
          </p:nvPr>
        </p:nvGraphicFramePr>
        <p:xfrm>
          <a:off x="4572000" y="1614948"/>
          <a:ext cx="4343400" cy="4495800"/>
        </p:xfrm>
        <a:graphic>
          <a:graphicData uri="http://schemas.openxmlformats.org/drawingml/2006/chart">
            <c:chart xmlns:c="http://schemas.openxmlformats.org/drawingml/2006/chart" xmlns:r="http://schemas.openxmlformats.org/officeDocument/2006/relationships" r:id="rId2"/>
          </a:graphicData>
        </a:graphic>
      </p:graphicFrame>
      <p:sp>
        <p:nvSpPr>
          <p:cNvPr id="9" name="Diamond 8"/>
          <p:cNvSpPr/>
          <p:nvPr/>
        </p:nvSpPr>
        <p:spPr>
          <a:xfrm>
            <a:off x="685800" y="1614948"/>
            <a:ext cx="152400" cy="22860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p:cNvSpPr/>
          <p:nvPr/>
        </p:nvSpPr>
        <p:spPr>
          <a:xfrm>
            <a:off x="694612" y="2209800"/>
            <a:ext cx="152400" cy="1524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a:p>
        </p:txBody>
      </p:sp>
      <p:sp>
        <p:nvSpPr>
          <p:cNvPr id="11" name="Isosceles Triangle 10"/>
          <p:cNvSpPr/>
          <p:nvPr/>
        </p:nvSpPr>
        <p:spPr>
          <a:xfrm>
            <a:off x="608122" y="2806390"/>
            <a:ext cx="228600" cy="152400"/>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p>
        </p:txBody>
      </p:sp>
      <p:grpSp>
        <p:nvGrpSpPr>
          <p:cNvPr id="12" name="Group 11"/>
          <p:cNvGrpSpPr/>
          <p:nvPr/>
        </p:nvGrpSpPr>
        <p:grpSpPr>
          <a:xfrm>
            <a:off x="620159" y="3068960"/>
            <a:ext cx="188040" cy="152400"/>
            <a:chOff x="1524000" y="2743200"/>
            <a:chExt cx="2590800" cy="2438400"/>
          </a:xfrm>
        </p:grpSpPr>
        <p:cxnSp>
          <p:nvCxnSpPr>
            <p:cNvPr id="13" name="Straight Connector 12"/>
            <p:cNvCxnSpPr/>
            <p:nvPr/>
          </p:nvCxnSpPr>
          <p:spPr>
            <a:xfrm>
              <a:off x="1524000" y="2743200"/>
              <a:ext cx="2590800" cy="243840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1524000" y="2743200"/>
              <a:ext cx="2590800" cy="243840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5" name="Isosceles Triangle 14"/>
          <p:cNvSpPr/>
          <p:nvPr/>
        </p:nvSpPr>
        <p:spPr>
          <a:xfrm>
            <a:off x="6300192" y="3429000"/>
            <a:ext cx="228600" cy="152400"/>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0336171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4"/>
          <p:cNvSpPr>
            <a:spLocks noChangeArrowheads="1"/>
          </p:cNvSpPr>
          <p:nvPr/>
        </p:nvSpPr>
        <p:spPr bwMode="auto">
          <a:xfrm>
            <a:off x="0" y="0"/>
            <a:ext cx="9144000" cy="90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4000" dirty="0" smtClean="0">
                <a:solidFill>
                  <a:srgbClr val="00B050"/>
                </a:solidFill>
                <a:latin typeface="Calibri" pitchFamily="34" charset="0"/>
              </a:rPr>
              <a:t>Linear/Integer programming approach</a:t>
            </a:r>
            <a:endParaRPr lang="en-AU" sz="4000" dirty="0">
              <a:solidFill>
                <a:srgbClr val="00B050"/>
              </a:solidFill>
              <a:latin typeface="Calibri" pitchFamily="34" charset="0"/>
            </a:endParaRPr>
          </a:p>
        </p:txBody>
      </p:sp>
      <p:sp>
        <p:nvSpPr>
          <p:cNvPr id="2" name="TextBox 1"/>
          <p:cNvSpPr txBox="1"/>
          <p:nvPr/>
        </p:nvSpPr>
        <p:spPr>
          <a:xfrm>
            <a:off x="251520" y="1340768"/>
            <a:ext cx="8712968" cy="5201424"/>
          </a:xfrm>
          <a:prstGeom prst="rect">
            <a:avLst/>
          </a:prstGeom>
          <a:noFill/>
        </p:spPr>
        <p:txBody>
          <a:bodyPr wrap="square" rtlCol="0">
            <a:spAutoFit/>
          </a:bodyPr>
          <a:lstStyle/>
          <a:p>
            <a:r>
              <a:rPr lang="en-AU" sz="2800" dirty="0" smtClean="0">
                <a:solidFill>
                  <a:srgbClr val="00B050"/>
                </a:solidFill>
                <a:latin typeface="Calibri" pitchFamily="34" charset="0"/>
              </a:rPr>
              <a:t>2011 Report “</a:t>
            </a:r>
            <a:r>
              <a:rPr lang="en-AU" sz="2800" i="1" dirty="0" smtClean="0">
                <a:solidFill>
                  <a:srgbClr val="00B050"/>
                </a:solidFill>
                <a:latin typeface="Calibri" pitchFamily="34" charset="0"/>
              </a:rPr>
              <a:t>Optimisation </a:t>
            </a:r>
            <a:r>
              <a:rPr lang="en-AU" sz="2800" i="1" dirty="0">
                <a:solidFill>
                  <a:srgbClr val="00B050"/>
                </a:solidFill>
                <a:latin typeface="Calibri" pitchFamily="34" charset="0"/>
              </a:rPr>
              <a:t>in a Coal Export Supply </a:t>
            </a:r>
            <a:r>
              <a:rPr lang="en-AU" sz="2800" i="1" dirty="0" smtClean="0">
                <a:solidFill>
                  <a:srgbClr val="00B050"/>
                </a:solidFill>
                <a:latin typeface="Calibri" pitchFamily="34" charset="0"/>
              </a:rPr>
              <a:t>Chain</a:t>
            </a:r>
            <a:r>
              <a:rPr lang="en-AU" sz="2800" dirty="0" smtClean="0">
                <a:solidFill>
                  <a:srgbClr val="00B050"/>
                </a:solidFill>
                <a:latin typeface="Calibri" pitchFamily="34" charset="0"/>
              </a:rPr>
              <a:t>”:</a:t>
            </a:r>
          </a:p>
          <a:p>
            <a:endParaRPr lang="en-AU" sz="2800" dirty="0">
              <a:solidFill>
                <a:srgbClr val="00B050"/>
              </a:solidFill>
              <a:latin typeface="Calibri" pitchFamily="34" charset="0"/>
            </a:endParaRPr>
          </a:p>
          <a:p>
            <a:r>
              <a:rPr lang="en-AU" sz="2800" dirty="0">
                <a:solidFill>
                  <a:srgbClr val="00B050"/>
                </a:solidFill>
                <a:latin typeface="Calibri" pitchFamily="34" charset="0"/>
              </a:rPr>
              <a:t>Mixed integer programming can be used to successfully optimize maintenance schedules of critical </a:t>
            </a:r>
            <a:r>
              <a:rPr lang="en-AU" sz="2800" dirty="0" smtClean="0">
                <a:solidFill>
                  <a:srgbClr val="00B050"/>
                </a:solidFill>
                <a:latin typeface="Calibri" pitchFamily="34" charset="0"/>
              </a:rPr>
              <a:t>infrastructure:</a:t>
            </a:r>
          </a:p>
          <a:p>
            <a:pPr marL="800100" lvl="1" indent="-342900">
              <a:buFont typeface="Wingdings" pitchFamily="2" charset="2"/>
              <a:buChar char="Ø"/>
            </a:pPr>
            <a:r>
              <a:rPr lang="en-AU" sz="2000" dirty="0">
                <a:solidFill>
                  <a:srgbClr val="00B050"/>
                </a:solidFill>
                <a:latin typeface="Calibri" pitchFamily="34" charset="0"/>
              </a:rPr>
              <a:t>Size of network: 37 nodes, 69 arcs</a:t>
            </a:r>
          </a:p>
          <a:p>
            <a:pPr marL="800100" lvl="1" indent="-342900">
              <a:buFont typeface="Wingdings" pitchFamily="2" charset="2"/>
              <a:buChar char="Ø"/>
            </a:pPr>
            <a:r>
              <a:rPr lang="en-AU" sz="2000" dirty="0" smtClean="0">
                <a:solidFill>
                  <a:srgbClr val="00B050"/>
                </a:solidFill>
                <a:latin typeface="Calibri" pitchFamily="34" charset="0"/>
              </a:rPr>
              <a:t>Number </a:t>
            </a:r>
            <a:r>
              <a:rPr lang="en-AU" sz="2000" dirty="0">
                <a:solidFill>
                  <a:srgbClr val="00B050"/>
                </a:solidFill>
                <a:latin typeface="Calibri" pitchFamily="34" charset="0"/>
              </a:rPr>
              <a:t>of maintenance jobs: 1,296 (197 fixed)</a:t>
            </a:r>
          </a:p>
          <a:p>
            <a:pPr marL="800100" lvl="1" indent="-342900">
              <a:buFont typeface="Wingdings" pitchFamily="2" charset="2"/>
              <a:buChar char="Ø"/>
            </a:pPr>
            <a:r>
              <a:rPr lang="en-AU" sz="2000" dirty="0" smtClean="0">
                <a:solidFill>
                  <a:srgbClr val="00B050"/>
                </a:solidFill>
                <a:latin typeface="Calibri" pitchFamily="34" charset="0"/>
              </a:rPr>
              <a:t>Duration </a:t>
            </a:r>
            <a:r>
              <a:rPr lang="en-AU" sz="2000" dirty="0">
                <a:solidFill>
                  <a:srgbClr val="00B050"/>
                </a:solidFill>
                <a:latin typeface="Calibri" pitchFamily="34" charset="0"/>
              </a:rPr>
              <a:t>90 </a:t>
            </a:r>
            <a:r>
              <a:rPr lang="en-AU" sz="2000" dirty="0" smtClean="0">
                <a:solidFill>
                  <a:srgbClr val="00B050"/>
                </a:solidFill>
                <a:latin typeface="Calibri" pitchFamily="34" charset="0"/>
              </a:rPr>
              <a:t>mins – 28 </a:t>
            </a:r>
            <a:r>
              <a:rPr lang="en-AU" sz="2000" dirty="0">
                <a:solidFill>
                  <a:srgbClr val="00B050"/>
                </a:solidFill>
                <a:latin typeface="Calibri" pitchFamily="34" charset="0"/>
              </a:rPr>
              <a:t>days, average 18 hours</a:t>
            </a:r>
          </a:p>
          <a:p>
            <a:pPr marL="800100" lvl="1" indent="-342900">
              <a:buFont typeface="Wingdings" pitchFamily="2" charset="2"/>
              <a:buChar char="Ø"/>
            </a:pPr>
            <a:r>
              <a:rPr lang="en-AU" sz="2000" dirty="0" smtClean="0">
                <a:solidFill>
                  <a:srgbClr val="00B050"/>
                </a:solidFill>
                <a:latin typeface="Calibri" pitchFamily="34" charset="0"/>
              </a:rPr>
              <a:t>Number </a:t>
            </a:r>
            <a:r>
              <a:rPr lang="en-AU" sz="2000" dirty="0">
                <a:solidFill>
                  <a:srgbClr val="00B050"/>
                </a:solidFill>
                <a:latin typeface="Calibri" pitchFamily="34" charset="0"/>
              </a:rPr>
              <a:t>of start times 17-31, average 30.5</a:t>
            </a:r>
          </a:p>
          <a:p>
            <a:pPr marL="800100" lvl="1" indent="-342900">
              <a:buFont typeface="Wingdings" pitchFamily="2" charset="2"/>
              <a:buChar char="Ø"/>
            </a:pPr>
            <a:r>
              <a:rPr lang="en-AU" sz="2000" dirty="0">
                <a:solidFill>
                  <a:srgbClr val="00B050"/>
                </a:solidFill>
                <a:latin typeface="Calibri" pitchFamily="34" charset="0"/>
              </a:rPr>
              <a:t>| </a:t>
            </a:r>
            <a:r>
              <a:rPr lang="en-AU" sz="2000" dirty="0" smtClean="0">
                <a:solidFill>
                  <a:srgbClr val="00B050"/>
                </a:solidFill>
                <a:latin typeface="Calibri" pitchFamily="34" charset="0"/>
              </a:rPr>
              <a:t>T</a:t>
            </a:r>
            <a:r>
              <a:rPr lang="en-AU" sz="2000" dirty="0">
                <a:solidFill>
                  <a:srgbClr val="00B050"/>
                </a:solidFill>
                <a:latin typeface="Calibri" pitchFamily="34" charset="0"/>
              </a:rPr>
              <a:t> |</a:t>
            </a:r>
            <a:r>
              <a:rPr lang="en-AU" sz="2000" dirty="0" smtClean="0">
                <a:solidFill>
                  <a:srgbClr val="00B050"/>
                </a:solidFill>
                <a:latin typeface="Calibri" pitchFamily="34" charset="0"/>
              </a:rPr>
              <a:t> </a:t>
            </a:r>
            <a:r>
              <a:rPr lang="en-AU" sz="2000" dirty="0">
                <a:solidFill>
                  <a:srgbClr val="00B050"/>
                </a:solidFill>
                <a:latin typeface="Calibri" pitchFamily="34" charset="0"/>
              </a:rPr>
              <a:t>used = </a:t>
            </a:r>
            <a:r>
              <a:rPr lang="en-AU" sz="2000" dirty="0" smtClean="0">
                <a:solidFill>
                  <a:srgbClr val="00B050"/>
                </a:solidFill>
                <a:latin typeface="Calibri" pitchFamily="34" charset="0"/>
              </a:rPr>
              <a:t>8,254 (time horizon)</a:t>
            </a:r>
            <a:endParaRPr lang="en-AU" sz="2000" dirty="0">
              <a:solidFill>
                <a:srgbClr val="00B050"/>
              </a:solidFill>
              <a:latin typeface="Calibri" pitchFamily="34" charset="0"/>
            </a:endParaRPr>
          </a:p>
          <a:p>
            <a:pPr marL="800100" lvl="1" indent="-342900">
              <a:buFont typeface="Wingdings" pitchFamily="2" charset="2"/>
              <a:buChar char="Ø"/>
            </a:pPr>
            <a:r>
              <a:rPr lang="en-AU" sz="2000" dirty="0" smtClean="0">
                <a:solidFill>
                  <a:srgbClr val="00B050"/>
                </a:solidFill>
                <a:latin typeface="Calibri" pitchFamily="34" charset="0"/>
              </a:rPr>
              <a:t>Number </a:t>
            </a:r>
            <a:r>
              <a:rPr lang="en-AU" sz="2000" dirty="0">
                <a:solidFill>
                  <a:srgbClr val="00B050"/>
                </a:solidFill>
                <a:latin typeface="Calibri" pitchFamily="34" charset="0"/>
              </a:rPr>
              <a:t>of variables: 862,000/496,000</a:t>
            </a:r>
          </a:p>
          <a:p>
            <a:pPr marL="800100" lvl="1" indent="-342900">
              <a:buFont typeface="Wingdings" pitchFamily="2" charset="2"/>
              <a:buChar char="Ø"/>
            </a:pPr>
            <a:r>
              <a:rPr lang="en-AU" sz="2000" dirty="0" smtClean="0">
                <a:solidFill>
                  <a:srgbClr val="00B050"/>
                </a:solidFill>
                <a:latin typeface="Calibri" pitchFamily="34" charset="0"/>
              </a:rPr>
              <a:t>About </a:t>
            </a:r>
            <a:r>
              <a:rPr lang="en-AU" sz="2000" dirty="0">
                <a:solidFill>
                  <a:srgbClr val="00B050"/>
                </a:solidFill>
                <a:latin typeface="Calibri" pitchFamily="34" charset="0"/>
              </a:rPr>
              <a:t>25% of variables are binary</a:t>
            </a:r>
          </a:p>
          <a:p>
            <a:pPr marL="800100" lvl="1" indent="-342900">
              <a:buFont typeface="Wingdings" pitchFamily="2" charset="2"/>
              <a:buChar char="Ø"/>
            </a:pPr>
            <a:r>
              <a:rPr lang="en-AU" sz="2000" dirty="0" smtClean="0">
                <a:solidFill>
                  <a:srgbClr val="00B050"/>
                </a:solidFill>
                <a:latin typeface="Calibri" pitchFamily="34" charset="0"/>
              </a:rPr>
              <a:t>Number </a:t>
            </a:r>
            <a:r>
              <a:rPr lang="en-AU" sz="2000" dirty="0">
                <a:solidFill>
                  <a:srgbClr val="00B050"/>
                </a:solidFill>
                <a:latin typeface="Calibri" pitchFamily="34" charset="0"/>
              </a:rPr>
              <a:t>of constraints: 1.6 million/344,000</a:t>
            </a:r>
          </a:p>
          <a:p>
            <a:pPr marL="800100" lvl="1" indent="-342900">
              <a:buFont typeface="Wingdings" pitchFamily="2" charset="2"/>
              <a:buChar char="Ø"/>
            </a:pPr>
            <a:r>
              <a:rPr lang="en-AU" sz="2000" dirty="0" smtClean="0">
                <a:solidFill>
                  <a:srgbClr val="00B050"/>
                </a:solidFill>
                <a:latin typeface="Calibri" pitchFamily="34" charset="0"/>
              </a:rPr>
              <a:t>MIP </a:t>
            </a:r>
            <a:r>
              <a:rPr lang="en-AU" sz="2000" dirty="0">
                <a:solidFill>
                  <a:srgbClr val="00B050"/>
                </a:solidFill>
                <a:latin typeface="Calibri" pitchFamily="34" charset="0"/>
              </a:rPr>
              <a:t>solved with Gurobi3.0, single thread Dell PowerEdge2950, 3.16 GHz, 64Gb RAM</a:t>
            </a:r>
          </a:p>
          <a:p>
            <a:pPr marL="800100" lvl="1" indent="-342900">
              <a:buFont typeface="Wingdings" pitchFamily="2" charset="2"/>
              <a:buChar char="Ø"/>
            </a:pPr>
            <a:r>
              <a:rPr lang="en-AU" sz="2000" dirty="0" smtClean="0">
                <a:solidFill>
                  <a:srgbClr val="00B050"/>
                </a:solidFill>
                <a:latin typeface="Calibri" pitchFamily="34" charset="0"/>
              </a:rPr>
              <a:t>Time </a:t>
            </a:r>
            <a:r>
              <a:rPr lang="en-AU" sz="2000" dirty="0">
                <a:solidFill>
                  <a:srgbClr val="00B050"/>
                </a:solidFill>
                <a:latin typeface="Calibri" pitchFamily="34" charset="0"/>
              </a:rPr>
              <a:t>to solve: </a:t>
            </a:r>
            <a:r>
              <a:rPr lang="en-AU" sz="2000" dirty="0">
                <a:solidFill>
                  <a:srgbClr val="FF0000"/>
                </a:solidFill>
                <a:latin typeface="Calibri" pitchFamily="34" charset="0"/>
              </a:rPr>
              <a:t>18 hours per </a:t>
            </a:r>
            <a:r>
              <a:rPr lang="en-AU" sz="2000" dirty="0" smtClean="0">
                <a:solidFill>
                  <a:srgbClr val="FF0000"/>
                </a:solidFill>
                <a:latin typeface="Calibri" pitchFamily="34" charset="0"/>
              </a:rPr>
              <a:t>objective</a:t>
            </a:r>
            <a:endParaRPr lang="en-AU" sz="2000" dirty="0">
              <a:solidFill>
                <a:srgbClr val="FF0000"/>
              </a:solidFill>
              <a:latin typeface="Calibri" pitchFamily="34" charset="0"/>
            </a:endParaRPr>
          </a:p>
        </p:txBody>
      </p:sp>
    </p:spTree>
    <p:extLst>
      <p:ext uri="{BB962C8B-B14F-4D97-AF65-F5344CB8AC3E}">
        <p14:creationId xmlns:p14="http://schemas.microsoft.com/office/powerpoint/2010/main" val="37880533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ChangeArrowheads="1"/>
          </p:cNvSpPr>
          <p:nvPr/>
        </p:nvSpPr>
        <p:spPr bwMode="auto">
          <a:xfrm>
            <a:off x="0" y="0"/>
            <a:ext cx="9144000" cy="83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spcBef>
                <a:spcPct val="0"/>
              </a:spcBef>
              <a:buClrTx/>
              <a:buFontTx/>
              <a:buNone/>
            </a:pPr>
            <a:r>
              <a:rPr lang="en-US" sz="4000" dirty="0" smtClean="0">
                <a:solidFill>
                  <a:srgbClr val="00B050"/>
                </a:solidFill>
                <a:latin typeface="Calibri" pitchFamily="34" charset="0"/>
              </a:rPr>
              <a:t>“Evolutionary” </a:t>
            </a:r>
            <a:r>
              <a:rPr lang="en-US" sz="4000" dirty="0">
                <a:solidFill>
                  <a:srgbClr val="00B050"/>
                </a:solidFill>
                <a:latin typeface="Calibri" pitchFamily="34" charset="0"/>
              </a:rPr>
              <a:t>algorithms</a:t>
            </a:r>
          </a:p>
        </p:txBody>
      </p:sp>
      <p:sp>
        <p:nvSpPr>
          <p:cNvPr id="89091" name="Oval 2"/>
          <p:cNvSpPr>
            <a:spLocks noChangeArrowheads="1"/>
          </p:cNvSpPr>
          <p:nvPr/>
        </p:nvSpPr>
        <p:spPr bwMode="auto">
          <a:xfrm>
            <a:off x="936625" y="1924050"/>
            <a:ext cx="215900" cy="179388"/>
          </a:xfrm>
          <a:prstGeom prst="ellipse">
            <a:avLst/>
          </a:prstGeom>
          <a:solidFill>
            <a:srgbClr val="FF0000"/>
          </a:solidFill>
          <a:ln w="9525" algn="ctr">
            <a:solidFill>
              <a:schemeClr val="tx1"/>
            </a:solidFill>
            <a:round/>
            <a:headEnd/>
            <a:tailEnd/>
          </a:ln>
        </p:spPr>
        <p:txBody>
          <a:bodyPr>
            <a:spAutoFit/>
          </a:bodyPr>
          <a:lstStyle/>
          <a:p>
            <a:endParaRPr lang="en-AU"/>
          </a:p>
        </p:txBody>
      </p:sp>
      <p:sp>
        <p:nvSpPr>
          <p:cNvPr id="89092" name="Oval 6"/>
          <p:cNvSpPr>
            <a:spLocks noChangeArrowheads="1"/>
          </p:cNvSpPr>
          <p:nvPr/>
        </p:nvSpPr>
        <p:spPr bwMode="auto">
          <a:xfrm>
            <a:off x="1257300" y="2089150"/>
            <a:ext cx="215900" cy="180975"/>
          </a:xfrm>
          <a:prstGeom prst="ellipse">
            <a:avLst/>
          </a:prstGeom>
          <a:solidFill>
            <a:srgbClr val="92D050"/>
          </a:solidFill>
          <a:ln w="9525" algn="ctr">
            <a:solidFill>
              <a:schemeClr val="tx1"/>
            </a:solidFill>
            <a:round/>
            <a:headEnd/>
            <a:tailEnd/>
          </a:ln>
        </p:spPr>
        <p:txBody>
          <a:bodyPr>
            <a:spAutoFit/>
          </a:bodyPr>
          <a:lstStyle/>
          <a:p>
            <a:endParaRPr lang="en-AU"/>
          </a:p>
        </p:txBody>
      </p:sp>
      <p:sp>
        <p:nvSpPr>
          <p:cNvPr id="89093" name="Oval 7"/>
          <p:cNvSpPr>
            <a:spLocks noChangeArrowheads="1"/>
          </p:cNvSpPr>
          <p:nvPr/>
        </p:nvSpPr>
        <p:spPr bwMode="auto">
          <a:xfrm>
            <a:off x="1241425" y="2370138"/>
            <a:ext cx="215900" cy="179387"/>
          </a:xfrm>
          <a:prstGeom prst="ellipse">
            <a:avLst/>
          </a:prstGeom>
          <a:solidFill>
            <a:srgbClr val="CC9900"/>
          </a:solidFill>
          <a:ln w="9525" algn="ctr">
            <a:solidFill>
              <a:schemeClr val="tx1"/>
            </a:solidFill>
            <a:round/>
            <a:headEnd/>
            <a:tailEnd/>
          </a:ln>
        </p:spPr>
        <p:txBody>
          <a:bodyPr>
            <a:spAutoFit/>
          </a:bodyPr>
          <a:lstStyle/>
          <a:p>
            <a:endParaRPr lang="en-AU"/>
          </a:p>
        </p:txBody>
      </p:sp>
      <p:sp>
        <p:nvSpPr>
          <p:cNvPr id="89094" name="Oval 8"/>
          <p:cNvSpPr>
            <a:spLocks noChangeArrowheads="1"/>
          </p:cNvSpPr>
          <p:nvPr/>
        </p:nvSpPr>
        <p:spPr bwMode="auto">
          <a:xfrm>
            <a:off x="1654175" y="2471738"/>
            <a:ext cx="215900" cy="179387"/>
          </a:xfrm>
          <a:prstGeom prst="ellipse">
            <a:avLst/>
          </a:prstGeom>
          <a:solidFill>
            <a:srgbClr val="0099FF"/>
          </a:solidFill>
          <a:ln w="9525" algn="ctr">
            <a:solidFill>
              <a:schemeClr val="tx1"/>
            </a:solidFill>
            <a:round/>
            <a:headEnd/>
            <a:tailEnd/>
          </a:ln>
        </p:spPr>
        <p:txBody>
          <a:bodyPr>
            <a:spAutoFit/>
          </a:bodyPr>
          <a:lstStyle/>
          <a:p>
            <a:endParaRPr lang="en-AU"/>
          </a:p>
        </p:txBody>
      </p:sp>
      <p:sp>
        <p:nvSpPr>
          <p:cNvPr id="89095" name="Oval 9"/>
          <p:cNvSpPr>
            <a:spLocks noChangeArrowheads="1"/>
          </p:cNvSpPr>
          <p:nvPr/>
        </p:nvSpPr>
        <p:spPr bwMode="auto">
          <a:xfrm>
            <a:off x="1241425" y="2730500"/>
            <a:ext cx="215900" cy="179388"/>
          </a:xfrm>
          <a:prstGeom prst="ellipse">
            <a:avLst/>
          </a:prstGeom>
          <a:solidFill>
            <a:srgbClr val="FF00FF"/>
          </a:solidFill>
          <a:ln w="9525" algn="ctr">
            <a:solidFill>
              <a:schemeClr val="tx1"/>
            </a:solidFill>
            <a:round/>
            <a:headEnd/>
            <a:tailEnd/>
          </a:ln>
        </p:spPr>
        <p:txBody>
          <a:bodyPr>
            <a:spAutoFit/>
          </a:bodyPr>
          <a:lstStyle/>
          <a:p>
            <a:endParaRPr lang="en-AU"/>
          </a:p>
        </p:txBody>
      </p:sp>
      <p:sp>
        <p:nvSpPr>
          <p:cNvPr id="89096" name="Oval 10"/>
          <p:cNvSpPr>
            <a:spLocks noChangeArrowheads="1"/>
          </p:cNvSpPr>
          <p:nvPr/>
        </p:nvSpPr>
        <p:spPr bwMode="auto">
          <a:xfrm>
            <a:off x="1546225" y="1879600"/>
            <a:ext cx="215900" cy="179388"/>
          </a:xfrm>
          <a:prstGeom prst="ellipse">
            <a:avLst/>
          </a:prstGeom>
          <a:solidFill>
            <a:srgbClr val="C00000"/>
          </a:solidFill>
          <a:ln w="9525" algn="ctr">
            <a:solidFill>
              <a:schemeClr val="tx1"/>
            </a:solidFill>
            <a:round/>
            <a:headEnd/>
            <a:tailEnd/>
          </a:ln>
        </p:spPr>
        <p:txBody>
          <a:bodyPr>
            <a:spAutoFit/>
          </a:bodyPr>
          <a:lstStyle/>
          <a:p>
            <a:endParaRPr lang="en-AU"/>
          </a:p>
        </p:txBody>
      </p:sp>
      <p:sp>
        <p:nvSpPr>
          <p:cNvPr id="89097" name="Oval 11"/>
          <p:cNvSpPr>
            <a:spLocks noChangeArrowheads="1"/>
          </p:cNvSpPr>
          <p:nvPr/>
        </p:nvSpPr>
        <p:spPr bwMode="auto">
          <a:xfrm>
            <a:off x="796925" y="2225675"/>
            <a:ext cx="215900" cy="180975"/>
          </a:xfrm>
          <a:prstGeom prst="ellipse">
            <a:avLst/>
          </a:prstGeom>
          <a:solidFill>
            <a:srgbClr val="FFFF00"/>
          </a:solidFill>
          <a:ln w="9525" algn="ctr">
            <a:solidFill>
              <a:schemeClr val="tx1"/>
            </a:solidFill>
            <a:round/>
            <a:headEnd/>
            <a:tailEnd/>
          </a:ln>
        </p:spPr>
        <p:txBody>
          <a:bodyPr>
            <a:spAutoFit/>
          </a:bodyPr>
          <a:lstStyle/>
          <a:p>
            <a:endParaRPr lang="en-AU"/>
          </a:p>
        </p:txBody>
      </p:sp>
      <p:sp>
        <p:nvSpPr>
          <p:cNvPr id="89098" name="Oval 12"/>
          <p:cNvSpPr>
            <a:spLocks noChangeArrowheads="1"/>
          </p:cNvSpPr>
          <p:nvPr/>
        </p:nvSpPr>
        <p:spPr bwMode="auto">
          <a:xfrm>
            <a:off x="714375" y="2595563"/>
            <a:ext cx="215900" cy="180975"/>
          </a:xfrm>
          <a:prstGeom prst="ellipse">
            <a:avLst/>
          </a:prstGeom>
          <a:solidFill>
            <a:srgbClr val="DDDDDD"/>
          </a:solidFill>
          <a:ln w="9525" algn="ctr">
            <a:solidFill>
              <a:schemeClr val="tx1"/>
            </a:solidFill>
            <a:round/>
            <a:headEnd/>
            <a:tailEnd/>
          </a:ln>
        </p:spPr>
        <p:txBody>
          <a:bodyPr>
            <a:spAutoFit/>
          </a:bodyPr>
          <a:lstStyle/>
          <a:p>
            <a:endParaRPr lang="en-AU"/>
          </a:p>
        </p:txBody>
      </p:sp>
      <p:sp>
        <p:nvSpPr>
          <p:cNvPr id="89099" name="Oval 13"/>
          <p:cNvSpPr>
            <a:spLocks noChangeArrowheads="1"/>
          </p:cNvSpPr>
          <p:nvPr/>
        </p:nvSpPr>
        <p:spPr bwMode="auto">
          <a:xfrm>
            <a:off x="1600200" y="2189163"/>
            <a:ext cx="215900" cy="180975"/>
          </a:xfrm>
          <a:prstGeom prst="ellipse">
            <a:avLst/>
          </a:prstGeom>
          <a:solidFill>
            <a:schemeClr val="bg1"/>
          </a:solidFill>
          <a:ln w="9525" algn="ctr">
            <a:solidFill>
              <a:schemeClr val="bg1"/>
            </a:solidFill>
            <a:round/>
            <a:headEnd/>
            <a:tailEnd/>
          </a:ln>
        </p:spPr>
        <p:txBody>
          <a:bodyPr>
            <a:spAutoFit/>
          </a:bodyPr>
          <a:lstStyle/>
          <a:p>
            <a:endParaRPr lang="en-AU"/>
          </a:p>
        </p:txBody>
      </p:sp>
      <p:sp>
        <p:nvSpPr>
          <p:cNvPr id="89100" name="Oval 14"/>
          <p:cNvSpPr>
            <a:spLocks noChangeArrowheads="1"/>
          </p:cNvSpPr>
          <p:nvPr/>
        </p:nvSpPr>
        <p:spPr bwMode="auto">
          <a:xfrm>
            <a:off x="1746250" y="2768600"/>
            <a:ext cx="215900" cy="180975"/>
          </a:xfrm>
          <a:prstGeom prst="ellipse">
            <a:avLst/>
          </a:prstGeom>
          <a:solidFill>
            <a:srgbClr val="002060"/>
          </a:solidFill>
          <a:ln w="9525" algn="ctr">
            <a:solidFill>
              <a:schemeClr val="tx1"/>
            </a:solidFill>
            <a:round/>
            <a:headEnd/>
            <a:tailEnd/>
          </a:ln>
        </p:spPr>
        <p:txBody>
          <a:bodyPr>
            <a:spAutoFit/>
          </a:bodyPr>
          <a:lstStyle/>
          <a:p>
            <a:endParaRPr lang="en-AU"/>
          </a:p>
        </p:txBody>
      </p:sp>
      <p:sp>
        <p:nvSpPr>
          <p:cNvPr id="89101" name="Oval 3"/>
          <p:cNvSpPr>
            <a:spLocks noChangeArrowheads="1"/>
          </p:cNvSpPr>
          <p:nvPr/>
        </p:nvSpPr>
        <p:spPr bwMode="auto">
          <a:xfrm>
            <a:off x="449263" y="1643063"/>
            <a:ext cx="1800225" cy="1655762"/>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n-AU"/>
          </a:p>
        </p:txBody>
      </p:sp>
      <p:sp>
        <p:nvSpPr>
          <p:cNvPr id="89102" name="TextBox 4"/>
          <p:cNvSpPr txBox="1">
            <a:spLocks noChangeArrowheads="1"/>
          </p:cNvSpPr>
          <p:nvPr/>
        </p:nvSpPr>
        <p:spPr bwMode="auto">
          <a:xfrm>
            <a:off x="2166396" y="1141871"/>
            <a:ext cx="370967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20000"/>
              </a:spcBef>
              <a:spcAft>
                <a:spcPct val="0"/>
              </a:spcAft>
              <a:buClr>
                <a:srgbClr val="FF0000"/>
              </a:buClr>
              <a:buChar char="•"/>
              <a:defRPr sz="2400">
                <a:solidFill>
                  <a:schemeClr val="tx1"/>
                </a:solidFill>
                <a:latin typeface="Times New Roman" pitchFamily="18" charset="0"/>
              </a:defRPr>
            </a:lvl6pPr>
            <a:lvl7pPr marL="2971800" indent="-228600" eaLnBrk="0" fontAlgn="base" hangingPunct="0">
              <a:spcBef>
                <a:spcPct val="20000"/>
              </a:spcBef>
              <a:spcAft>
                <a:spcPct val="0"/>
              </a:spcAft>
              <a:buClr>
                <a:srgbClr val="FF0000"/>
              </a:buClr>
              <a:buChar char="•"/>
              <a:defRPr sz="2400">
                <a:solidFill>
                  <a:schemeClr val="tx1"/>
                </a:solidFill>
                <a:latin typeface="Times New Roman" pitchFamily="18" charset="0"/>
              </a:defRPr>
            </a:lvl7pPr>
            <a:lvl8pPr marL="3429000" indent="-228600" eaLnBrk="0" fontAlgn="base" hangingPunct="0">
              <a:spcBef>
                <a:spcPct val="20000"/>
              </a:spcBef>
              <a:spcAft>
                <a:spcPct val="0"/>
              </a:spcAft>
              <a:buClr>
                <a:srgbClr val="FF0000"/>
              </a:buClr>
              <a:buChar char="•"/>
              <a:defRPr sz="2400">
                <a:solidFill>
                  <a:schemeClr val="tx1"/>
                </a:solidFill>
                <a:latin typeface="Times New Roman" pitchFamily="18" charset="0"/>
              </a:defRPr>
            </a:lvl8pPr>
            <a:lvl9pPr marL="3886200" indent="-228600" eaLnBrk="0" fontAlgn="base" hangingPunct="0">
              <a:spcBef>
                <a:spcPct val="20000"/>
              </a:spcBef>
              <a:spcAft>
                <a:spcPct val="0"/>
              </a:spcAft>
              <a:buClr>
                <a:srgbClr val="FF0000"/>
              </a:buClr>
              <a:buChar char="•"/>
              <a:defRPr sz="2400">
                <a:solidFill>
                  <a:schemeClr val="tx1"/>
                </a:solidFill>
                <a:latin typeface="Times New Roman" pitchFamily="18" charset="0"/>
              </a:defRPr>
            </a:lvl9pPr>
          </a:lstStyle>
          <a:p>
            <a:pPr eaLnBrk="1" hangingPunct="1"/>
            <a:r>
              <a:rPr lang="en-AU" dirty="0"/>
              <a:t> </a:t>
            </a:r>
            <a:r>
              <a:rPr lang="en-AU" dirty="0">
                <a:solidFill>
                  <a:srgbClr val="00B050"/>
                </a:solidFill>
                <a:latin typeface="+mn-lt"/>
              </a:rPr>
              <a:t>population of ‘agents</a:t>
            </a:r>
            <a:r>
              <a:rPr lang="en-AU" dirty="0" smtClean="0">
                <a:solidFill>
                  <a:srgbClr val="00B050"/>
                </a:solidFill>
                <a:latin typeface="+mn-lt"/>
              </a:rPr>
              <a:t>’</a:t>
            </a:r>
            <a:endParaRPr lang="en-AU" dirty="0">
              <a:solidFill>
                <a:srgbClr val="00B050"/>
              </a:solidFill>
              <a:latin typeface="+mn-lt"/>
            </a:endParaRPr>
          </a:p>
          <a:p>
            <a:pPr eaLnBrk="1" hangingPunct="1"/>
            <a:r>
              <a:rPr lang="en-AU" dirty="0" smtClean="0">
                <a:solidFill>
                  <a:srgbClr val="00B050"/>
                </a:solidFill>
                <a:latin typeface="+mn-lt"/>
              </a:rPr>
              <a:t> process </a:t>
            </a:r>
            <a:r>
              <a:rPr lang="en-AU" dirty="0">
                <a:solidFill>
                  <a:srgbClr val="00B050"/>
                </a:solidFill>
                <a:latin typeface="+mn-lt"/>
              </a:rPr>
              <a:t>of </a:t>
            </a:r>
            <a:r>
              <a:rPr lang="en-AU" dirty="0" smtClean="0">
                <a:solidFill>
                  <a:srgbClr val="00B050"/>
                </a:solidFill>
                <a:latin typeface="+mn-lt"/>
              </a:rPr>
              <a:t>improvements</a:t>
            </a:r>
          </a:p>
        </p:txBody>
      </p:sp>
      <p:sp>
        <p:nvSpPr>
          <p:cNvPr id="89103" name="TextBox 5"/>
          <p:cNvSpPr txBox="1">
            <a:spLocks noChangeArrowheads="1"/>
          </p:cNvSpPr>
          <p:nvPr/>
        </p:nvSpPr>
        <p:spPr bwMode="auto">
          <a:xfrm>
            <a:off x="5791200" y="1643063"/>
            <a:ext cx="811213"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20000"/>
              </a:spcBef>
              <a:spcAft>
                <a:spcPct val="0"/>
              </a:spcAft>
              <a:buClr>
                <a:srgbClr val="FF0000"/>
              </a:buClr>
              <a:buChar char="•"/>
              <a:defRPr sz="2400">
                <a:solidFill>
                  <a:schemeClr val="tx1"/>
                </a:solidFill>
                <a:latin typeface="Times New Roman" pitchFamily="18" charset="0"/>
              </a:defRPr>
            </a:lvl6pPr>
            <a:lvl7pPr marL="2971800" indent="-228600" eaLnBrk="0" fontAlgn="base" hangingPunct="0">
              <a:spcBef>
                <a:spcPct val="20000"/>
              </a:spcBef>
              <a:spcAft>
                <a:spcPct val="0"/>
              </a:spcAft>
              <a:buClr>
                <a:srgbClr val="FF0000"/>
              </a:buClr>
              <a:buChar char="•"/>
              <a:defRPr sz="2400">
                <a:solidFill>
                  <a:schemeClr val="tx1"/>
                </a:solidFill>
                <a:latin typeface="Times New Roman" pitchFamily="18" charset="0"/>
              </a:defRPr>
            </a:lvl7pPr>
            <a:lvl8pPr marL="3429000" indent="-228600" eaLnBrk="0" fontAlgn="base" hangingPunct="0">
              <a:spcBef>
                <a:spcPct val="20000"/>
              </a:spcBef>
              <a:spcAft>
                <a:spcPct val="0"/>
              </a:spcAft>
              <a:buClr>
                <a:srgbClr val="FF0000"/>
              </a:buClr>
              <a:buChar char="•"/>
              <a:defRPr sz="2400">
                <a:solidFill>
                  <a:schemeClr val="tx1"/>
                </a:solidFill>
                <a:latin typeface="Times New Roman" pitchFamily="18" charset="0"/>
              </a:defRPr>
            </a:lvl8pPr>
            <a:lvl9pPr marL="3886200" indent="-228600" eaLnBrk="0" fontAlgn="base" hangingPunct="0">
              <a:spcBef>
                <a:spcPct val="20000"/>
              </a:spcBef>
              <a:spcAft>
                <a:spcPct val="0"/>
              </a:spcAft>
              <a:buClr>
                <a:srgbClr val="FF0000"/>
              </a:buClr>
              <a:buChar char="•"/>
              <a:defRPr sz="2400">
                <a:solidFill>
                  <a:schemeClr val="tx1"/>
                </a:solidFill>
                <a:latin typeface="Times New Roman" pitchFamily="18" charset="0"/>
              </a:defRPr>
            </a:lvl9pPr>
          </a:lstStyle>
          <a:p>
            <a:pPr eaLnBrk="1" hangingPunct="1">
              <a:buFontTx/>
              <a:buNone/>
            </a:pPr>
            <a:r>
              <a:rPr lang="en-AU" sz="8000" b="1"/>
              <a:t>P</a:t>
            </a:r>
          </a:p>
        </p:txBody>
      </p:sp>
      <p:cxnSp>
        <p:nvCxnSpPr>
          <p:cNvPr id="89104" name="Straight Connector 16"/>
          <p:cNvCxnSpPr>
            <a:cxnSpLocks noChangeShapeType="1"/>
          </p:cNvCxnSpPr>
          <p:nvPr/>
        </p:nvCxnSpPr>
        <p:spPr bwMode="auto">
          <a:xfrm>
            <a:off x="2555875" y="2270125"/>
            <a:ext cx="3024188" cy="0"/>
          </a:xfrm>
          <a:prstGeom prst="line">
            <a:avLst/>
          </a:prstGeom>
          <a:noFill/>
          <a:ln w="28575" algn="ctr">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89105" name="Straight Connector 21"/>
          <p:cNvCxnSpPr>
            <a:cxnSpLocks noChangeShapeType="1"/>
          </p:cNvCxnSpPr>
          <p:nvPr/>
        </p:nvCxnSpPr>
        <p:spPr bwMode="auto">
          <a:xfrm>
            <a:off x="2555875" y="2459038"/>
            <a:ext cx="3024188" cy="0"/>
          </a:xfrm>
          <a:prstGeom prst="line">
            <a:avLst/>
          </a:prstGeom>
          <a:noFill/>
          <a:ln w="28575" algn="ctr">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18" name="TextBox 11"/>
          <p:cNvSpPr txBox="1">
            <a:spLocks noChangeArrowheads="1"/>
          </p:cNvSpPr>
          <p:nvPr/>
        </p:nvSpPr>
        <p:spPr bwMode="auto">
          <a:xfrm>
            <a:off x="414970" y="3717031"/>
            <a:ext cx="8694737"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20000"/>
              </a:spcBef>
              <a:spcAft>
                <a:spcPct val="0"/>
              </a:spcAft>
              <a:buClr>
                <a:srgbClr val="FF0000"/>
              </a:buClr>
              <a:buChar char="•"/>
              <a:defRPr sz="2400">
                <a:solidFill>
                  <a:schemeClr val="tx1"/>
                </a:solidFill>
                <a:latin typeface="Times New Roman" pitchFamily="18" charset="0"/>
              </a:defRPr>
            </a:lvl6pPr>
            <a:lvl7pPr marL="2971800" indent="-228600" eaLnBrk="0" fontAlgn="base" hangingPunct="0">
              <a:spcBef>
                <a:spcPct val="20000"/>
              </a:spcBef>
              <a:spcAft>
                <a:spcPct val="0"/>
              </a:spcAft>
              <a:buClr>
                <a:srgbClr val="FF0000"/>
              </a:buClr>
              <a:buChar char="•"/>
              <a:defRPr sz="2400">
                <a:solidFill>
                  <a:schemeClr val="tx1"/>
                </a:solidFill>
                <a:latin typeface="Times New Roman" pitchFamily="18" charset="0"/>
              </a:defRPr>
            </a:lvl7pPr>
            <a:lvl8pPr marL="3429000" indent="-228600" eaLnBrk="0" fontAlgn="base" hangingPunct="0">
              <a:spcBef>
                <a:spcPct val="20000"/>
              </a:spcBef>
              <a:spcAft>
                <a:spcPct val="0"/>
              </a:spcAft>
              <a:buClr>
                <a:srgbClr val="FF0000"/>
              </a:buClr>
              <a:buChar char="•"/>
              <a:defRPr sz="2400">
                <a:solidFill>
                  <a:schemeClr val="tx1"/>
                </a:solidFill>
                <a:latin typeface="Times New Roman" pitchFamily="18" charset="0"/>
              </a:defRPr>
            </a:lvl8pPr>
            <a:lvl9pPr marL="3886200" indent="-228600" eaLnBrk="0" fontAlgn="base" hangingPunct="0">
              <a:spcBef>
                <a:spcPct val="20000"/>
              </a:spcBef>
              <a:spcAft>
                <a:spcPct val="0"/>
              </a:spcAft>
              <a:buClr>
                <a:srgbClr val="FF0000"/>
              </a:buClr>
              <a:buChar char="•"/>
              <a:defRPr sz="2400">
                <a:solidFill>
                  <a:schemeClr val="tx1"/>
                </a:solidFill>
                <a:latin typeface="Times New Roman" pitchFamily="18" charset="0"/>
              </a:defRPr>
            </a:lvl9pPr>
          </a:lstStyle>
          <a:p>
            <a:pPr marL="342900" indent="-342900" eaLnBrk="1" hangingPunct="1">
              <a:buFont typeface="Arial" pitchFamily="34" charset="0"/>
              <a:buChar char="•"/>
            </a:pPr>
            <a:r>
              <a:rPr lang="en-AU" sz="2800" dirty="0" smtClean="0">
                <a:solidFill>
                  <a:srgbClr val="00B050"/>
                </a:solidFill>
                <a:latin typeface="Calibri" pitchFamily="34" charset="0"/>
              </a:rPr>
              <a:t>dealing with “what-if” scenarios</a:t>
            </a:r>
          </a:p>
          <a:p>
            <a:pPr marL="342900" indent="-342900" eaLnBrk="1" hangingPunct="1">
              <a:buFont typeface="Arial" pitchFamily="34" charset="0"/>
              <a:buChar char="•"/>
            </a:pPr>
            <a:r>
              <a:rPr lang="en-AU" sz="2800" dirty="0" smtClean="0">
                <a:solidFill>
                  <a:srgbClr val="00B050"/>
                </a:solidFill>
                <a:latin typeface="Calibri" pitchFamily="34" charset="0"/>
              </a:rPr>
              <a:t>handling </a:t>
            </a:r>
            <a:r>
              <a:rPr lang="en-AU" sz="2800" dirty="0">
                <a:solidFill>
                  <a:srgbClr val="00B050"/>
                </a:solidFill>
                <a:latin typeface="Calibri" pitchFamily="34" charset="0"/>
              </a:rPr>
              <a:t>multi-objective </a:t>
            </a:r>
            <a:r>
              <a:rPr lang="en-AU" sz="2800" dirty="0" smtClean="0">
                <a:solidFill>
                  <a:srgbClr val="00B050"/>
                </a:solidFill>
                <a:latin typeface="Calibri" pitchFamily="34" charset="0"/>
              </a:rPr>
              <a:t>problems (</a:t>
            </a:r>
            <a:r>
              <a:rPr lang="en-AU" sz="2800" dirty="0">
                <a:solidFill>
                  <a:srgbClr val="00B050"/>
                </a:solidFill>
                <a:latin typeface="Calibri" pitchFamily="34" charset="0"/>
              </a:rPr>
              <a:t>trade-off </a:t>
            </a:r>
            <a:r>
              <a:rPr lang="en-AU" sz="2800" dirty="0" smtClean="0">
                <a:solidFill>
                  <a:srgbClr val="00B050"/>
                </a:solidFill>
                <a:latin typeface="Calibri" pitchFamily="34" charset="0"/>
              </a:rPr>
              <a:t>analysis)</a:t>
            </a:r>
          </a:p>
          <a:p>
            <a:pPr marL="342900" indent="-342900" eaLnBrk="1" hangingPunct="1">
              <a:buFont typeface="Arial" pitchFamily="34" charset="0"/>
              <a:buChar char="•"/>
            </a:pPr>
            <a:r>
              <a:rPr lang="en-AU" sz="2800" dirty="0" smtClean="0">
                <a:solidFill>
                  <a:srgbClr val="00B050"/>
                </a:solidFill>
                <a:latin typeface="Calibri" pitchFamily="34" charset="0"/>
              </a:rPr>
              <a:t>dealing with a variety of constraints</a:t>
            </a:r>
          </a:p>
          <a:p>
            <a:pPr marL="342900" indent="-342900" eaLnBrk="1" hangingPunct="1">
              <a:buFont typeface="Arial" pitchFamily="34" charset="0"/>
              <a:buChar char="•"/>
            </a:pPr>
            <a:r>
              <a:rPr lang="en-AU" sz="2800" dirty="0" smtClean="0">
                <a:solidFill>
                  <a:srgbClr val="00B050"/>
                </a:solidFill>
                <a:latin typeface="Calibri" pitchFamily="34" charset="0"/>
              </a:rPr>
              <a:t>dealing with variability</a:t>
            </a:r>
            <a:endParaRPr lang="en-AU" sz="2800" dirty="0">
              <a:solidFill>
                <a:srgbClr val="00B050"/>
              </a:solidFill>
              <a:latin typeface="Calibri" pitchFamily="34" charset="0"/>
            </a:endParaRPr>
          </a:p>
        </p:txBody>
      </p:sp>
      <p:sp>
        <p:nvSpPr>
          <p:cNvPr id="19" name="AutoShape 17">
            <a:hlinkClick r:id="rId2" action="ppaction://program" highlightClick="1"/>
          </p:cNvPr>
          <p:cNvSpPr>
            <a:spLocks noChangeArrowheads="1"/>
          </p:cNvSpPr>
          <p:nvPr/>
        </p:nvSpPr>
        <p:spPr bwMode="auto">
          <a:xfrm>
            <a:off x="6948264" y="1170843"/>
            <a:ext cx="1760538" cy="609600"/>
          </a:xfrm>
          <a:prstGeom prst="actionButtonForwardNext">
            <a:avLst/>
          </a:prstGeom>
          <a:solidFill>
            <a:schemeClr val="bg1"/>
          </a:solidFill>
          <a:ln w="9525">
            <a:solidFill>
              <a:srgbClr val="FF0000"/>
            </a:solidFill>
            <a:miter lim="800000"/>
            <a:headEnd/>
            <a:tailEnd/>
          </a:ln>
        </p:spPr>
        <p:txBody>
          <a:bodyPr wrap="none" anchor="ct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endParaRPr lang="en-US" altLang="en-US"/>
          </a:p>
        </p:txBody>
      </p:sp>
    </p:spTree>
    <p:extLst>
      <p:ext uri="{BB962C8B-B14F-4D97-AF65-F5344CB8AC3E}">
        <p14:creationId xmlns:p14="http://schemas.microsoft.com/office/powerpoint/2010/main" val="19574329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910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910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ChangeArrowheads="1"/>
          </p:cNvSpPr>
          <p:nvPr/>
        </p:nvSpPr>
        <p:spPr bwMode="auto">
          <a:xfrm>
            <a:off x="0" y="0"/>
            <a:ext cx="9144000" cy="83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spcBef>
                <a:spcPct val="0"/>
              </a:spcBef>
              <a:buClrTx/>
              <a:buFontTx/>
              <a:buNone/>
            </a:pPr>
            <a:r>
              <a:rPr lang="en-US" sz="4000" dirty="0">
                <a:solidFill>
                  <a:srgbClr val="00B050"/>
                </a:solidFill>
                <a:latin typeface="Calibri" pitchFamily="34" charset="0"/>
              </a:rPr>
              <a:t>Co-evolutionary algorithms</a:t>
            </a:r>
          </a:p>
        </p:txBody>
      </p:sp>
      <p:sp>
        <p:nvSpPr>
          <p:cNvPr id="90115" name="Oval 4"/>
          <p:cNvSpPr>
            <a:spLocks noChangeArrowheads="1"/>
          </p:cNvSpPr>
          <p:nvPr/>
        </p:nvSpPr>
        <p:spPr bwMode="auto">
          <a:xfrm>
            <a:off x="936625" y="1924050"/>
            <a:ext cx="215900" cy="179388"/>
          </a:xfrm>
          <a:prstGeom prst="ellipse">
            <a:avLst/>
          </a:prstGeom>
          <a:solidFill>
            <a:srgbClr val="FF0000"/>
          </a:solidFill>
          <a:ln w="9525" algn="ctr">
            <a:solidFill>
              <a:schemeClr val="tx1"/>
            </a:solidFill>
            <a:round/>
            <a:headEnd/>
            <a:tailEnd/>
          </a:ln>
        </p:spPr>
        <p:txBody>
          <a:bodyPr>
            <a:spAutoFit/>
          </a:bodyPr>
          <a:lstStyle/>
          <a:p>
            <a:endParaRPr lang="en-AU"/>
          </a:p>
        </p:txBody>
      </p:sp>
      <p:sp>
        <p:nvSpPr>
          <p:cNvPr id="90116" name="Oval 5"/>
          <p:cNvSpPr>
            <a:spLocks noChangeArrowheads="1"/>
          </p:cNvSpPr>
          <p:nvPr/>
        </p:nvSpPr>
        <p:spPr bwMode="auto">
          <a:xfrm>
            <a:off x="1257300" y="2089150"/>
            <a:ext cx="215900" cy="180975"/>
          </a:xfrm>
          <a:prstGeom prst="ellipse">
            <a:avLst/>
          </a:prstGeom>
          <a:solidFill>
            <a:srgbClr val="92D050"/>
          </a:solidFill>
          <a:ln w="9525" algn="ctr">
            <a:solidFill>
              <a:schemeClr val="tx1"/>
            </a:solidFill>
            <a:round/>
            <a:headEnd/>
            <a:tailEnd/>
          </a:ln>
        </p:spPr>
        <p:txBody>
          <a:bodyPr>
            <a:spAutoFit/>
          </a:bodyPr>
          <a:lstStyle/>
          <a:p>
            <a:endParaRPr lang="en-AU"/>
          </a:p>
        </p:txBody>
      </p:sp>
      <p:sp>
        <p:nvSpPr>
          <p:cNvPr id="90117" name="Oval 6"/>
          <p:cNvSpPr>
            <a:spLocks noChangeArrowheads="1"/>
          </p:cNvSpPr>
          <p:nvPr/>
        </p:nvSpPr>
        <p:spPr bwMode="auto">
          <a:xfrm>
            <a:off x="1241425" y="2370138"/>
            <a:ext cx="215900" cy="179387"/>
          </a:xfrm>
          <a:prstGeom prst="ellipse">
            <a:avLst/>
          </a:prstGeom>
          <a:solidFill>
            <a:srgbClr val="CC9900"/>
          </a:solidFill>
          <a:ln w="9525" algn="ctr">
            <a:solidFill>
              <a:schemeClr val="tx1"/>
            </a:solidFill>
            <a:round/>
            <a:headEnd/>
            <a:tailEnd/>
          </a:ln>
        </p:spPr>
        <p:txBody>
          <a:bodyPr>
            <a:spAutoFit/>
          </a:bodyPr>
          <a:lstStyle/>
          <a:p>
            <a:endParaRPr lang="en-AU"/>
          </a:p>
        </p:txBody>
      </p:sp>
      <p:sp>
        <p:nvSpPr>
          <p:cNvPr id="90118" name="Oval 7"/>
          <p:cNvSpPr>
            <a:spLocks noChangeArrowheads="1"/>
          </p:cNvSpPr>
          <p:nvPr/>
        </p:nvSpPr>
        <p:spPr bwMode="auto">
          <a:xfrm>
            <a:off x="1654175" y="2471738"/>
            <a:ext cx="215900" cy="179387"/>
          </a:xfrm>
          <a:prstGeom prst="ellipse">
            <a:avLst/>
          </a:prstGeom>
          <a:solidFill>
            <a:srgbClr val="0099FF"/>
          </a:solidFill>
          <a:ln w="9525" algn="ctr">
            <a:solidFill>
              <a:schemeClr val="tx1"/>
            </a:solidFill>
            <a:round/>
            <a:headEnd/>
            <a:tailEnd/>
          </a:ln>
        </p:spPr>
        <p:txBody>
          <a:bodyPr>
            <a:spAutoFit/>
          </a:bodyPr>
          <a:lstStyle/>
          <a:p>
            <a:endParaRPr lang="en-AU"/>
          </a:p>
        </p:txBody>
      </p:sp>
      <p:sp>
        <p:nvSpPr>
          <p:cNvPr id="90119" name="Oval 8"/>
          <p:cNvSpPr>
            <a:spLocks noChangeArrowheads="1"/>
          </p:cNvSpPr>
          <p:nvPr/>
        </p:nvSpPr>
        <p:spPr bwMode="auto">
          <a:xfrm>
            <a:off x="1241425" y="2730500"/>
            <a:ext cx="215900" cy="179388"/>
          </a:xfrm>
          <a:prstGeom prst="ellipse">
            <a:avLst/>
          </a:prstGeom>
          <a:solidFill>
            <a:srgbClr val="FF00FF"/>
          </a:solidFill>
          <a:ln w="9525" algn="ctr">
            <a:solidFill>
              <a:schemeClr val="tx1"/>
            </a:solidFill>
            <a:round/>
            <a:headEnd/>
            <a:tailEnd/>
          </a:ln>
        </p:spPr>
        <p:txBody>
          <a:bodyPr>
            <a:spAutoFit/>
          </a:bodyPr>
          <a:lstStyle/>
          <a:p>
            <a:endParaRPr lang="en-AU"/>
          </a:p>
        </p:txBody>
      </p:sp>
      <p:sp>
        <p:nvSpPr>
          <p:cNvPr id="90120" name="Oval 9"/>
          <p:cNvSpPr>
            <a:spLocks noChangeArrowheads="1"/>
          </p:cNvSpPr>
          <p:nvPr/>
        </p:nvSpPr>
        <p:spPr bwMode="auto">
          <a:xfrm>
            <a:off x="1546225" y="1879600"/>
            <a:ext cx="215900" cy="179388"/>
          </a:xfrm>
          <a:prstGeom prst="ellipse">
            <a:avLst/>
          </a:prstGeom>
          <a:solidFill>
            <a:srgbClr val="C00000"/>
          </a:solidFill>
          <a:ln w="9525" algn="ctr">
            <a:solidFill>
              <a:schemeClr val="tx1"/>
            </a:solidFill>
            <a:round/>
            <a:headEnd/>
            <a:tailEnd/>
          </a:ln>
        </p:spPr>
        <p:txBody>
          <a:bodyPr>
            <a:spAutoFit/>
          </a:bodyPr>
          <a:lstStyle/>
          <a:p>
            <a:endParaRPr lang="en-AU"/>
          </a:p>
        </p:txBody>
      </p:sp>
      <p:sp>
        <p:nvSpPr>
          <p:cNvPr id="90121" name="Oval 10"/>
          <p:cNvSpPr>
            <a:spLocks noChangeArrowheads="1"/>
          </p:cNvSpPr>
          <p:nvPr/>
        </p:nvSpPr>
        <p:spPr bwMode="auto">
          <a:xfrm>
            <a:off x="796925" y="2225675"/>
            <a:ext cx="215900" cy="180975"/>
          </a:xfrm>
          <a:prstGeom prst="ellipse">
            <a:avLst/>
          </a:prstGeom>
          <a:solidFill>
            <a:srgbClr val="FFFF00"/>
          </a:solidFill>
          <a:ln w="9525" algn="ctr">
            <a:solidFill>
              <a:schemeClr val="tx1"/>
            </a:solidFill>
            <a:round/>
            <a:headEnd/>
            <a:tailEnd/>
          </a:ln>
        </p:spPr>
        <p:txBody>
          <a:bodyPr>
            <a:spAutoFit/>
          </a:bodyPr>
          <a:lstStyle/>
          <a:p>
            <a:endParaRPr lang="en-AU"/>
          </a:p>
        </p:txBody>
      </p:sp>
      <p:sp>
        <p:nvSpPr>
          <p:cNvPr id="90122" name="Oval 11"/>
          <p:cNvSpPr>
            <a:spLocks noChangeArrowheads="1"/>
          </p:cNvSpPr>
          <p:nvPr/>
        </p:nvSpPr>
        <p:spPr bwMode="auto">
          <a:xfrm>
            <a:off x="714375" y="2595563"/>
            <a:ext cx="215900" cy="180975"/>
          </a:xfrm>
          <a:prstGeom prst="ellipse">
            <a:avLst/>
          </a:prstGeom>
          <a:solidFill>
            <a:srgbClr val="DDDDDD"/>
          </a:solidFill>
          <a:ln w="9525" algn="ctr">
            <a:solidFill>
              <a:schemeClr val="tx1"/>
            </a:solidFill>
            <a:round/>
            <a:headEnd/>
            <a:tailEnd/>
          </a:ln>
        </p:spPr>
        <p:txBody>
          <a:bodyPr>
            <a:spAutoFit/>
          </a:bodyPr>
          <a:lstStyle/>
          <a:p>
            <a:endParaRPr lang="en-AU"/>
          </a:p>
        </p:txBody>
      </p:sp>
      <p:sp>
        <p:nvSpPr>
          <p:cNvPr id="90123" name="Oval 12"/>
          <p:cNvSpPr>
            <a:spLocks noChangeArrowheads="1"/>
          </p:cNvSpPr>
          <p:nvPr/>
        </p:nvSpPr>
        <p:spPr bwMode="auto">
          <a:xfrm>
            <a:off x="1600200" y="2189163"/>
            <a:ext cx="215900" cy="180975"/>
          </a:xfrm>
          <a:prstGeom prst="ellipse">
            <a:avLst/>
          </a:prstGeom>
          <a:solidFill>
            <a:schemeClr val="bg1"/>
          </a:solidFill>
          <a:ln w="9525" algn="ctr">
            <a:solidFill>
              <a:schemeClr val="bg1"/>
            </a:solidFill>
            <a:round/>
            <a:headEnd/>
            <a:tailEnd/>
          </a:ln>
        </p:spPr>
        <p:txBody>
          <a:bodyPr>
            <a:spAutoFit/>
          </a:bodyPr>
          <a:lstStyle/>
          <a:p>
            <a:endParaRPr lang="en-AU"/>
          </a:p>
        </p:txBody>
      </p:sp>
      <p:sp>
        <p:nvSpPr>
          <p:cNvPr id="90124" name="Oval 13"/>
          <p:cNvSpPr>
            <a:spLocks noChangeArrowheads="1"/>
          </p:cNvSpPr>
          <p:nvPr/>
        </p:nvSpPr>
        <p:spPr bwMode="auto">
          <a:xfrm>
            <a:off x="1746250" y="2768600"/>
            <a:ext cx="215900" cy="180975"/>
          </a:xfrm>
          <a:prstGeom prst="ellipse">
            <a:avLst/>
          </a:prstGeom>
          <a:solidFill>
            <a:srgbClr val="002060"/>
          </a:solidFill>
          <a:ln w="9525" algn="ctr">
            <a:solidFill>
              <a:schemeClr val="tx1"/>
            </a:solidFill>
            <a:round/>
            <a:headEnd/>
            <a:tailEnd/>
          </a:ln>
        </p:spPr>
        <p:txBody>
          <a:bodyPr>
            <a:spAutoFit/>
          </a:bodyPr>
          <a:lstStyle/>
          <a:p>
            <a:endParaRPr lang="en-AU"/>
          </a:p>
        </p:txBody>
      </p:sp>
      <p:sp>
        <p:nvSpPr>
          <p:cNvPr id="90125" name="Oval 14"/>
          <p:cNvSpPr>
            <a:spLocks noChangeArrowheads="1"/>
          </p:cNvSpPr>
          <p:nvPr/>
        </p:nvSpPr>
        <p:spPr bwMode="auto">
          <a:xfrm>
            <a:off x="449263" y="1643063"/>
            <a:ext cx="1800225" cy="1655762"/>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n-AU"/>
          </a:p>
        </p:txBody>
      </p:sp>
      <p:sp>
        <p:nvSpPr>
          <p:cNvPr id="90126" name="Oval 15"/>
          <p:cNvSpPr>
            <a:spLocks noChangeArrowheads="1"/>
          </p:cNvSpPr>
          <p:nvPr/>
        </p:nvSpPr>
        <p:spPr bwMode="auto">
          <a:xfrm>
            <a:off x="4186238" y="1979612"/>
            <a:ext cx="215900" cy="179388"/>
          </a:xfrm>
          <a:prstGeom prst="ellipse">
            <a:avLst/>
          </a:prstGeom>
          <a:solidFill>
            <a:srgbClr val="FF0000"/>
          </a:solidFill>
          <a:ln w="9525" algn="ctr">
            <a:solidFill>
              <a:schemeClr val="tx1"/>
            </a:solidFill>
            <a:round/>
            <a:headEnd/>
            <a:tailEnd/>
          </a:ln>
        </p:spPr>
        <p:txBody>
          <a:bodyPr>
            <a:spAutoFit/>
          </a:bodyPr>
          <a:lstStyle/>
          <a:p>
            <a:endParaRPr lang="en-AU"/>
          </a:p>
        </p:txBody>
      </p:sp>
      <p:sp>
        <p:nvSpPr>
          <p:cNvPr id="90127" name="Oval 16"/>
          <p:cNvSpPr>
            <a:spLocks noChangeArrowheads="1"/>
          </p:cNvSpPr>
          <p:nvPr/>
        </p:nvSpPr>
        <p:spPr bwMode="auto">
          <a:xfrm>
            <a:off x="4506913" y="2144712"/>
            <a:ext cx="215900" cy="180975"/>
          </a:xfrm>
          <a:prstGeom prst="ellipse">
            <a:avLst/>
          </a:prstGeom>
          <a:solidFill>
            <a:srgbClr val="92D050"/>
          </a:solidFill>
          <a:ln w="9525" algn="ctr">
            <a:solidFill>
              <a:schemeClr val="tx1"/>
            </a:solidFill>
            <a:round/>
            <a:headEnd/>
            <a:tailEnd/>
          </a:ln>
        </p:spPr>
        <p:txBody>
          <a:bodyPr>
            <a:spAutoFit/>
          </a:bodyPr>
          <a:lstStyle/>
          <a:p>
            <a:endParaRPr lang="en-AU"/>
          </a:p>
        </p:txBody>
      </p:sp>
      <p:sp>
        <p:nvSpPr>
          <p:cNvPr id="90128" name="Oval 17"/>
          <p:cNvSpPr>
            <a:spLocks noChangeArrowheads="1"/>
          </p:cNvSpPr>
          <p:nvPr/>
        </p:nvSpPr>
        <p:spPr bwMode="auto">
          <a:xfrm>
            <a:off x="4491038" y="2425700"/>
            <a:ext cx="215900" cy="179387"/>
          </a:xfrm>
          <a:prstGeom prst="ellipse">
            <a:avLst/>
          </a:prstGeom>
          <a:solidFill>
            <a:srgbClr val="CC9900"/>
          </a:solidFill>
          <a:ln w="9525" algn="ctr">
            <a:solidFill>
              <a:schemeClr val="tx1"/>
            </a:solidFill>
            <a:round/>
            <a:headEnd/>
            <a:tailEnd/>
          </a:ln>
        </p:spPr>
        <p:txBody>
          <a:bodyPr>
            <a:spAutoFit/>
          </a:bodyPr>
          <a:lstStyle/>
          <a:p>
            <a:endParaRPr lang="en-AU"/>
          </a:p>
        </p:txBody>
      </p:sp>
      <p:sp>
        <p:nvSpPr>
          <p:cNvPr id="90129" name="Oval 18"/>
          <p:cNvSpPr>
            <a:spLocks noChangeArrowheads="1"/>
          </p:cNvSpPr>
          <p:nvPr/>
        </p:nvSpPr>
        <p:spPr bwMode="auto">
          <a:xfrm>
            <a:off x="4903788" y="2527300"/>
            <a:ext cx="215900" cy="179387"/>
          </a:xfrm>
          <a:prstGeom prst="ellipse">
            <a:avLst/>
          </a:prstGeom>
          <a:solidFill>
            <a:srgbClr val="0099FF"/>
          </a:solidFill>
          <a:ln w="9525" algn="ctr">
            <a:solidFill>
              <a:schemeClr val="tx1"/>
            </a:solidFill>
            <a:round/>
            <a:headEnd/>
            <a:tailEnd/>
          </a:ln>
        </p:spPr>
        <p:txBody>
          <a:bodyPr>
            <a:spAutoFit/>
          </a:bodyPr>
          <a:lstStyle/>
          <a:p>
            <a:endParaRPr lang="en-AU"/>
          </a:p>
        </p:txBody>
      </p:sp>
      <p:sp>
        <p:nvSpPr>
          <p:cNvPr id="90130" name="Oval 19"/>
          <p:cNvSpPr>
            <a:spLocks noChangeArrowheads="1"/>
          </p:cNvSpPr>
          <p:nvPr/>
        </p:nvSpPr>
        <p:spPr bwMode="auto">
          <a:xfrm>
            <a:off x="4491038" y="2786062"/>
            <a:ext cx="215900" cy="179388"/>
          </a:xfrm>
          <a:prstGeom prst="ellipse">
            <a:avLst/>
          </a:prstGeom>
          <a:solidFill>
            <a:srgbClr val="FF00FF"/>
          </a:solidFill>
          <a:ln w="9525" algn="ctr">
            <a:solidFill>
              <a:schemeClr val="tx1"/>
            </a:solidFill>
            <a:round/>
            <a:headEnd/>
            <a:tailEnd/>
          </a:ln>
        </p:spPr>
        <p:txBody>
          <a:bodyPr>
            <a:spAutoFit/>
          </a:bodyPr>
          <a:lstStyle/>
          <a:p>
            <a:endParaRPr lang="en-AU"/>
          </a:p>
        </p:txBody>
      </p:sp>
      <p:sp>
        <p:nvSpPr>
          <p:cNvPr id="90131" name="Oval 20"/>
          <p:cNvSpPr>
            <a:spLocks noChangeArrowheads="1"/>
          </p:cNvSpPr>
          <p:nvPr/>
        </p:nvSpPr>
        <p:spPr bwMode="auto">
          <a:xfrm>
            <a:off x="4795838" y="1933575"/>
            <a:ext cx="215900" cy="180975"/>
          </a:xfrm>
          <a:prstGeom prst="ellipse">
            <a:avLst/>
          </a:prstGeom>
          <a:solidFill>
            <a:srgbClr val="C00000"/>
          </a:solidFill>
          <a:ln w="9525" algn="ctr">
            <a:solidFill>
              <a:schemeClr val="tx1"/>
            </a:solidFill>
            <a:round/>
            <a:headEnd/>
            <a:tailEnd/>
          </a:ln>
        </p:spPr>
        <p:txBody>
          <a:bodyPr>
            <a:spAutoFit/>
          </a:bodyPr>
          <a:lstStyle/>
          <a:p>
            <a:endParaRPr lang="en-AU"/>
          </a:p>
        </p:txBody>
      </p:sp>
      <p:sp>
        <p:nvSpPr>
          <p:cNvPr id="90132" name="Oval 21"/>
          <p:cNvSpPr>
            <a:spLocks noChangeArrowheads="1"/>
          </p:cNvSpPr>
          <p:nvPr/>
        </p:nvSpPr>
        <p:spPr bwMode="auto">
          <a:xfrm>
            <a:off x="4046538" y="2281237"/>
            <a:ext cx="215900" cy="180975"/>
          </a:xfrm>
          <a:prstGeom prst="ellipse">
            <a:avLst/>
          </a:prstGeom>
          <a:solidFill>
            <a:srgbClr val="FFFF00"/>
          </a:solidFill>
          <a:ln w="9525" algn="ctr">
            <a:solidFill>
              <a:schemeClr val="tx1"/>
            </a:solidFill>
            <a:round/>
            <a:headEnd/>
            <a:tailEnd/>
          </a:ln>
        </p:spPr>
        <p:txBody>
          <a:bodyPr>
            <a:spAutoFit/>
          </a:bodyPr>
          <a:lstStyle/>
          <a:p>
            <a:endParaRPr lang="en-AU"/>
          </a:p>
        </p:txBody>
      </p:sp>
      <p:sp>
        <p:nvSpPr>
          <p:cNvPr id="90133" name="Oval 22"/>
          <p:cNvSpPr>
            <a:spLocks noChangeArrowheads="1"/>
          </p:cNvSpPr>
          <p:nvPr/>
        </p:nvSpPr>
        <p:spPr bwMode="auto">
          <a:xfrm>
            <a:off x="3963988" y="2651125"/>
            <a:ext cx="215900" cy="180975"/>
          </a:xfrm>
          <a:prstGeom prst="ellipse">
            <a:avLst/>
          </a:prstGeom>
          <a:solidFill>
            <a:srgbClr val="DDDDDD"/>
          </a:solidFill>
          <a:ln w="9525" algn="ctr">
            <a:solidFill>
              <a:schemeClr val="tx1"/>
            </a:solidFill>
            <a:round/>
            <a:headEnd/>
            <a:tailEnd/>
          </a:ln>
        </p:spPr>
        <p:txBody>
          <a:bodyPr>
            <a:spAutoFit/>
          </a:bodyPr>
          <a:lstStyle/>
          <a:p>
            <a:endParaRPr lang="en-AU"/>
          </a:p>
        </p:txBody>
      </p:sp>
      <p:sp>
        <p:nvSpPr>
          <p:cNvPr id="90134" name="Oval 23"/>
          <p:cNvSpPr>
            <a:spLocks noChangeArrowheads="1"/>
          </p:cNvSpPr>
          <p:nvPr/>
        </p:nvSpPr>
        <p:spPr bwMode="auto">
          <a:xfrm>
            <a:off x="4849813" y="2244725"/>
            <a:ext cx="215900" cy="180975"/>
          </a:xfrm>
          <a:prstGeom prst="ellipse">
            <a:avLst/>
          </a:prstGeom>
          <a:solidFill>
            <a:schemeClr val="bg1"/>
          </a:solidFill>
          <a:ln w="9525" algn="ctr">
            <a:solidFill>
              <a:schemeClr val="bg1"/>
            </a:solidFill>
            <a:round/>
            <a:headEnd/>
            <a:tailEnd/>
          </a:ln>
        </p:spPr>
        <p:txBody>
          <a:bodyPr>
            <a:spAutoFit/>
          </a:bodyPr>
          <a:lstStyle/>
          <a:p>
            <a:endParaRPr lang="en-AU"/>
          </a:p>
        </p:txBody>
      </p:sp>
      <p:sp>
        <p:nvSpPr>
          <p:cNvPr id="90135" name="Oval 24"/>
          <p:cNvSpPr>
            <a:spLocks noChangeArrowheads="1"/>
          </p:cNvSpPr>
          <p:nvPr/>
        </p:nvSpPr>
        <p:spPr bwMode="auto">
          <a:xfrm>
            <a:off x="4995863" y="2824162"/>
            <a:ext cx="215900" cy="180975"/>
          </a:xfrm>
          <a:prstGeom prst="ellipse">
            <a:avLst/>
          </a:prstGeom>
          <a:solidFill>
            <a:srgbClr val="002060"/>
          </a:solidFill>
          <a:ln w="9525" algn="ctr">
            <a:solidFill>
              <a:schemeClr val="tx1"/>
            </a:solidFill>
            <a:round/>
            <a:headEnd/>
            <a:tailEnd/>
          </a:ln>
        </p:spPr>
        <p:txBody>
          <a:bodyPr>
            <a:spAutoFit/>
          </a:bodyPr>
          <a:lstStyle/>
          <a:p>
            <a:endParaRPr lang="en-AU"/>
          </a:p>
        </p:txBody>
      </p:sp>
      <p:sp>
        <p:nvSpPr>
          <p:cNvPr id="90136" name="Oval 25"/>
          <p:cNvSpPr>
            <a:spLocks noChangeArrowheads="1"/>
          </p:cNvSpPr>
          <p:nvPr/>
        </p:nvSpPr>
        <p:spPr bwMode="auto">
          <a:xfrm>
            <a:off x="3698875" y="1698625"/>
            <a:ext cx="1800225" cy="1655762"/>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n-AU"/>
          </a:p>
        </p:txBody>
      </p:sp>
      <p:sp>
        <p:nvSpPr>
          <p:cNvPr id="90137" name="Oval 26"/>
          <p:cNvSpPr>
            <a:spLocks noChangeArrowheads="1"/>
          </p:cNvSpPr>
          <p:nvPr/>
        </p:nvSpPr>
        <p:spPr bwMode="auto">
          <a:xfrm>
            <a:off x="7237412" y="1911351"/>
            <a:ext cx="215900" cy="180975"/>
          </a:xfrm>
          <a:prstGeom prst="ellipse">
            <a:avLst/>
          </a:prstGeom>
          <a:solidFill>
            <a:srgbClr val="FF0000"/>
          </a:solidFill>
          <a:ln w="9525" algn="ctr">
            <a:solidFill>
              <a:schemeClr val="tx1"/>
            </a:solidFill>
            <a:round/>
            <a:headEnd/>
            <a:tailEnd/>
          </a:ln>
        </p:spPr>
        <p:txBody>
          <a:bodyPr>
            <a:spAutoFit/>
          </a:bodyPr>
          <a:lstStyle/>
          <a:p>
            <a:endParaRPr lang="en-AU"/>
          </a:p>
        </p:txBody>
      </p:sp>
      <p:sp>
        <p:nvSpPr>
          <p:cNvPr id="90138" name="Oval 27"/>
          <p:cNvSpPr>
            <a:spLocks noChangeArrowheads="1"/>
          </p:cNvSpPr>
          <p:nvPr/>
        </p:nvSpPr>
        <p:spPr bwMode="auto">
          <a:xfrm>
            <a:off x="7558087" y="2078038"/>
            <a:ext cx="215900" cy="179388"/>
          </a:xfrm>
          <a:prstGeom prst="ellipse">
            <a:avLst/>
          </a:prstGeom>
          <a:solidFill>
            <a:srgbClr val="92D050"/>
          </a:solidFill>
          <a:ln w="9525" algn="ctr">
            <a:solidFill>
              <a:schemeClr val="tx1"/>
            </a:solidFill>
            <a:round/>
            <a:headEnd/>
            <a:tailEnd/>
          </a:ln>
        </p:spPr>
        <p:txBody>
          <a:bodyPr>
            <a:spAutoFit/>
          </a:bodyPr>
          <a:lstStyle/>
          <a:p>
            <a:endParaRPr lang="en-AU"/>
          </a:p>
        </p:txBody>
      </p:sp>
      <p:sp>
        <p:nvSpPr>
          <p:cNvPr id="90139" name="Oval 28"/>
          <p:cNvSpPr>
            <a:spLocks noChangeArrowheads="1"/>
          </p:cNvSpPr>
          <p:nvPr/>
        </p:nvSpPr>
        <p:spPr bwMode="auto">
          <a:xfrm>
            <a:off x="7542212" y="2357438"/>
            <a:ext cx="215900" cy="179388"/>
          </a:xfrm>
          <a:prstGeom prst="ellipse">
            <a:avLst/>
          </a:prstGeom>
          <a:solidFill>
            <a:srgbClr val="CC9900"/>
          </a:solidFill>
          <a:ln w="9525" algn="ctr">
            <a:solidFill>
              <a:schemeClr val="tx1"/>
            </a:solidFill>
            <a:round/>
            <a:headEnd/>
            <a:tailEnd/>
          </a:ln>
        </p:spPr>
        <p:txBody>
          <a:bodyPr>
            <a:spAutoFit/>
          </a:bodyPr>
          <a:lstStyle/>
          <a:p>
            <a:endParaRPr lang="en-AU"/>
          </a:p>
        </p:txBody>
      </p:sp>
      <p:sp>
        <p:nvSpPr>
          <p:cNvPr id="90140" name="Oval 29"/>
          <p:cNvSpPr>
            <a:spLocks noChangeArrowheads="1"/>
          </p:cNvSpPr>
          <p:nvPr/>
        </p:nvSpPr>
        <p:spPr bwMode="auto">
          <a:xfrm>
            <a:off x="7954962" y="2459038"/>
            <a:ext cx="215900" cy="179388"/>
          </a:xfrm>
          <a:prstGeom prst="ellipse">
            <a:avLst/>
          </a:prstGeom>
          <a:solidFill>
            <a:srgbClr val="0099FF"/>
          </a:solidFill>
          <a:ln w="9525" algn="ctr">
            <a:solidFill>
              <a:schemeClr val="tx1"/>
            </a:solidFill>
            <a:round/>
            <a:headEnd/>
            <a:tailEnd/>
          </a:ln>
        </p:spPr>
        <p:txBody>
          <a:bodyPr>
            <a:spAutoFit/>
          </a:bodyPr>
          <a:lstStyle/>
          <a:p>
            <a:endParaRPr lang="en-AU"/>
          </a:p>
        </p:txBody>
      </p:sp>
      <p:sp>
        <p:nvSpPr>
          <p:cNvPr id="90141" name="Oval 30"/>
          <p:cNvSpPr>
            <a:spLocks noChangeArrowheads="1"/>
          </p:cNvSpPr>
          <p:nvPr/>
        </p:nvSpPr>
        <p:spPr bwMode="auto">
          <a:xfrm>
            <a:off x="7542212" y="2717801"/>
            <a:ext cx="215900" cy="179387"/>
          </a:xfrm>
          <a:prstGeom prst="ellipse">
            <a:avLst/>
          </a:prstGeom>
          <a:solidFill>
            <a:srgbClr val="FF00FF"/>
          </a:solidFill>
          <a:ln w="9525" algn="ctr">
            <a:solidFill>
              <a:schemeClr val="tx1"/>
            </a:solidFill>
            <a:round/>
            <a:headEnd/>
            <a:tailEnd/>
          </a:ln>
        </p:spPr>
        <p:txBody>
          <a:bodyPr>
            <a:spAutoFit/>
          </a:bodyPr>
          <a:lstStyle/>
          <a:p>
            <a:endParaRPr lang="en-AU"/>
          </a:p>
        </p:txBody>
      </p:sp>
      <p:sp>
        <p:nvSpPr>
          <p:cNvPr id="90142" name="Oval 31"/>
          <p:cNvSpPr>
            <a:spLocks noChangeArrowheads="1"/>
          </p:cNvSpPr>
          <p:nvPr/>
        </p:nvSpPr>
        <p:spPr bwMode="auto">
          <a:xfrm>
            <a:off x="7847012" y="1866901"/>
            <a:ext cx="215900" cy="179387"/>
          </a:xfrm>
          <a:prstGeom prst="ellipse">
            <a:avLst/>
          </a:prstGeom>
          <a:solidFill>
            <a:srgbClr val="C00000"/>
          </a:solidFill>
          <a:ln w="9525" algn="ctr">
            <a:solidFill>
              <a:schemeClr val="tx1"/>
            </a:solidFill>
            <a:round/>
            <a:headEnd/>
            <a:tailEnd/>
          </a:ln>
        </p:spPr>
        <p:txBody>
          <a:bodyPr>
            <a:spAutoFit/>
          </a:bodyPr>
          <a:lstStyle/>
          <a:p>
            <a:endParaRPr lang="en-AU"/>
          </a:p>
        </p:txBody>
      </p:sp>
      <p:sp>
        <p:nvSpPr>
          <p:cNvPr id="90143" name="Oval 32"/>
          <p:cNvSpPr>
            <a:spLocks noChangeArrowheads="1"/>
          </p:cNvSpPr>
          <p:nvPr/>
        </p:nvSpPr>
        <p:spPr bwMode="auto">
          <a:xfrm>
            <a:off x="7097712" y="2212976"/>
            <a:ext cx="215900" cy="180975"/>
          </a:xfrm>
          <a:prstGeom prst="ellipse">
            <a:avLst/>
          </a:prstGeom>
          <a:solidFill>
            <a:srgbClr val="FFFF00"/>
          </a:solidFill>
          <a:ln w="9525" algn="ctr">
            <a:solidFill>
              <a:schemeClr val="tx1"/>
            </a:solidFill>
            <a:round/>
            <a:headEnd/>
            <a:tailEnd/>
          </a:ln>
        </p:spPr>
        <p:txBody>
          <a:bodyPr>
            <a:spAutoFit/>
          </a:bodyPr>
          <a:lstStyle/>
          <a:p>
            <a:endParaRPr lang="en-AU"/>
          </a:p>
        </p:txBody>
      </p:sp>
      <p:sp>
        <p:nvSpPr>
          <p:cNvPr id="90144" name="Oval 33"/>
          <p:cNvSpPr>
            <a:spLocks noChangeArrowheads="1"/>
          </p:cNvSpPr>
          <p:nvPr/>
        </p:nvSpPr>
        <p:spPr bwMode="auto">
          <a:xfrm>
            <a:off x="7015162" y="2582863"/>
            <a:ext cx="215900" cy="180975"/>
          </a:xfrm>
          <a:prstGeom prst="ellipse">
            <a:avLst/>
          </a:prstGeom>
          <a:solidFill>
            <a:srgbClr val="DDDDDD"/>
          </a:solidFill>
          <a:ln w="9525" algn="ctr">
            <a:solidFill>
              <a:schemeClr val="tx1"/>
            </a:solidFill>
            <a:round/>
            <a:headEnd/>
            <a:tailEnd/>
          </a:ln>
        </p:spPr>
        <p:txBody>
          <a:bodyPr>
            <a:spAutoFit/>
          </a:bodyPr>
          <a:lstStyle/>
          <a:p>
            <a:endParaRPr lang="en-AU"/>
          </a:p>
        </p:txBody>
      </p:sp>
      <p:sp>
        <p:nvSpPr>
          <p:cNvPr id="90145" name="Oval 34"/>
          <p:cNvSpPr>
            <a:spLocks noChangeArrowheads="1"/>
          </p:cNvSpPr>
          <p:nvPr/>
        </p:nvSpPr>
        <p:spPr bwMode="auto">
          <a:xfrm>
            <a:off x="7900987" y="2178051"/>
            <a:ext cx="215900" cy="179387"/>
          </a:xfrm>
          <a:prstGeom prst="ellipse">
            <a:avLst/>
          </a:prstGeom>
          <a:solidFill>
            <a:schemeClr val="bg1"/>
          </a:solidFill>
          <a:ln w="9525" algn="ctr">
            <a:solidFill>
              <a:schemeClr val="bg1"/>
            </a:solidFill>
            <a:round/>
            <a:headEnd/>
            <a:tailEnd/>
          </a:ln>
        </p:spPr>
        <p:txBody>
          <a:bodyPr>
            <a:spAutoFit/>
          </a:bodyPr>
          <a:lstStyle/>
          <a:p>
            <a:endParaRPr lang="en-AU"/>
          </a:p>
        </p:txBody>
      </p:sp>
      <p:sp>
        <p:nvSpPr>
          <p:cNvPr id="90146" name="Oval 35"/>
          <p:cNvSpPr>
            <a:spLocks noChangeArrowheads="1"/>
          </p:cNvSpPr>
          <p:nvPr/>
        </p:nvSpPr>
        <p:spPr bwMode="auto">
          <a:xfrm>
            <a:off x="8047037" y="2757488"/>
            <a:ext cx="215900" cy="179388"/>
          </a:xfrm>
          <a:prstGeom prst="ellipse">
            <a:avLst/>
          </a:prstGeom>
          <a:solidFill>
            <a:srgbClr val="002060"/>
          </a:solidFill>
          <a:ln w="9525" algn="ctr">
            <a:solidFill>
              <a:schemeClr val="tx1"/>
            </a:solidFill>
            <a:round/>
            <a:headEnd/>
            <a:tailEnd/>
          </a:ln>
        </p:spPr>
        <p:txBody>
          <a:bodyPr>
            <a:spAutoFit/>
          </a:bodyPr>
          <a:lstStyle/>
          <a:p>
            <a:endParaRPr lang="en-AU"/>
          </a:p>
        </p:txBody>
      </p:sp>
      <p:sp>
        <p:nvSpPr>
          <p:cNvPr id="90147" name="Oval 36"/>
          <p:cNvSpPr>
            <a:spLocks noChangeArrowheads="1"/>
          </p:cNvSpPr>
          <p:nvPr/>
        </p:nvSpPr>
        <p:spPr bwMode="auto">
          <a:xfrm>
            <a:off x="6750050" y="1630363"/>
            <a:ext cx="1800225" cy="1657350"/>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n-AU"/>
          </a:p>
        </p:txBody>
      </p:sp>
      <p:cxnSp>
        <p:nvCxnSpPr>
          <p:cNvPr id="90150" name="Straight Connector 40"/>
          <p:cNvCxnSpPr>
            <a:cxnSpLocks noChangeShapeType="1"/>
          </p:cNvCxnSpPr>
          <p:nvPr/>
        </p:nvCxnSpPr>
        <p:spPr bwMode="auto">
          <a:xfrm flipV="1">
            <a:off x="2411760" y="2393951"/>
            <a:ext cx="1080120" cy="1"/>
          </a:xfrm>
          <a:prstGeom prst="line">
            <a:avLst/>
          </a:prstGeom>
          <a:noFill/>
          <a:ln w="28575" algn="ctr">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90154" name="TextBox 44"/>
          <p:cNvSpPr txBox="1">
            <a:spLocks noChangeArrowheads="1"/>
          </p:cNvSpPr>
          <p:nvPr/>
        </p:nvSpPr>
        <p:spPr bwMode="auto">
          <a:xfrm>
            <a:off x="4240727" y="4653136"/>
            <a:ext cx="337861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20000"/>
              </a:spcBef>
              <a:spcAft>
                <a:spcPct val="0"/>
              </a:spcAft>
              <a:buClr>
                <a:srgbClr val="FF0000"/>
              </a:buClr>
              <a:buChar char="•"/>
              <a:defRPr sz="2400">
                <a:solidFill>
                  <a:schemeClr val="tx1"/>
                </a:solidFill>
                <a:latin typeface="Times New Roman" pitchFamily="18" charset="0"/>
              </a:defRPr>
            </a:lvl6pPr>
            <a:lvl7pPr marL="2971800" indent="-228600" eaLnBrk="0" fontAlgn="base" hangingPunct="0">
              <a:spcBef>
                <a:spcPct val="20000"/>
              </a:spcBef>
              <a:spcAft>
                <a:spcPct val="0"/>
              </a:spcAft>
              <a:buClr>
                <a:srgbClr val="FF0000"/>
              </a:buClr>
              <a:buChar char="•"/>
              <a:defRPr sz="2400">
                <a:solidFill>
                  <a:schemeClr val="tx1"/>
                </a:solidFill>
                <a:latin typeface="Times New Roman" pitchFamily="18" charset="0"/>
              </a:defRPr>
            </a:lvl7pPr>
            <a:lvl8pPr marL="3429000" indent="-228600" eaLnBrk="0" fontAlgn="base" hangingPunct="0">
              <a:spcBef>
                <a:spcPct val="20000"/>
              </a:spcBef>
              <a:spcAft>
                <a:spcPct val="0"/>
              </a:spcAft>
              <a:buClr>
                <a:srgbClr val="FF0000"/>
              </a:buClr>
              <a:buChar char="•"/>
              <a:defRPr sz="2400">
                <a:solidFill>
                  <a:schemeClr val="tx1"/>
                </a:solidFill>
                <a:latin typeface="Times New Roman" pitchFamily="18" charset="0"/>
              </a:defRPr>
            </a:lvl8pPr>
            <a:lvl9pPr marL="3886200" indent="-228600" eaLnBrk="0" fontAlgn="base" hangingPunct="0">
              <a:spcBef>
                <a:spcPct val="20000"/>
              </a:spcBef>
              <a:spcAft>
                <a:spcPct val="0"/>
              </a:spcAft>
              <a:buClr>
                <a:srgbClr val="FF0000"/>
              </a:buClr>
              <a:buChar char="•"/>
              <a:defRPr sz="2400">
                <a:solidFill>
                  <a:schemeClr val="tx1"/>
                </a:solidFill>
                <a:latin typeface="Times New Roman" pitchFamily="18" charset="0"/>
              </a:defRPr>
            </a:lvl9pPr>
          </a:lstStyle>
          <a:p>
            <a:pPr eaLnBrk="1" hangingPunct="1"/>
            <a:r>
              <a:rPr lang="en-AU" dirty="0"/>
              <a:t> </a:t>
            </a:r>
            <a:endParaRPr lang="en-AU" dirty="0">
              <a:latin typeface="+mn-lt"/>
            </a:endParaRPr>
          </a:p>
          <a:p>
            <a:pPr eaLnBrk="1" hangingPunct="1"/>
            <a:r>
              <a:rPr lang="en-AU" dirty="0">
                <a:latin typeface="+mn-lt"/>
              </a:rPr>
              <a:t> </a:t>
            </a:r>
            <a:r>
              <a:rPr lang="en-AU" dirty="0" smtClean="0">
                <a:solidFill>
                  <a:srgbClr val="00B050"/>
                </a:solidFill>
                <a:latin typeface="Calibri" pitchFamily="34" charset="0"/>
              </a:rPr>
              <a:t>cooperative co-evolution</a:t>
            </a:r>
            <a:endParaRPr lang="en-AU" dirty="0">
              <a:solidFill>
                <a:srgbClr val="00B050"/>
              </a:solidFill>
              <a:latin typeface="Calibri" pitchFamily="34" charset="0"/>
            </a:endParaRPr>
          </a:p>
        </p:txBody>
      </p:sp>
      <p:sp>
        <p:nvSpPr>
          <p:cNvPr id="2" name="TextBox 1"/>
          <p:cNvSpPr txBox="1"/>
          <p:nvPr/>
        </p:nvSpPr>
        <p:spPr>
          <a:xfrm>
            <a:off x="822325" y="3604141"/>
            <a:ext cx="1107996" cy="369332"/>
          </a:xfrm>
          <a:prstGeom prst="rect">
            <a:avLst/>
          </a:prstGeom>
          <a:noFill/>
        </p:spPr>
        <p:txBody>
          <a:bodyPr wrap="none" rtlCol="0">
            <a:spAutoFit/>
          </a:bodyPr>
          <a:lstStyle/>
          <a:p>
            <a:r>
              <a:rPr lang="en-AU" dirty="0" smtClean="0">
                <a:solidFill>
                  <a:srgbClr val="00B050"/>
                </a:solidFill>
              </a:rPr>
              <a:t>Agent #1</a:t>
            </a:r>
            <a:endParaRPr lang="en-AU" dirty="0">
              <a:solidFill>
                <a:srgbClr val="00B050"/>
              </a:solidFill>
            </a:endParaRPr>
          </a:p>
        </p:txBody>
      </p:sp>
      <p:sp>
        <p:nvSpPr>
          <p:cNvPr id="44" name="TextBox 43"/>
          <p:cNvSpPr txBox="1"/>
          <p:nvPr/>
        </p:nvSpPr>
        <p:spPr>
          <a:xfrm>
            <a:off x="7302500" y="3604141"/>
            <a:ext cx="1107996" cy="369332"/>
          </a:xfrm>
          <a:prstGeom prst="rect">
            <a:avLst/>
          </a:prstGeom>
          <a:noFill/>
        </p:spPr>
        <p:txBody>
          <a:bodyPr wrap="none" rtlCol="0">
            <a:spAutoFit/>
          </a:bodyPr>
          <a:lstStyle/>
          <a:p>
            <a:r>
              <a:rPr lang="en-AU" dirty="0" smtClean="0">
                <a:solidFill>
                  <a:srgbClr val="00B050"/>
                </a:solidFill>
              </a:rPr>
              <a:t>Agent #3</a:t>
            </a:r>
            <a:endParaRPr lang="en-AU" dirty="0">
              <a:solidFill>
                <a:srgbClr val="00B050"/>
              </a:solidFill>
            </a:endParaRPr>
          </a:p>
        </p:txBody>
      </p:sp>
      <p:sp>
        <p:nvSpPr>
          <p:cNvPr id="45" name="TextBox 44"/>
          <p:cNvSpPr txBox="1"/>
          <p:nvPr/>
        </p:nvSpPr>
        <p:spPr>
          <a:xfrm>
            <a:off x="4097485" y="3604141"/>
            <a:ext cx="1107996" cy="369332"/>
          </a:xfrm>
          <a:prstGeom prst="rect">
            <a:avLst/>
          </a:prstGeom>
          <a:noFill/>
        </p:spPr>
        <p:txBody>
          <a:bodyPr wrap="none" rtlCol="0">
            <a:spAutoFit/>
          </a:bodyPr>
          <a:lstStyle/>
          <a:p>
            <a:r>
              <a:rPr lang="en-AU" dirty="0" smtClean="0">
                <a:solidFill>
                  <a:srgbClr val="00B050"/>
                </a:solidFill>
              </a:rPr>
              <a:t>Agent #2</a:t>
            </a:r>
            <a:endParaRPr lang="en-AU" dirty="0">
              <a:solidFill>
                <a:srgbClr val="00B050"/>
              </a:solidFill>
            </a:endParaRPr>
          </a:p>
        </p:txBody>
      </p:sp>
      <p:cxnSp>
        <p:nvCxnSpPr>
          <p:cNvPr id="50" name="Straight Connector 40"/>
          <p:cNvCxnSpPr>
            <a:cxnSpLocks noChangeShapeType="1"/>
          </p:cNvCxnSpPr>
          <p:nvPr/>
        </p:nvCxnSpPr>
        <p:spPr bwMode="auto">
          <a:xfrm flipV="1">
            <a:off x="5669930" y="2425700"/>
            <a:ext cx="1080120" cy="1"/>
          </a:xfrm>
          <a:prstGeom prst="line">
            <a:avLst/>
          </a:prstGeom>
          <a:noFill/>
          <a:ln w="28575" algn="ctr">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5217526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015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015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4" grpId="0"/>
      <p:bldP spid="4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ChangeArrowheads="1"/>
          </p:cNvSpPr>
          <p:nvPr/>
        </p:nvSpPr>
        <p:spPr bwMode="auto">
          <a:xfrm>
            <a:off x="12777" y="409353"/>
            <a:ext cx="9142087"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spcBef>
                <a:spcPct val="0"/>
              </a:spcBef>
            </a:pPr>
            <a:r>
              <a:rPr lang="en-US" sz="4000" dirty="0" smtClean="0">
                <a:solidFill>
                  <a:srgbClr val="00B050"/>
                </a:solidFill>
                <a:latin typeface="Calibri" pitchFamily="34" charset="0"/>
              </a:rPr>
              <a:t>Advantages of “</a:t>
            </a:r>
            <a:r>
              <a:rPr lang="en-AU" sz="4000" dirty="0" smtClean="0">
                <a:solidFill>
                  <a:srgbClr val="00B050"/>
                </a:solidFill>
                <a:latin typeface="Calibri" pitchFamily="34" charset="0"/>
              </a:rPr>
              <a:t>agent-based </a:t>
            </a:r>
            <a:r>
              <a:rPr lang="en-AU" sz="4000" dirty="0">
                <a:solidFill>
                  <a:srgbClr val="00B050"/>
                </a:solidFill>
                <a:latin typeface="Calibri" pitchFamily="34" charset="0"/>
              </a:rPr>
              <a:t>non-linear </a:t>
            </a:r>
            <a:r>
              <a:rPr lang="en-AU" sz="4000" dirty="0" smtClean="0">
                <a:solidFill>
                  <a:srgbClr val="00B050"/>
                </a:solidFill>
                <a:latin typeface="Calibri" pitchFamily="34" charset="0"/>
              </a:rPr>
              <a:t>    cooperative co-evolutionary systems”</a:t>
            </a:r>
            <a:endParaRPr lang="en-AU" sz="4000" dirty="0">
              <a:solidFill>
                <a:srgbClr val="00B050"/>
              </a:solidFill>
              <a:latin typeface="Calibri" pitchFamily="34" charset="0"/>
            </a:endParaRPr>
          </a:p>
          <a:p>
            <a:pPr algn="ctr">
              <a:spcBef>
                <a:spcPct val="0"/>
              </a:spcBef>
              <a:buClrTx/>
              <a:buFontTx/>
              <a:buNone/>
            </a:pPr>
            <a:r>
              <a:rPr lang="en-US" sz="4000" dirty="0" smtClean="0">
                <a:solidFill>
                  <a:schemeClr val="tx2"/>
                </a:solidFill>
              </a:rPr>
              <a:t> </a:t>
            </a:r>
            <a:endParaRPr lang="en-US" sz="4000" dirty="0">
              <a:solidFill>
                <a:schemeClr val="tx2"/>
              </a:solidFill>
            </a:endParaRPr>
          </a:p>
        </p:txBody>
      </p:sp>
      <p:sp>
        <p:nvSpPr>
          <p:cNvPr id="95274" name="TextBox 11"/>
          <p:cNvSpPr txBox="1">
            <a:spLocks noChangeArrowheads="1"/>
          </p:cNvSpPr>
          <p:nvPr/>
        </p:nvSpPr>
        <p:spPr bwMode="auto">
          <a:xfrm>
            <a:off x="449262" y="3212976"/>
            <a:ext cx="8694737"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20000"/>
              </a:spcBef>
              <a:spcAft>
                <a:spcPct val="0"/>
              </a:spcAft>
              <a:buClr>
                <a:srgbClr val="FF0000"/>
              </a:buClr>
              <a:buChar char="•"/>
              <a:defRPr sz="2400">
                <a:solidFill>
                  <a:schemeClr val="tx1"/>
                </a:solidFill>
                <a:latin typeface="Times New Roman" pitchFamily="18" charset="0"/>
              </a:defRPr>
            </a:lvl6pPr>
            <a:lvl7pPr marL="2971800" indent="-228600" eaLnBrk="0" fontAlgn="base" hangingPunct="0">
              <a:spcBef>
                <a:spcPct val="20000"/>
              </a:spcBef>
              <a:spcAft>
                <a:spcPct val="0"/>
              </a:spcAft>
              <a:buClr>
                <a:srgbClr val="FF0000"/>
              </a:buClr>
              <a:buChar char="•"/>
              <a:defRPr sz="2400">
                <a:solidFill>
                  <a:schemeClr val="tx1"/>
                </a:solidFill>
                <a:latin typeface="Times New Roman" pitchFamily="18" charset="0"/>
              </a:defRPr>
            </a:lvl7pPr>
            <a:lvl8pPr marL="3429000" indent="-228600" eaLnBrk="0" fontAlgn="base" hangingPunct="0">
              <a:spcBef>
                <a:spcPct val="20000"/>
              </a:spcBef>
              <a:spcAft>
                <a:spcPct val="0"/>
              </a:spcAft>
              <a:buClr>
                <a:srgbClr val="FF0000"/>
              </a:buClr>
              <a:buChar char="•"/>
              <a:defRPr sz="2400">
                <a:solidFill>
                  <a:schemeClr val="tx1"/>
                </a:solidFill>
                <a:latin typeface="Times New Roman" pitchFamily="18" charset="0"/>
              </a:defRPr>
            </a:lvl8pPr>
            <a:lvl9pPr marL="3886200" indent="-228600" eaLnBrk="0" fontAlgn="base" hangingPunct="0">
              <a:spcBef>
                <a:spcPct val="20000"/>
              </a:spcBef>
              <a:spcAft>
                <a:spcPct val="0"/>
              </a:spcAft>
              <a:buClr>
                <a:srgbClr val="FF0000"/>
              </a:buClr>
              <a:buChar char="•"/>
              <a:defRPr sz="2400">
                <a:solidFill>
                  <a:schemeClr val="tx1"/>
                </a:solidFill>
                <a:latin typeface="Times New Roman" pitchFamily="18" charset="0"/>
              </a:defRPr>
            </a:lvl9pPr>
          </a:lstStyle>
          <a:p>
            <a:pPr marL="342900" indent="-342900" eaLnBrk="1" hangingPunct="1">
              <a:buFont typeface="Arial" pitchFamily="34" charset="0"/>
              <a:buChar char="•"/>
            </a:pPr>
            <a:r>
              <a:rPr lang="en-AU" sz="2800" dirty="0" smtClean="0">
                <a:solidFill>
                  <a:srgbClr val="00B050"/>
                </a:solidFill>
                <a:latin typeface="Calibri" pitchFamily="34" charset="0"/>
              </a:rPr>
              <a:t>dealing with each silo separately</a:t>
            </a:r>
          </a:p>
          <a:p>
            <a:pPr marL="342900" indent="-342900" eaLnBrk="1" hangingPunct="1">
              <a:buFont typeface="Arial" pitchFamily="34" charset="0"/>
              <a:buChar char="•"/>
            </a:pPr>
            <a:r>
              <a:rPr lang="en-AU" sz="2800" dirty="0" smtClean="0">
                <a:solidFill>
                  <a:srgbClr val="00B050"/>
                </a:solidFill>
                <a:latin typeface="Calibri" pitchFamily="34" charset="0"/>
              </a:rPr>
              <a:t>“negotiating” the best overall solution</a:t>
            </a:r>
          </a:p>
          <a:p>
            <a:pPr marL="342900" indent="-342900" eaLnBrk="1" hangingPunct="1">
              <a:buFont typeface="Arial" pitchFamily="34" charset="0"/>
              <a:buChar char="•"/>
            </a:pPr>
            <a:r>
              <a:rPr lang="en-AU" sz="2800" dirty="0" smtClean="0">
                <a:solidFill>
                  <a:srgbClr val="00B050"/>
                </a:solidFill>
                <a:latin typeface="Calibri" pitchFamily="34" charset="0"/>
              </a:rPr>
              <a:t>dealing with “what-if” scenarios</a:t>
            </a:r>
          </a:p>
          <a:p>
            <a:pPr marL="342900" indent="-342900" eaLnBrk="1" hangingPunct="1">
              <a:buFont typeface="Arial" pitchFamily="34" charset="0"/>
              <a:buChar char="•"/>
            </a:pPr>
            <a:r>
              <a:rPr lang="en-AU" sz="2800" dirty="0" smtClean="0">
                <a:solidFill>
                  <a:srgbClr val="00B050"/>
                </a:solidFill>
                <a:latin typeface="Calibri" pitchFamily="34" charset="0"/>
              </a:rPr>
              <a:t>handling </a:t>
            </a:r>
            <a:r>
              <a:rPr lang="en-AU" sz="2800" dirty="0">
                <a:solidFill>
                  <a:srgbClr val="00B050"/>
                </a:solidFill>
                <a:latin typeface="Calibri" pitchFamily="34" charset="0"/>
              </a:rPr>
              <a:t>non-linear </a:t>
            </a:r>
            <a:r>
              <a:rPr lang="en-AU" sz="2800" dirty="0" smtClean="0">
                <a:solidFill>
                  <a:srgbClr val="00B050"/>
                </a:solidFill>
                <a:latin typeface="Calibri" pitchFamily="34" charset="0"/>
              </a:rPr>
              <a:t>relationships between silos</a:t>
            </a:r>
            <a:endParaRPr lang="en-AU" sz="2800" dirty="0">
              <a:solidFill>
                <a:srgbClr val="00B050"/>
              </a:solidFill>
              <a:latin typeface="Calibri" pitchFamily="34" charset="0"/>
            </a:endParaRPr>
          </a:p>
          <a:p>
            <a:pPr marL="342900" indent="-342900" eaLnBrk="1" hangingPunct="1">
              <a:buFont typeface="Arial" pitchFamily="34" charset="0"/>
              <a:buChar char="•"/>
            </a:pPr>
            <a:r>
              <a:rPr lang="en-AU" sz="2800" dirty="0" smtClean="0">
                <a:solidFill>
                  <a:srgbClr val="00B050"/>
                </a:solidFill>
                <a:latin typeface="Calibri" pitchFamily="34" charset="0"/>
              </a:rPr>
              <a:t>handling </a:t>
            </a:r>
            <a:r>
              <a:rPr lang="en-AU" sz="2800" dirty="0">
                <a:solidFill>
                  <a:srgbClr val="00B050"/>
                </a:solidFill>
                <a:latin typeface="Calibri" pitchFamily="34" charset="0"/>
              </a:rPr>
              <a:t>multi-objective </a:t>
            </a:r>
            <a:r>
              <a:rPr lang="en-AU" sz="2800" dirty="0" smtClean="0">
                <a:solidFill>
                  <a:srgbClr val="00B050"/>
                </a:solidFill>
                <a:latin typeface="Calibri" pitchFamily="34" charset="0"/>
              </a:rPr>
              <a:t>problems (</a:t>
            </a:r>
            <a:r>
              <a:rPr lang="en-AU" sz="2800" dirty="0">
                <a:solidFill>
                  <a:srgbClr val="00B050"/>
                </a:solidFill>
                <a:latin typeface="Calibri" pitchFamily="34" charset="0"/>
              </a:rPr>
              <a:t>trade-off </a:t>
            </a:r>
            <a:r>
              <a:rPr lang="en-AU" sz="2800" dirty="0" smtClean="0">
                <a:solidFill>
                  <a:srgbClr val="00B050"/>
                </a:solidFill>
                <a:latin typeface="Calibri" pitchFamily="34" charset="0"/>
              </a:rPr>
              <a:t>analysis)</a:t>
            </a:r>
          </a:p>
          <a:p>
            <a:pPr marL="342900" indent="-342900" eaLnBrk="1" hangingPunct="1">
              <a:buFont typeface="Arial" pitchFamily="34" charset="0"/>
              <a:buChar char="•"/>
            </a:pPr>
            <a:r>
              <a:rPr lang="en-AU" sz="2800" dirty="0" smtClean="0">
                <a:solidFill>
                  <a:srgbClr val="00B050"/>
                </a:solidFill>
                <a:latin typeface="Calibri" pitchFamily="34" charset="0"/>
              </a:rPr>
              <a:t>dealing with a variety of constraints</a:t>
            </a:r>
          </a:p>
          <a:p>
            <a:pPr marL="342900" indent="-342900" eaLnBrk="1" hangingPunct="1">
              <a:buFont typeface="Arial" pitchFamily="34" charset="0"/>
              <a:buChar char="•"/>
            </a:pPr>
            <a:r>
              <a:rPr lang="en-AU" sz="2800" dirty="0" smtClean="0">
                <a:solidFill>
                  <a:srgbClr val="00B050"/>
                </a:solidFill>
                <a:latin typeface="Calibri" pitchFamily="34" charset="0"/>
              </a:rPr>
              <a:t>dealing with variability</a:t>
            </a:r>
            <a:endParaRPr lang="en-AU" sz="2800" dirty="0">
              <a:solidFill>
                <a:srgbClr val="00B050"/>
              </a:solidFill>
              <a:latin typeface="Calibri" pitchFamily="34" charset="0"/>
            </a:endParaRPr>
          </a:p>
        </p:txBody>
      </p:sp>
      <p:sp>
        <p:nvSpPr>
          <p:cNvPr id="43" name="Oval 4"/>
          <p:cNvSpPr>
            <a:spLocks noChangeArrowheads="1"/>
          </p:cNvSpPr>
          <p:nvPr/>
        </p:nvSpPr>
        <p:spPr bwMode="auto">
          <a:xfrm>
            <a:off x="909637" y="1519238"/>
            <a:ext cx="215900" cy="179388"/>
          </a:xfrm>
          <a:prstGeom prst="ellipse">
            <a:avLst/>
          </a:prstGeom>
          <a:solidFill>
            <a:srgbClr val="FF0000"/>
          </a:solidFill>
          <a:ln w="9525" algn="ctr">
            <a:solidFill>
              <a:schemeClr val="tx1"/>
            </a:solidFill>
            <a:round/>
            <a:headEnd/>
            <a:tailEnd/>
          </a:ln>
        </p:spPr>
        <p:txBody>
          <a:bodyPr>
            <a:spAutoFit/>
          </a:bodyPr>
          <a:lstStyle/>
          <a:p>
            <a:endParaRPr lang="en-AU"/>
          </a:p>
        </p:txBody>
      </p:sp>
      <p:sp>
        <p:nvSpPr>
          <p:cNvPr id="44" name="Oval 5"/>
          <p:cNvSpPr>
            <a:spLocks noChangeArrowheads="1"/>
          </p:cNvSpPr>
          <p:nvPr/>
        </p:nvSpPr>
        <p:spPr bwMode="auto">
          <a:xfrm>
            <a:off x="1230312" y="1684338"/>
            <a:ext cx="215900" cy="180975"/>
          </a:xfrm>
          <a:prstGeom prst="ellipse">
            <a:avLst/>
          </a:prstGeom>
          <a:solidFill>
            <a:srgbClr val="92D050"/>
          </a:solidFill>
          <a:ln w="9525" algn="ctr">
            <a:solidFill>
              <a:schemeClr val="tx1"/>
            </a:solidFill>
            <a:round/>
            <a:headEnd/>
            <a:tailEnd/>
          </a:ln>
        </p:spPr>
        <p:txBody>
          <a:bodyPr>
            <a:spAutoFit/>
          </a:bodyPr>
          <a:lstStyle/>
          <a:p>
            <a:endParaRPr lang="en-AU"/>
          </a:p>
        </p:txBody>
      </p:sp>
      <p:sp>
        <p:nvSpPr>
          <p:cNvPr id="45" name="Oval 6"/>
          <p:cNvSpPr>
            <a:spLocks noChangeArrowheads="1"/>
          </p:cNvSpPr>
          <p:nvPr/>
        </p:nvSpPr>
        <p:spPr bwMode="auto">
          <a:xfrm>
            <a:off x="1214437" y="1965326"/>
            <a:ext cx="215900" cy="179387"/>
          </a:xfrm>
          <a:prstGeom prst="ellipse">
            <a:avLst/>
          </a:prstGeom>
          <a:solidFill>
            <a:srgbClr val="CC9900"/>
          </a:solidFill>
          <a:ln w="9525" algn="ctr">
            <a:solidFill>
              <a:schemeClr val="tx1"/>
            </a:solidFill>
            <a:round/>
            <a:headEnd/>
            <a:tailEnd/>
          </a:ln>
        </p:spPr>
        <p:txBody>
          <a:bodyPr>
            <a:spAutoFit/>
          </a:bodyPr>
          <a:lstStyle/>
          <a:p>
            <a:endParaRPr lang="en-AU"/>
          </a:p>
        </p:txBody>
      </p:sp>
      <p:sp>
        <p:nvSpPr>
          <p:cNvPr id="46" name="Oval 7"/>
          <p:cNvSpPr>
            <a:spLocks noChangeArrowheads="1"/>
          </p:cNvSpPr>
          <p:nvPr/>
        </p:nvSpPr>
        <p:spPr bwMode="auto">
          <a:xfrm>
            <a:off x="1627187" y="2066926"/>
            <a:ext cx="215900" cy="179387"/>
          </a:xfrm>
          <a:prstGeom prst="ellipse">
            <a:avLst/>
          </a:prstGeom>
          <a:solidFill>
            <a:srgbClr val="0099FF"/>
          </a:solidFill>
          <a:ln w="9525" algn="ctr">
            <a:solidFill>
              <a:schemeClr val="tx1"/>
            </a:solidFill>
            <a:round/>
            <a:headEnd/>
            <a:tailEnd/>
          </a:ln>
        </p:spPr>
        <p:txBody>
          <a:bodyPr>
            <a:spAutoFit/>
          </a:bodyPr>
          <a:lstStyle/>
          <a:p>
            <a:endParaRPr lang="en-AU"/>
          </a:p>
        </p:txBody>
      </p:sp>
      <p:sp>
        <p:nvSpPr>
          <p:cNvPr id="47" name="Oval 8"/>
          <p:cNvSpPr>
            <a:spLocks noChangeArrowheads="1"/>
          </p:cNvSpPr>
          <p:nvPr/>
        </p:nvSpPr>
        <p:spPr bwMode="auto">
          <a:xfrm>
            <a:off x="1214437" y="2325688"/>
            <a:ext cx="215900" cy="179388"/>
          </a:xfrm>
          <a:prstGeom prst="ellipse">
            <a:avLst/>
          </a:prstGeom>
          <a:solidFill>
            <a:srgbClr val="FF00FF"/>
          </a:solidFill>
          <a:ln w="9525" algn="ctr">
            <a:solidFill>
              <a:schemeClr val="tx1"/>
            </a:solidFill>
            <a:round/>
            <a:headEnd/>
            <a:tailEnd/>
          </a:ln>
        </p:spPr>
        <p:txBody>
          <a:bodyPr>
            <a:spAutoFit/>
          </a:bodyPr>
          <a:lstStyle/>
          <a:p>
            <a:endParaRPr lang="en-AU"/>
          </a:p>
        </p:txBody>
      </p:sp>
      <p:sp>
        <p:nvSpPr>
          <p:cNvPr id="48" name="Oval 9"/>
          <p:cNvSpPr>
            <a:spLocks noChangeArrowheads="1"/>
          </p:cNvSpPr>
          <p:nvPr/>
        </p:nvSpPr>
        <p:spPr bwMode="auto">
          <a:xfrm>
            <a:off x="1519237" y="1474788"/>
            <a:ext cx="215900" cy="179388"/>
          </a:xfrm>
          <a:prstGeom prst="ellipse">
            <a:avLst/>
          </a:prstGeom>
          <a:solidFill>
            <a:srgbClr val="C00000"/>
          </a:solidFill>
          <a:ln w="9525" algn="ctr">
            <a:solidFill>
              <a:schemeClr val="tx1"/>
            </a:solidFill>
            <a:round/>
            <a:headEnd/>
            <a:tailEnd/>
          </a:ln>
        </p:spPr>
        <p:txBody>
          <a:bodyPr>
            <a:spAutoFit/>
          </a:bodyPr>
          <a:lstStyle/>
          <a:p>
            <a:endParaRPr lang="en-AU"/>
          </a:p>
        </p:txBody>
      </p:sp>
      <p:sp>
        <p:nvSpPr>
          <p:cNvPr id="49" name="Oval 10"/>
          <p:cNvSpPr>
            <a:spLocks noChangeArrowheads="1"/>
          </p:cNvSpPr>
          <p:nvPr/>
        </p:nvSpPr>
        <p:spPr bwMode="auto">
          <a:xfrm>
            <a:off x="769937" y="1820863"/>
            <a:ext cx="215900" cy="180975"/>
          </a:xfrm>
          <a:prstGeom prst="ellipse">
            <a:avLst/>
          </a:prstGeom>
          <a:solidFill>
            <a:srgbClr val="FFFF00"/>
          </a:solidFill>
          <a:ln w="9525" algn="ctr">
            <a:solidFill>
              <a:schemeClr val="tx1"/>
            </a:solidFill>
            <a:round/>
            <a:headEnd/>
            <a:tailEnd/>
          </a:ln>
        </p:spPr>
        <p:txBody>
          <a:bodyPr>
            <a:spAutoFit/>
          </a:bodyPr>
          <a:lstStyle/>
          <a:p>
            <a:endParaRPr lang="en-AU"/>
          </a:p>
        </p:txBody>
      </p:sp>
      <p:sp>
        <p:nvSpPr>
          <p:cNvPr id="50" name="Oval 11"/>
          <p:cNvSpPr>
            <a:spLocks noChangeArrowheads="1"/>
          </p:cNvSpPr>
          <p:nvPr/>
        </p:nvSpPr>
        <p:spPr bwMode="auto">
          <a:xfrm>
            <a:off x="687387" y="2190751"/>
            <a:ext cx="215900" cy="180975"/>
          </a:xfrm>
          <a:prstGeom prst="ellipse">
            <a:avLst/>
          </a:prstGeom>
          <a:solidFill>
            <a:srgbClr val="DDDDDD"/>
          </a:solidFill>
          <a:ln w="9525" algn="ctr">
            <a:solidFill>
              <a:schemeClr val="tx1"/>
            </a:solidFill>
            <a:round/>
            <a:headEnd/>
            <a:tailEnd/>
          </a:ln>
        </p:spPr>
        <p:txBody>
          <a:bodyPr>
            <a:spAutoFit/>
          </a:bodyPr>
          <a:lstStyle/>
          <a:p>
            <a:endParaRPr lang="en-AU"/>
          </a:p>
        </p:txBody>
      </p:sp>
      <p:sp>
        <p:nvSpPr>
          <p:cNvPr id="51" name="Oval 12"/>
          <p:cNvSpPr>
            <a:spLocks noChangeArrowheads="1"/>
          </p:cNvSpPr>
          <p:nvPr/>
        </p:nvSpPr>
        <p:spPr bwMode="auto">
          <a:xfrm>
            <a:off x="1573212" y="1784351"/>
            <a:ext cx="215900" cy="180975"/>
          </a:xfrm>
          <a:prstGeom prst="ellipse">
            <a:avLst/>
          </a:prstGeom>
          <a:solidFill>
            <a:schemeClr val="bg1"/>
          </a:solidFill>
          <a:ln w="9525" algn="ctr">
            <a:solidFill>
              <a:schemeClr val="bg1"/>
            </a:solidFill>
            <a:round/>
            <a:headEnd/>
            <a:tailEnd/>
          </a:ln>
        </p:spPr>
        <p:txBody>
          <a:bodyPr>
            <a:spAutoFit/>
          </a:bodyPr>
          <a:lstStyle/>
          <a:p>
            <a:endParaRPr lang="en-AU"/>
          </a:p>
        </p:txBody>
      </p:sp>
      <p:sp>
        <p:nvSpPr>
          <p:cNvPr id="52" name="Oval 13"/>
          <p:cNvSpPr>
            <a:spLocks noChangeArrowheads="1"/>
          </p:cNvSpPr>
          <p:nvPr/>
        </p:nvSpPr>
        <p:spPr bwMode="auto">
          <a:xfrm>
            <a:off x="1719262" y="2363788"/>
            <a:ext cx="215900" cy="180975"/>
          </a:xfrm>
          <a:prstGeom prst="ellipse">
            <a:avLst/>
          </a:prstGeom>
          <a:solidFill>
            <a:srgbClr val="002060"/>
          </a:solidFill>
          <a:ln w="9525" algn="ctr">
            <a:solidFill>
              <a:schemeClr val="tx1"/>
            </a:solidFill>
            <a:round/>
            <a:headEnd/>
            <a:tailEnd/>
          </a:ln>
        </p:spPr>
        <p:txBody>
          <a:bodyPr>
            <a:spAutoFit/>
          </a:bodyPr>
          <a:lstStyle/>
          <a:p>
            <a:endParaRPr lang="en-AU"/>
          </a:p>
        </p:txBody>
      </p:sp>
      <p:sp>
        <p:nvSpPr>
          <p:cNvPr id="53" name="Oval 14"/>
          <p:cNvSpPr>
            <a:spLocks noChangeArrowheads="1"/>
          </p:cNvSpPr>
          <p:nvPr/>
        </p:nvSpPr>
        <p:spPr bwMode="auto">
          <a:xfrm>
            <a:off x="422275" y="1238251"/>
            <a:ext cx="1800225" cy="1655762"/>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n-AU"/>
          </a:p>
        </p:txBody>
      </p:sp>
      <p:sp>
        <p:nvSpPr>
          <p:cNvPr id="54" name="Oval 15"/>
          <p:cNvSpPr>
            <a:spLocks noChangeArrowheads="1"/>
          </p:cNvSpPr>
          <p:nvPr/>
        </p:nvSpPr>
        <p:spPr bwMode="auto">
          <a:xfrm>
            <a:off x="4159250" y="1574800"/>
            <a:ext cx="215900" cy="179388"/>
          </a:xfrm>
          <a:prstGeom prst="ellipse">
            <a:avLst/>
          </a:prstGeom>
          <a:solidFill>
            <a:srgbClr val="FF0000"/>
          </a:solidFill>
          <a:ln w="9525" algn="ctr">
            <a:solidFill>
              <a:schemeClr val="tx1"/>
            </a:solidFill>
            <a:round/>
            <a:headEnd/>
            <a:tailEnd/>
          </a:ln>
        </p:spPr>
        <p:txBody>
          <a:bodyPr>
            <a:spAutoFit/>
          </a:bodyPr>
          <a:lstStyle/>
          <a:p>
            <a:endParaRPr lang="en-AU"/>
          </a:p>
        </p:txBody>
      </p:sp>
      <p:sp>
        <p:nvSpPr>
          <p:cNvPr id="55" name="Oval 16"/>
          <p:cNvSpPr>
            <a:spLocks noChangeArrowheads="1"/>
          </p:cNvSpPr>
          <p:nvPr/>
        </p:nvSpPr>
        <p:spPr bwMode="auto">
          <a:xfrm>
            <a:off x="4479925" y="1739900"/>
            <a:ext cx="215900" cy="180975"/>
          </a:xfrm>
          <a:prstGeom prst="ellipse">
            <a:avLst/>
          </a:prstGeom>
          <a:solidFill>
            <a:srgbClr val="92D050"/>
          </a:solidFill>
          <a:ln w="9525" algn="ctr">
            <a:solidFill>
              <a:schemeClr val="tx1"/>
            </a:solidFill>
            <a:round/>
            <a:headEnd/>
            <a:tailEnd/>
          </a:ln>
        </p:spPr>
        <p:txBody>
          <a:bodyPr>
            <a:spAutoFit/>
          </a:bodyPr>
          <a:lstStyle/>
          <a:p>
            <a:endParaRPr lang="en-AU"/>
          </a:p>
        </p:txBody>
      </p:sp>
      <p:sp>
        <p:nvSpPr>
          <p:cNvPr id="56" name="Oval 17"/>
          <p:cNvSpPr>
            <a:spLocks noChangeArrowheads="1"/>
          </p:cNvSpPr>
          <p:nvPr/>
        </p:nvSpPr>
        <p:spPr bwMode="auto">
          <a:xfrm>
            <a:off x="4464050" y="2020888"/>
            <a:ext cx="215900" cy="179387"/>
          </a:xfrm>
          <a:prstGeom prst="ellipse">
            <a:avLst/>
          </a:prstGeom>
          <a:solidFill>
            <a:srgbClr val="CC9900"/>
          </a:solidFill>
          <a:ln w="9525" algn="ctr">
            <a:solidFill>
              <a:schemeClr val="tx1"/>
            </a:solidFill>
            <a:round/>
            <a:headEnd/>
            <a:tailEnd/>
          </a:ln>
        </p:spPr>
        <p:txBody>
          <a:bodyPr>
            <a:spAutoFit/>
          </a:bodyPr>
          <a:lstStyle/>
          <a:p>
            <a:endParaRPr lang="en-AU"/>
          </a:p>
        </p:txBody>
      </p:sp>
      <p:sp>
        <p:nvSpPr>
          <p:cNvPr id="57" name="Oval 18"/>
          <p:cNvSpPr>
            <a:spLocks noChangeArrowheads="1"/>
          </p:cNvSpPr>
          <p:nvPr/>
        </p:nvSpPr>
        <p:spPr bwMode="auto">
          <a:xfrm>
            <a:off x="4876800" y="2122488"/>
            <a:ext cx="215900" cy="179387"/>
          </a:xfrm>
          <a:prstGeom prst="ellipse">
            <a:avLst/>
          </a:prstGeom>
          <a:solidFill>
            <a:srgbClr val="0099FF"/>
          </a:solidFill>
          <a:ln w="9525" algn="ctr">
            <a:solidFill>
              <a:schemeClr val="tx1"/>
            </a:solidFill>
            <a:round/>
            <a:headEnd/>
            <a:tailEnd/>
          </a:ln>
        </p:spPr>
        <p:txBody>
          <a:bodyPr>
            <a:spAutoFit/>
          </a:bodyPr>
          <a:lstStyle/>
          <a:p>
            <a:endParaRPr lang="en-AU"/>
          </a:p>
        </p:txBody>
      </p:sp>
      <p:sp>
        <p:nvSpPr>
          <p:cNvPr id="58" name="Oval 19"/>
          <p:cNvSpPr>
            <a:spLocks noChangeArrowheads="1"/>
          </p:cNvSpPr>
          <p:nvPr/>
        </p:nvSpPr>
        <p:spPr bwMode="auto">
          <a:xfrm>
            <a:off x="4464050" y="2381250"/>
            <a:ext cx="215900" cy="179388"/>
          </a:xfrm>
          <a:prstGeom prst="ellipse">
            <a:avLst/>
          </a:prstGeom>
          <a:solidFill>
            <a:srgbClr val="FF00FF"/>
          </a:solidFill>
          <a:ln w="9525" algn="ctr">
            <a:solidFill>
              <a:schemeClr val="tx1"/>
            </a:solidFill>
            <a:round/>
            <a:headEnd/>
            <a:tailEnd/>
          </a:ln>
        </p:spPr>
        <p:txBody>
          <a:bodyPr>
            <a:spAutoFit/>
          </a:bodyPr>
          <a:lstStyle/>
          <a:p>
            <a:endParaRPr lang="en-AU"/>
          </a:p>
        </p:txBody>
      </p:sp>
      <p:sp>
        <p:nvSpPr>
          <p:cNvPr id="59" name="Oval 20"/>
          <p:cNvSpPr>
            <a:spLocks noChangeArrowheads="1"/>
          </p:cNvSpPr>
          <p:nvPr/>
        </p:nvSpPr>
        <p:spPr bwMode="auto">
          <a:xfrm>
            <a:off x="4768850" y="1528763"/>
            <a:ext cx="215900" cy="180975"/>
          </a:xfrm>
          <a:prstGeom prst="ellipse">
            <a:avLst/>
          </a:prstGeom>
          <a:solidFill>
            <a:srgbClr val="C00000"/>
          </a:solidFill>
          <a:ln w="9525" algn="ctr">
            <a:solidFill>
              <a:schemeClr val="tx1"/>
            </a:solidFill>
            <a:round/>
            <a:headEnd/>
            <a:tailEnd/>
          </a:ln>
        </p:spPr>
        <p:txBody>
          <a:bodyPr>
            <a:spAutoFit/>
          </a:bodyPr>
          <a:lstStyle/>
          <a:p>
            <a:endParaRPr lang="en-AU"/>
          </a:p>
        </p:txBody>
      </p:sp>
      <p:sp>
        <p:nvSpPr>
          <p:cNvPr id="60" name="Oval 21"/>
          <p:cNvSpPr>
            <a:spLocks noChangeArrowheads="1"/>
          </p:cNvSpPr>
          <p:nvPr/>
        </p:nvSpPr>
        <p:spPr bwMode="auto">
          <a:xfrm>
            <a:off x="4019550" y="1876425"/>
            <a:ext cx="215900" cy="180975"/>
          </a:xfrm>
          <a:prstGeom prst="ellipse">
            <a:avLst/>
          </a:prstGeom>
          <a:solidFill>
            <a:srgbClr val="FFFF00"/>
          </a:solidFill>
          <a:ln w="9525" algn="ctr">
            <a:solidFill>
              <a:schemeClr val="tx1"/>
            </a:solidFill>
            <a:round/>
            <a:headEnd/>
            <a:tailEnd/>
          </a:ln>
        </p:spPr>
        <p:txBody>
          <a:bodyPr>
            <a:spAutoFit/>
          </a:bodyPr>
          <a:lstStyle/>
          <a:p>
            <a:endParaRPr lang="en-AU"/>
          </a:p>
        </p:txBody>
      </p:sp>
      <p:sp>
        <p:nvSpPr>
          <p:cNvPr id="61" name="Oval 22"/>
          <p:cNvSpPr>
            <a:spLocks noChangeArrowheads="1"/>
          </p:cNvSpPr>
          <p:nvPr/>
        </p:nvSpPr>
        <p:spPr bwMode="auto">
          <a:xfrm>
            <a:off x="3937000" y="2246313"/>
            <a:ext cx="215900" cy="180975"/>
          </a:xfrm>
          <a:prstGeom prst="ellipse">
            <a:avLst/>
          </a:prstGeom>
          <a:solidFill>
            <a:srgbClr val="DDDDDD"/>
          </a:solidFill>
          <a:ln w="9525" algn="ctr">
            <a:solidFill>
              <a:schemeClr val="tx1"/>
            </a:solidFill>
            <a:round/>
            <a:headEnd/>
            <a:tailEnd/>
          </a:ln>
        </p:spPr>
        <p:txBody>
          <a:bodyPr>
            <a:spAutoFit/>
          </a:bodyPr>
          <a:lstStyle/>
          <a:p>
            <a:endParaRPr lang="en-AU"/>
          </a:p>
        </p:txBody>
      </p:sp>
      <p:sp>
        <p:nvSpPr>
          <p:cNvPr id="62" name="Oval 23"/>
          <p:cNvSpPr>
            <a:spLocks noChangeArrowheads="1"/>
          </p:cNvSpPr>
          <p:nvPr/>
        </p:nvSpPr>
        <p:spPr bwMode="auto">
          <a:xfrm>
            <a:off x="4822825" y="1839913"/>
            <a:ext cx="215900" cy="180975"/>
          </a:xfrm>
          <a:prstGeom prst="ellipse">
            <a:avLst/>
          </a:prstGeom>
          <a:solidFill>
            <a:schemeClr val="bg1"/>
          </a:solidFill>
          <a:ln w="9525" algn="ctr">
            <a:solidFill>
              <a:schemeClr val="bg1"/>
            </a:solidFill>
            <a:round/>
            <a:headEnd/>
            <a:tailEnd/>
          </a:ln>
        </p:spPr>
        <p:txBody>
          <a:bodyPr>
            <a:spAutoFit/>
          </a:bodyPr>
          <a:lstStyle/>
          <a:p>
            <a:endParaRPr lang="en-AU"/>
          </a:p>
        </p:txBody>
      </p:sp>
      <p:sp>
        <p:nvSpPr>
          <p:cNvPr id="63" name="Oval 24"/>
          <p:cNvSpPr>
            <a:spLocks noChangeArrowheads="1"/>
          </p:cNvSpPr>
          <p:nvPr/>
        </p:nvSpPr>
        <p:spPr bwMode="auto">
          <a:xfrm>
            <a:off x="4968875" y="2419350"/>
            <a:ext cx="215900" cy="180975"/>
          </a:xfrm>
          <a:prstGeom prst="ellipse">
            <a:avLst/>
          </a:prstGeom>
          <a:solidFill>
            <a:srgbClr val="002060"/>
          </a:solidFill>
          <a:ln w="9525" algn="ctr">
            <a:solidFill>
              <a:schemeClr val="tx1"/>
            </a:solidFill>
            <a:round/>
            <a:headEnd/>
            <a:tailEnd/>
          </a:ln>
        </p:spPr>
        <p:txBody>
          <a:bodyPr>
            <a:spAutoFit/>
          </a:bodyPr>
          <a:lstStyle/>
          <a:p>
            <a:endParaRPr lang="en-AU"/>
          </a:p>
        </p:txBody>
      </p:sp>
      <p:sp>
        <p:nvSpPr>
          <p:cNvPr id="64" name="Oval 25"/>
          <p:cNvSpPr>
            <a:spLocks noChangeArrowheads="1"/>
          </p:cNvSpPr>
          <p:nvPr/>
        </p:nvSpPr>
        <p:spPr bwMode="auto">
          <a:xfrm>
            <a:off x="3671887" y="1293813"/>
            <a:ext cx="1800225" cy="1655762"/>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n-AU"/>
          </a:p>
        </p:txBody>
      </p:sp>
      <p:sp>
        <p:nvSpPr>
          <p:cNvPr id="65" name="Oval 26"/>
          <p:cNvSpPr>
            <a:spLocks noChangeArrowheads="1"/>
          </p:cNvSpPr>
          <p:nvPr/>
        </p:nvSpPr>
        <p:spPr bwMode="auto">
          <a:xfrm>
            <a:off x="7407274" y="1518445"/>
            <a:ext cx="215900" cy="180975"/>
          </a:xfrm>
          <a:prstGeom prst="ellipse">
            <a:avLst/>
          </a:prstGeom>
          <a:solidFill>
            <a:srgbClr val="FF0000"/>
          </a:solidFill>
          <a:ln w="9525" algn="ctr">
            <a:solidFill>
              <a:schemeClr val="tx1"/>
            </a:solidFill>
            <a:round/>
            <a:headEnd/>
            <a:tailEnd/>
          </a:ln>
        </p:spPr>
        <p:txBody>
          <a:bodyPr>
            <a:spAutoFit/>
          </a:bodyPr>
          <a:lstStyle/>
          <a:p>
            <a:endParaRPr lang="en-AU"/>
          </a:p>
        </p:txBody>
      </p:sp>
      <p:sp>
        <p:nvSpPr>
          <p:cNvPr id="66" name="Oval 27"/>
          <p:cNvSpPr>
            <a:spLocks noChangeArrowheads="1"/>
          </p:cNvSpPr>
          <p:nvPr/>
        </p:nvSpPr>
        <p:spPr bwMode="auto">
          <a:xfrm>
            <a:off x="7727949" y="1685132"/>
            <a:ext cx="215900" cy="179388"/>
          </a:xfrm>
          <a:prstGeom prst="ellipse">
            <a:avLst/>
          </a:prstGeom>
          <a:solidFill>
            <a:srgbClr val="92D050"/>
          </a:solidFill>
          <a:ln w="9525" algn="ctr">
            <a:solidFill>
              <a:schemeClr val="tx1"/>
            </a:solidFill>
            <a:round/>
            <a:headEnd/>
            <a:tailEnd/>
          </a:ln>
        </p:spPr>
        <p:txBody>
          <a:bodyPr>
            <a:spAutoFit/>
          </a:bodyPr>
          <a:lstStyle/>
          <a:p>
            <a:endParaRPr lang="en-AU"/>
          </a:p>
        </p:txBody>
      </p:sp>
      <p:sp>
        <p:nvSpPr>
          <p:cNvPr id="67" name="Oval 28"/>
          <p:cNvSpPr>
            <a:spLocks noChangeArrowheads="1"/>
          </p:cNvSpPr>
          <p:nvPr/>
        </p:nvSpPr>
        <p:spPr bwMode="auto">
          <a:xfrm>
            <a:off x="7712074" y="1964532"/>
            <a:ext cx="215900" cy="179388"/>
          </a:xfrm>
          <a:prstGeom prst="ellipse">
            <a:avLst/>
          </a:prstGeom>
          <a:solidFill>
            <a:srgbClr val="CC9900"/>
          </a:solidFill>
          <a:ln w="9525" algn="ctr">
            <a:solidFill>
              <a:schemeClr val="tx1"/>
            </a:solidFill>
            <a:round/>
            <a:headEnd/>
            <a:tailEnd/>
          </a:ln>
        </p:spPr>
        <p:txBody>
          <a:bodyPr>
            <a:spAutoFit/>
          </a:bodyPr>
          <a:lstStyle/>
          <a:p>
            <a:endParaRPr lang="en-AU"/>
          </a:p>
        </p:txBody>
      </p:sp>
      <p:sp>
        <p:nvSpPr>
          <p:cNvPr id="68" name="Oval 29"/>
          <p:cNvSpPr>
            <a:spLocks noChangeArrowheads="1"/>
          </p:cNvSpPr>
          <p:nvPr/>
        </p:nvSpPr>
        <p:spPr bwMode="auto">
          <a:xfrm>
            <a:off x="8124824" y="2066132"/>
            <a:ext cx="215900" cy="179388"/>
          </a:xfrm>
          <a:prstGeom prst="ellipse">
            <a:avLst/>
          </a:prstGeom>
          <a:solidFill>
            <a:srgbClr val="0099FF"/>
          </a:solidFill>
          <a:ln w="9525" algn="ctr">
            <a:solidFill>
              <a:schemeClr val="tx1"/>
            </a:solidFill>
            <a:round/>
            <a:headEnd/>
            <a:tailEnd/>
          </a:ln>
        </p:spPr>
        <p:txBody>
          <a:bodyPr>
            <a:spAutoFit/>
          </a:bodyPr>
          <a:lstStyle/>
          <a:p>
            <a:endParaRPr lang="en-AU"/>
          </a:p>
        </p:txBody>
      </p:sp>
      <p:sp>
        <p:nvSpPr>
          <p:cNvPr id="69" name="Oval 30"/>
          <p:cNvSpPr>
            <a:spLocks noChangeArrowheads="1"/>
          </p:cNvSpPr>
          <p:nvPr/>
        </p:nvSpPr>
        <p:spPr bwMode="auto">
          <a:xfrm>
            <a:off x="7712074" y="2324895"/>
            <a:ext cx="215900" cy="179387"/>
          </a:xfrm>
          <a:prstGeom prst="ellipse">
            <a:avLst/>
          </a:prstGeom>
          <a:solidFill>
            <a:srgbClr val="FF00FF"/>
          </a:solidFill>
          <a:ln w="9525" algn="ctr">
            <a:solidFill>
              <a:schemeClr val="tx1"/>
            </a:solidFill>
            <a:round/>
            <a:headEnd/>
            <a:tailEnd/>
          </a:ln>
        </p:spPr>
        <p:txBody>
          <a:bodyPr>
            <a:spAutoFit/>
          </a:bodyPr>
          <a:lstStyle/>
          <a:p>
            <a:endParaRPr lang="en-AU"/>
          </a:p>
        </p:txBody>
      </p:sp>
      <p:sp>
        <p:nvSpPr>
          <p:cNvPr id="70" name="Oval 31"/>
          <p:cNvSpPr>
            <a:spLocks noChangeArrowheads="1"/>
          </p:cNvSpPr>
          <p:nvPr/>
        </p:nvSpPr>
        <p:spPr bwMode="auto">
          <a:xfrm>
            <a:off x="8016874" y="1473995"/>
            <a:ext cx="215900" cy="179387"/>
          </a:xfrm>
          <a:prstGeom prst="ellipse">
            <a:avLst/>
          </a:prstGeom>
          <a:solidFill>
            <a:srgbClr val="C00000"/>
          </a:solidFill>
          <a:ln w="9525" algn="ctr">
            <a:solidFill>
              <a:schemeClr val="tx1"/>
            </a:solidFill>
            <a:round/>
            <a:headEnd/>
            <a:tailEnd/>
          </a:ln>
        </p:spPr>
        <p:txBody>
          <a:bodyPr>
            <a:spAutoFit/>
          </a:bodyPr>
          <a:lstStyle/>
          <a:p>
            <a:endParaRPr lang="en-AU"/>
          </a:p>
        </p:txBody>
      </p:sp>
      <p:sp>
        <p:nvSpPr>
          <p:cNvPr id="71" name="Oval 32"/>
          <p:cNvSpPr>
            <a:spLocks noChangeArrowheads="1"/>
          </p:cNvSpPr>
          <p:nvPr/>
        </p:nvSpPr>
        <p:spPr bwMode="auto">
          <a:xfrm>
            <a:off x="7267574" y="1820070"/>
            <a:ext cx="215900" cy="180975"/>
          </a:xfrm>
          <a:prstGeom prst="ellipse">
            <a:avLst/>
          </a:prstGeom>
          <a:solidFill>
            <a:srgbClr val="FFFF00"/>
          </a:solidFill>
          <a:ln w="9525" algn="ctr">
            <a:solidFill>
              <a:schemeClr val="tx1"/>
            </a:solidFill>
            <a:round/>
            <a:headEnd/>
            <a:tailEnd/>
          </a:ln>
        </p:spPr>
        <p:txBody>
          <a:bodyPr>
            <a:spAutoFit/>
          </a:bodyPr>
          <a:lstStyle/>
          <a:p>
            <a:endParaRPr lang="en-AU"/>
          </a:p>
        </p:txBody>
      </p:sp>
      <p:sp>
        <p:nvSpPr>
          <p:cNvPr id="72" name="Oval 33"/>
          <p:cNvSpPr>
            <a:spLocks noChangeArrowheads="1"/>
          </p:cNvSpPr>
          <p:nvPr/>
        </p:nvSpPr>
        <p:spPr bwMode="auto">
          <a:xfrm>
            <a:off x="7185024" y="2189957"/>
            <a:ext cx="215900" cy="180975"/>
          </a:xfrm>
          <a:prstGeom prst="ellipse">
            <a:avLst/>
          </a:prstGeom>
          <a:solidFill>
            <a:srgbClr val="DDDDDD"/>
          </a:solidFill>
          <a:ln w="9525" algn="ctr">
            <a:solidFill>
              <a:schemeClr val="tx1"/>
            </a:solidFill>
            <a:round/>
            <a:headEnd/>
            <a:tailEnd/>
          </a:ln>
        </p:spPr>
        <p:txBody>
          <a:bodyPr>
            <a:spAutoFit/>
          </a:bodyPr>
          <a:lstStyle/>
          <a:p>
            <a:endParaRPr lang="en-AU"/>
          </a:p>
        </p:txBody>
      </p:sp>
      <p:sp>
        <p:nvSpPr>
          <p:cNvPr id="73" name="Oval 34"/>
          <p:cNvSpPr>
            <a:spLocks noChangeArrowheads="1"/>
          </p:cNvSpPr>
          <p:nvPr/>
        </p:nvSpPr>
        <p:spPr bwMode="auto">
          <a:xfrm>
            <a:off x="8070849" y="1785145"/>
            <a:ext cx="215900" cy="179387"/>
          </a:xfrm>
          <a:prstGeom prst="ellipse">
            <a:avLst/>
          </a:prstGeom>
          <a:solidFill>
            <a:schemeClr val="bg1"/>
          </a:solidFill>
          <a:ln w="9525" algn="ctr">
            <a:solidFill>
              <a:schemeClr val="bg1"/>
            </a:solidFill>
            <a:round/>
            <a:headEnd/>
            <a:tailEnd/>
          </a:ln>
        </p:spPr>
        <p:txBody>
          <a:bodyPr>
            <a:spAutoFit/>
          </a:bodyPr>
          <a:lstStyle/>
          <a:p>
            <a:endParaRPr lang="en-AU"/>
          </a:p>
        </p:txBody>
      </p:sp>
      <p:sp>
        <p:nvSpPr>
          <p:cNvPr id="74" name="Oval 35"/>
          <p:cNvSpPr>
            <a:spLocks noChangeArrowheads="1"/>
          </p:cNvSpPr>
          <p:nvPr/>
        </p:nvSpPr>
        <p:spPr bwMode="auto">
          <a:xfrm>
            <a:off x="8216899" y="2364582"/>
            <a:ext cx="215900" cy="179388"/>
          </a:xfrm>
          <a:prstGeom prst="ellipse">
            <a:avLst/>
          </a:prstGeom>
          <a:solidFill>
            <a:srgbClr val="002060"/>
          </a:solidFill>
          <a:ln w="9525" algn="ctr">
            <a:solidFill>
              <a:schemeClr val="tx1"/>
            </a:solidFill>
            <a:round/>
            <a:headEnd/>
            <a:tailEnd/>
          </a:ln>
        </p:spPr>
        <p:txBody>
          <a:bodyPr>
            <a:spAutoFit/>
          </a:bodyPr>
          <a:lstStyle/>
          <a:p>
            <a:endParaRPr lang="en-AU"/>
          </a:p>
        </p:txBody>
      </p:sp>
      <p:sp>
        <p:nvSpPr>
          <p:cNvPr id="75" name="Oval 36"/>
          <p:cNvSpPr>
            <a:spLocks noChangeArrowheads="1"/>
          </p:cNvSpPr>
          <p:nvPr/>
        </p:nvSpPr>
        <p:spPr bwMode="auto">
          <a:xfrm>
            <a:off x="6935786" y="1225551"/>
            <a:ext cx="1800225" cy="1657350"/>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n-AU"/>
          </a:p>
        </p:txBody>
      </p:sp>
      <p:cxnSp>
        <p:nvCxnSpPr>
          <p:cNvPr id="76" name="Straight Connector 40"/>
          <p:cNvCxnSpPr>
            <a:cxnSpLocks noChangeShapeType="1"/>
          </p:cNvCxnSpPr>
          <p:nvPr/>
        </p:nvCxnSpPr>
        <p:spPr bwMode="auto">
          <a:xfrm flipV="1">
            <a:off x="2384772" y="1989139"/>
            <a:ext cx="1080120" cy="1"/>
          </a:xfrm>
          <a:prstGeom prst="line">
            <a:avLst/>
          </a:prstGeom>
          <a:noFill/>
          <a:ln w="28575" algn="ctr">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77" name="Straight Connector 40"/>
          <p:cNvCxnSpPr>
            <a:cxnSpLocks noChangeShapeType="1"/>
          </p:cNvCxnSpPr>
          <p:nvPr/>
        </p:nvCxnSpPr>
        <p:spPr bwMode="auto">
          <a:xfrm flipV="1">
            <a:off x="5642942" y="2020888"/>
            <a:ext cx="1080120" cy="1"/>
          </a:xfrm>
          <a:prstGeom prst="line">
            <a:avLst/>
          </a:prstGeom>
          <a:noFill/>
          <a:ln w="28575" algn="ctr">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2303053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46"/>
          <p:cNvSpPr txBox="1">
            <a:spLocks noChangeArrowheads="1"/>
          </p:cNvSpPr>
          <p:nvPr/>
        </p:nvSpPr>
        <p:spPr bwMode="auto">
          <a:xfrm>
            <a:off x="0" y="0"/>
            <a:ext cx="9144000" cy="914400"/>
          </a:xfrm>
          <a:prstGeom prst="rect">
            <a:avLst/>
          </a:prstGeom>
          <a:noFill/>
          <a:ln>
            <a:miter lim="800000"/>
            <a:headEnd/>
            <a:tailEnd/>
          </a:ln>
        </p:spPr>
        <p:txBody>
          <a:bodyPr anchor="ctr"/>
          <a:lstStyle/>
          <a:p>
            <a:pPr algn="ctr">
              <a:defRPr/>
            </a:pPr>
            <a:r>
              <a:rPr lang="en-US" sz="4000" kern="0" dirty="0" smtClean="0">
                <a:solidFill>
                  <a:srgbClr val="00B050"/>
                </a:solidFill>
                <a:latin typeface="Calibri" pitchFamily="34" charset="0"/>
                <a:ea typeface="+mj-ea"/>
                <a:cs typeface="+mj-cs"/>
              </a:rPr>
              <a:t>Writing papers</a:t>
            </a:r>
            <a:endParaRPr lang="en-AU" sz="4000" kern="0" dirty="0">
              <a:solidFill>
                <a:srgbClr val="00B050"/>
              </a:solidFill>
              <a:latin typeface="Calibri" pitchFamily="34" charset="0"/>
              <a:ea typeface="+mj-ea"/>
              <a:cs typeface="+mj-cs"/>
            </a:endParaRPr>
          </a:p>
        </p:txBody>
      </p:sp>
      <p:sp>
        <p:nvSpPr>
          <p:cNvPr id="2" name="TextBox 1"/>
          <p:cNvSpPr txBox="1"/>
          <p:nvPr/>
        </p:nvSpPr>
        <p:spPr>
          <a:xfrm>
            <a:off x="395536" y="764704"/>
            <a:ext cx="8496944" cy="5740033"/>
          </a:xfrm>
          <a:prstGeom prst="rect">
            <a:avLst/>
          </a:prstGeom>
          <a:noFill/>
        </p:spPr>
        <p:txBody>
          <a:bodyPr wrap="square" rtlCol="0">
            <a:spAutoFit/>
          </a:bodyPr>
          <a:lstStyle/>
          <a:p>
            <a:pPr>
              <a:spcAft>
                <a:spcPts val="1800"/>
              </a:spcAft>
            </a:pPr>
            <a:r>
              <a:rPr lang="en-US" sz="3200" dirty="0">
                <a:solidFill>
                  <a:srgbClr val="00B050"/>
                </a:solidFill>
                <a:latin typeface="Calibri" pitchFamily="34" charset="0"/>
              </a:rPr>
              <a:t>“</a:t>
            </a:r>
            <a:r>
              <a:rPr lang="en-US" sz="3200" i="1" dirty="0">
                <a:solidFill>
                  <a:srgbClr val="00B050"/>
                </a:solidFill>
                <a:latin typeface="Calibri" pitchFamily="34" charset="0"/>
              </a:rPr>
              <a:t>Unfortunately this approach, still widely practiced today, encourages mediocrity. </a:t>
            </a:r>
            <a:r>
              <a:rPr lang="en-US" sz="3200" i="1" dirty="0" smtClean="0">
                <a:solidFill>
                  <a:srgbClr val="00B050"/>
                </a:solidFill>
                <a:latin typeface="Calibri" pitchFamily="34" charset="0"/>
              </a:rPr>
              <a:t>[…] It almost </a:t>
            </a:r>
            <a:r>
              <a:rPr lang="en-US" sz="3200" i="1" dirty="0">
                <a:solidFill>
                  <a:srgbClr val="00B050"/>
                </a:solidFill>
                <a:latin typeface="Calibri" pitchFamily="34" charset="0"/>
              </a:rPr>
              <a:t>guarantees that after a while, the work is driven by what </a:t>
            </a:r>
            <a:r>
              <a:rPr lang="en-US" sz="3200" i="1" dirty="0">
                <a:solidFill>
                  <a:srgbClr val="FF0000"/>
                </a:solidFill>
                <a:latin typeface="Calibri" pitchFamily="34" charset="0"/>
              </a:rPr>
              <a:t>can</a:t>
            </a:r>
            <a:r>
              <a:rPr lang="en-US" sz="3200" i="1" dirty="0">
                <a:solidFill>
                  <a:srgbClr val="00B050"/>
                </a:solidFill>
                <a:latin typeface="Calibri" pitchFamily="34" charset="0"/>
              </a:rPr>
              <a:t> be solved, rather than what </a:t>
            </a:r>
            <a:r>
              <a:rPr lang="en-US" sz="3200" i="1" dirty="0">
                <a:solidFill>
                  <a:srgbClr val="FF0000"/>
                </a:solidFill>
                <a:latin typeface="Calibri" pitchFamily="34" charset="0"/>
              </a:rPr>
              <a:t>needs</a:t>
            </a:r>
            <a:r>
              <a:rPr lang="en-US" sz="3200" i="1" dirty="0">
                <a:solidFill>
                  <a:srgbClr val="00B050"/>
                </a:solidFill>
                <a:latin typeface="Calibri" pitchFamily="34" charset="0"/>
              </a:rPr>
              <a:t> to be solved</a:t>
            </a:r>
            <a:r>
              <a:rPr lang="en-US" sz="3200" i="1" dirty="0" smtClean="0">
                <a:solidFill>
                  <a:srgbClr val="00B050"/>
                </a:solidFill>
                <a:latin typeface="Calibri" pitchFamily="34" charset="0"/>
              </a:rPr>
              <a:t>.” </a:t>
            </a:r>
          </a:p>
          <a:p>
            <a:r>
              <a:rPr lang="en-US" sz="3200" i="1" dirty="0" smtClean="0">
                <a:solidFill>
                  <a:srgbClr val="00B050"/>
                </a:solidFill>
                <a:latin typeface="Calibri" pitchFamily="34" charset="0"/>
              </a:rPr>
              <a:t>“People </a:t>
            </a:r>
            <a:r>
              <a:rPr lang="en-US" sz="3200" i="1" dirty="0">
                <a:solidFill>
                  <a:srgbClr val="00B050"/>
                </a:solidFill>
                <a:latin typeface="Calibri" pitchFamily="34" charset="0"/>
              </a:rPr>
              <a:t>write papers, and the papers get accepted because they are reviewed by the people who wrote the papers being improved incrementally, </a:t>
            </a:r>
            <a:r>
              <a:rPr lang="en-US" sz="3200" i="1" dirty="0">
                <a:solidFill>
                  <a:srgbClr val="FF0000"/>
                </a:solidFill>
                <a:latin typeface="Calibri" pitchFamily="34" charset="0"/>
              </a:rPr>
              <a:t>but the influence beyond the world of paper-writing is minimal</a:t>
            </a:r>
            <a:r>
              <a:rPr lang="en-US" sz="3200" dirty="0" smtClean="0">
                <a:solidFill>
                  <a:srgbClr val="00B050"/>
                </a:solidFill>
                <a:latin typeface="Calibri" pitchFamily="34" charset="0"/>
              </a:rPr>
              <a:t>.”</a:t>
            </a:r>
          </a:p>
          <a:p>
            <a:r>
              <a:rPr lang="en-US" sz="3200" dirty="0" smtClean="0">
                <a:solidFill>
                  <a:srgbClr val="00B050"/>
                </a:solidFill>
                <a:latin typeface="Calibri" pitchFamily="34" charset="0"/>
              </a:rPr>
              <a:t>					         Jeff Ullman, 2009</a:t>
            </a:r>
            <a:endParaRPr lang="en-AU" sz="3200" dirty="0">
              <a:solidFill>
                <a:srgbClr val="00B050"/>
              </a:solidFill>
              <a:latin typeface="Calibri" pitchFamily="34" charset="0"/>
            </a:endParaRPr>
          </a:p>
        </p:txBody>
      </p:sp>
    </p:spTree>
    <p:extLst>
      <p:ext uri="{BB962C8B-B14F-4D97-AF65-F5344CB8AC3E}">
        <p14:creationId xmlns:p14="http://schemas.microsoft.com/office/powerpoint/2010/main" val="7964792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49571" name="Rectangle 3"/>
          <p:cNvSpPr>
            <a:spLocks noGrp="1" noChangeArrowheads="1"/>
          </p:cNvSpPr>
          <p:nvPr>
            <p:ph idx="1"/>
          </p:nvPr>
        </p:nvSpPr>
        <p:spPr bwMode="auto">
          <a:xfrm>
            <a:off x="137319" y="916426"/>
            <a:ext cx="8869361" cy="54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marL="0" indent="0">
              <a:buNone/>
            </a:pPr>
            <a:r>
              <a:rPr lang="en-GB" sz="2800" dirty="0">
                <a:solidFill>
                  <a:srgbClr val="00A44A"/>
                </a:solidFill>
                <a:latin typeface="Calibri" pitchFamily="34" charset="0"/>
              </a:rPr>
              <a:t>D</a:t>
            </a:r>
            <a:r>
              <a:rPr lang="en-GB" sz="2800" dirty="0" smtClean="0">
                <a:solidFill>
                  <a:srgbClr val="00A44A"/>
                </a:solidFill>
                <a:latin typeface="Calibri" pitchFamily="34" charset="0"/>
              </a:rPr>
              <a:t>ecision-support systems </a:t>
            </a:r>
            <a:r>
              <a:rPr lang="en-GB" sz="2800" dirty="0">
                <a:solidFill>
                  <a:srgbClr val="00A44A"/>
                </a:solidFill>
                <a:latin typeface="Calibri" pitchFamily="34" charset="0"/>
              </a:rPr>
              <a:t>that </a:t>
            </a:r>
            <a:r>
              <a:rPr lang="en-GB" sz="2800" dirty="0" smtClean="0">
                <a:solidFill>
                  <a:srgbClr val="00A44A"/>
                </a:solidFill>
                <a:latin typeface="Calibri" pitchFamily="34" charset="0"/>
              </a:rPr>
              <a:t>are capable to optimise</a:t>
            </a:r>
            <a:r>
              <a:rPr lang="en-GB" sz="2800" i="1" dirty="0" smtClean="0">
                <a:solidFill>
                  <a:srgbClr val="00A44A"/>
                </a:solidFill>
                <a:latin typeface="Calibri" pitchFamily="34" charset="0"/>
              </a:rPr>
              <a:t>  integrated </a:t>
            </a:r>
            <a:r>
              <a:rPr lang="en-GB" sz="2800" dirty="0" smtClean="0">
                <a:solidFill>
                  <a:srgbClr val="00A44A"/>
                </a:solidFill>
                <a:latin typeface="Calibri" pitchFamily="34" charset="0"/>
              </a:rPr>
              <a:t>multi-component </a:t>
            </a:r>
            <a:r>
              <a:rPr lang="en-GB" sz="2800" dirty="0">
                <a:solidFill>
                  <a:srgbClr val="00A44A"/>
                </a:solidFill>
                <a:latin typeface="Calibri" pitchFamily="34" charset="0"/>
              </a:rPr>
              <a:t>operational problems </a:t>
            </a:r>
            <a:r>
              <a:rPr lang="en-GB" sz="2800" dirty="0" smtClean="0">
                <a:solidFill>
                  <a:srgbClr val="00A44A"/>
                </a:solidFill>
                <a:latin typeface="Calibri" pitchFamily="34" charset="0"/>
              </a:rPr>
              <a:t>are of </a:t>
            </a:r>
            <a:r>
              <a:rPr lang="en-GB" sz="2800" dirty="0">
                <a:solidFill>
                  <a:srgbClr val="00A44A"/>
                </a:solidFill>
                <a:latin typeface="Calibri" pitchFamily="34" charset="0"/>
              </a:rPr>
              <a:t>great importance for </a:t>
            </a:r>
            <a:r>
              <a:rPr lang="en-GB" sz="2800" dirty="0" smtClean="0">
                <a:solidFill>
                  <a:srgbClr val="00A44A"/>
                </a:solidFill>
                <a:latin typeface="Calibri" pitchFamily="34" charset="0"/>
              </a:rPr>
              <a:t>any organisation: </a:t>
            </a:r>
          </a:p>
          <a:p>
            <a:pPr>
              <a:buFont typeface="Wingdings" pitchFamily="2" charset="2"/>
              <a:buChar char="Ø"/>
            </a:pPr>
            <a:r>
              <a:rPr lang="en-GB" sz="2800" dirty="0" smtClean="0">
                <a:solidFill>
                  <a:srgbClr val="FF0000"/>
                </a:solidFill>
                <a:latin typeface="Calibri" pitchFamily="34" charset="0"/>
              </a:rPr>
              <a:t> they provide </a:t>
            </a:r>
            <a:r>
              <a:rPr lang="en-GB" sz="2800" i="1" dirty="0">
                <a:solidFill>
                  <a:srgbClr val="FF0000"/>
                </a:solidFill>
                <a:latin typeface="Calibri" pitchFamily="34" charset="0"/>
              </a:rPr>
              <a:t>global</a:t>
            </a:r>
            <a:r>
              <a:rPr lang="en-GB" sz="2800" dirty="0">
                <a:solidFill>
                  <a:srgbClr val="FF0000"/>
                </a:solidFill>
                <a:latin typeface="Calibri" pitchFamily="34" charset="0"/>
              </a:rPr>
              <a:t> </a:t>
            </a:r>
            <a:r>
              <a:rPr lang="en-GB" sz="2800" dirty="0" smtClean="0">
                <a:solidFill>
                  <a:srgbClr val="FF0000"/>
                </a:solidFill>
                <a:latin typeface="Calibri" pitchFamily="34" charset="0"/>
              </a:rPr>
              <a:t>quality solutions;</a:t>
            </a:r>
            <a:endParaRPr lang="en-GB" sz="2800" dirty="0">
              <a:solidFill>
                <a:srgbClr val="FF0000"/>
              </a:solidFill>
              <a:latin typeface="Calibri" pitchFamily="34" charset="0"/>
            </a:endParaRPr>
          </a:p>
          <a:p>
            <a:pPr>
              <a:buFont typeface="Wingdings" pitchFamily="2" charset="2"/>
              <a:buChar char="Ø"/>
            </a:pPr>
            <a:r>
              <a:rPr lang="en-GB" sz="2800" dirty="0" smtClean="0">
                <a:solidFill>
                  <a:srgbClr val="FF0000"/>
                </a:solidFill>
                <a:latin typeface="Calibri" pitchFamily="34" charset="0"/>
              </a:rPr>
              <a:t> they support “what-if analysis” </a:t>
            </a:r>
            <a:r>
              <a:rPr lang="en-GB" sz="2800" dirty="0">
                <a:solidFill>
                  <a:srgbClr val="FF0000"/>
                </a:solidFill>
                <a:latin typeface="Calibri" pitchFamily="34" charset="0"/>
              </a:rPr>
              <a:t>for operational and strategic decisions </a:t>
            </a:r>
            <a:r>
              <a:rPr lang="en-GB" sz="2800" dirty="0" smtClean="0">
                <a:solidFill>
                  <a:srgbClr val="FF0000"/>
                </a:solidFill>
                <a:latin typeface="Calibri" pitchFamily="34" charset="0"/>
              </a:rPr>
              <a:t>as well as “trade-off analysis” </a:t>
            </a:r>
            <a:r>
              <a:rPr lang="en-GB" sz="2800" dirty="0">
                <a:solidFill>
                  <a:srgbClr val="FF0000"/>
                </a:solidFill>
                <a:latin typeface="Calibri" pitchFamily="34" charset="0"/>
              </a:rPr>
              <a:t>to handle </a:t>
            </a:r>
            <a:r>
              <a:rPr lang="en-GB" sz="2800" dirty="0" smtClean="0">
                <a:solidFill>
                  <a:srgbClr val="FF0000"/>
                </a:solidFill>
                <a:latin typeface="Calibri" pitchFamily="34" charset="0"/>
              </a:rPr>
              <a:t>many objectives.</a:t>
            </a:r>
          </a:p>
          <a:p>
            <a:pPr marL="0" indent="0">
              <a:buNone/>
            </a:pPr>
            <a:r>
              <a:rPr lang="en-GB" sz="2800" dirty="0" smtClean="0">
                <a:solidFill>
                  <a:srgbClr val="00A44A"/>
                </a:solidFill>
                <a:latin typeface="Calibri" pitchFamily="34" charset="0"/>
              </a:rPr>
              <a:t>If the right approach is used, such systems would be also</a:t>
            </a:r>
          </a:p>
          <a:p>
            <a:pPr>
              <a:buFont typeface="Wingdings" pitchFamily="2" charset="2"/>
              <a:buChar char="Ø"/>
            </a:pPr>
            <a:r>
              <a:rPr lang="en-GB" sz="2800" dirty="0" smtClean="0">
                <a:solidFill>
                  <a:srgbClr val="FF0000"/>
                </a:solidFill>
                <a:latin typeface="Calibri" pitchFamily="34" charset="0"/>
              </a:rPr>
              <a:t> capable </a:t>
            </a:r>
            <a:r>
              <a:rPr lang="en-GB" sz="2800" dirty="0">
                <a:solidFill>
                  <a:srgbClr val="FF0000"/>
                </a:solidFill>
                <a:latin typeface="Calibri" pitchFamily="34" charset="0"/>
              </a:rPr>
              <a:t>of handling and analysing </a:t>
            </a:r>
            <a:r>
              <a:rPr lang="en-GB" sz="2800" dirty="0" smtClean="0">
                <a:solidFill>
                  <a:srgbClr val="FF0000"/>
                </a:solidFill>
                <a:latin typeface="Calibri" pitchFamily="34" charset="0"/>
              </a:rPr>
              <a:t>variability; </a:t>
            </a:r>
          </a:p>
          <a:p>
            <a:pPr>
              <a:buFont typeface="Wingdings" pitchFamily="2" charset="2"/>
              <a:buChar char="Ø"/>
            </a:pPr>
            <a:r>
              <a:rPr lang="en-GB" sz="2800" dirty="0" smtClean="0">
                <a:solidFill>
                  <a:srgbClr val="FF0000"/>
                </a:solidFill>
                <a:latin typeface="Calibri" pitchFamily="34" charset="0"/>
              </a:rPr>
              <a:t> easy to use (modifications of constraints/business rules, nonlinear dependencies, explanations of some decisions). </a:t>
            </a:r>
          </a:p>
        </p:txBody>
      </p:sp>
      <p:sp>
        <p:nvSpPr>
          <p:cNvPr id="82947" name="Rectangle 5"/>
          <p:cNvSpPr>
            <a:spLocks noChangeArrowheads="1"/>
          </p:cNvSpPr>
          <p:nvPr/>
        </p:nvSpPr>
        <p:spPr bwMode="auto">
          <a:xfrm>
            <a:off x="0" y="3628"/>
            <a:ext cx="9144000" cy="905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spcBef>
                <a:spcPct val="0"/>
              </a:spcBef>
              <a:buClrTx/>
              <a:buFontTx/>
              <a:buNone/>
            </a:pPr>
            <a:r>
              <a:rPr lang="en-US" sz="4000" dirty="0" smtClean="0">
                <a:solidFill>
                  <a:srgbClr val="00B050"/>
                </a:solidFill>
                <a:latin typeface="Calibri" pitchFamily="34" charset="0"/>
              </a:rPr>
              <a:t>Integrated Decision Support Systems</a:t>
            </a:r>
            <a:endParaRPr lang="en-US" sz="4000" dirty="0">
              <a:solidFill>
                <a:srgbClr val="00B050"/>
              </a:solidFill>
              <a:latin typeface="Calibri" pitchFamily="34" charset="0"/>
            </a:endParaRPr>
          </a:p>
        </p:txBody>
      </p:sp>
    </p:spTree>
    <p:extLst>
      <p:ext uri="{BB962C8B-B14F-4D97-AF65-F5344CB8AC3E}">
        <p14:creationId xmlns:p14="http://schemas.microsoft.com/office/powerpoint/2010/main" val="33606228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957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4957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4957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4957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4957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4"/>
          <p:cNvSpPr>
            <a:spLocks noChangeArrowheads="1"/>
          </p:cNvSpPr>
          <p:nvPr/>
        </p:nvSpPr>
        <p:spPr bwMode="auto">
          <a:xfrm>
            <a:off x="0" y="0"/>
            <a:ext cx="9144000" cy="90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4000" dirty="0" smtClean="0">
                <a:solidFill>
                  <a:srgbClr val="00B050"/>
                </a:solidFill>
                <a:latin typeface="Calibri" pitchFamily="34" charset="0"/>
              </a:rPr>
              <a:t>Research Plan</a:t>
            </a:r>
            <a:endParaRPr lang="en-AU" sz="4000" dirty="0">
              <a:solidFill>
                <a:srgbClr val="00B050"/>
              </a:solidFill>
              <a:latin typeface="Calibri" pitchFamily="34" charset="0"/>
            </a:endParaRPr>
          </a:p>
        </p:txBody>
      </p:sp>
      <p:sp>
        <p:nvSpPr>
          <p:cNvPr id="2" name="Oval 1"/>
          <p:cNvSpPr/>
          <p:nvPr/>
        </p:nvSpPr>
        <p:spPr bwMode="auto">
          <a:xfrm>
            <a:off x="611560" y="1484784"/>
            <a:ext cx="3960440" cy="3960440"/>
          </a:xfrm>
          <a:prstGeom prst="ellipse">
            <a:avLst/>
          </a:prstGeom>
          <a:solidFill>
            <a:srgbClr val="CCFFFF"/>
          </a:solidFill>
          <a:ln w="381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1800" b="0" i="0" u="none" strike="noStrike" cap="none" normalizeH="0" baseline="0" smtClean="0">
              <a:ln>
                <a:noFill/>
              </a:ln>
              <a:solidFill>
                <a:schemeClr val="bg2"/>
              </a:solidFill>
              <a:effectLst/>
              <a:latin typeface="Arial" pitchFamily="34" charset="0"/>
            </a:endParaRPr>
          </a:p>
        </p:txBody>
      </p:sp>
      <p:sp>
        <p:nvSpPr>
          <p:cNvPr id="3" name="TextBox 2"/>
          <p:cNvSpPr txBox="1"/>
          <p:nvPr/>
        </p:nvSpPr>
        <p:spPr>
          <a:xfrm>
            <a:off x="98451" y="5334747"/>
            <a:ext cx="1571905" cy="461665"/>
          </a:xfrm>
          <a:prstGeom prst="rect">
            <a:avLst/>
          </a:prstGeom>
          <a:noFill/>
        </p:spPr>
        <p:txBody>
          <a:bodyPr wrap="none" rtlCol="0">
            <a:spAutoFit/>
          </a:bodyPr>
          <a:lstStyle/>
          <a:p>
            <a:r>
              <a:rPr lang="en-AU" sz="2400" dirty="0" smtClean="0">
                <a:solidFill>
                  <a:srgbClr val="00A44A"/>
                </a:solidFill>
              </a:rPr>
              <a:t>A problem</a:t>
            </a:r>
            <a:endParaRPr lang="en-AU" sz="2400" dirty="0">
              <a:solidFill>
                <a:srgbClr val="00A44A"/>
              </a:solidFill>
            </a:endParaRPr>
          </a:p>
        </p:txBody>
      </p:sp>
      <p:sp>
        <p:nvSpPr>
          <p:cNvPr id="4" name="Rounded Rectangle 3"/>
          <p:cNvSpPr/>
          <p:nvPr/>
        </p:nvSpPr>
        <p:spPr bwMode="auto">
          <a:xfrm>
            <a:off x="6228184" y="2708920"/>
            <a:ext cx="2520280" cy="1800200"/>
          </a:xfrm>
          <a:prstGeom prst="roundRect">
            <a:avLst/>
          </a:prstGeom>
          <a:solidFill>
            <a:srgbClr val="EAEAA8"/>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kumimoji="0" lang="en-AU" sz="1800" b="0" i="0" u="none" strike="noStrike" cap="none" normalizeH="0" baseline="0" dirty="0" smtClean="0">
              <a:ln>
                <a:noFill/>
              </a:ln>
              <a:solidFill>
                <a:schemeClr val="bg2"/>
              </a:solidFill>
              <a:effectLst/>
              <a:latin typeface="Arial" pitchFamily="34" charset="0"/>
            </a:endParaRPr>
          </a:p>
        </p:txBody>
      </p:sp>
      <p:sp>
        <p:nvSpPr>
          <p:cNvPr id="7" name="TextBox 6"/>
          <p:cNvSpPr txBox="1"/>
          <p:nvPr/>
        </p:nvSpPr>
        <p:spPr>
          <a:xfrm>
            <a:off x="6630363" y="4869160"/>
            <a:ext cx="1503938" cy="461665"/>
          </a:xfrm>
          <a:prstGeom prst="rect">
            <a:avLst/>
          </a:prstGeom>
          <a:noFill/>
        </p:spPr>
        <p:txBody>
          <a:bodyPr wrap="none" rtlCol="0">
            <a:spAutoFit/>
          </a:bodyPr>
          <a:lstStyle/>
          <a:p>
            <a:r>
              <a:rPr lang="en-AU" sz="2400" dirty="0" smtClean="0">
                <a:solidFill>
                  <a:srgbClr val="00A44A"/>
                </a:solidFill>
              </a:rPr>
              <a:t>Approach</a:t>
            </a:r>
            <a:endParaRPr lang="en-AU" sz="2400" dirty="0">
              <a:solidFill>
                <a:srgbClr val="00A44A"/>
              </a:solidFill>
            </a:endParaRPr>
          </a:p>
        </p:txBody>
      </p:sp>
      <p:sp>
        <p:nvSpPr>
          <p:cNvPr id="5" name="Left-Right Arrow 4"/>
          <p:cNvSpPr/>
          <p:nvPr/>
        </p:nvSpPr>
        <p:spPr bwMode="auto">
          <a:xfrm>
            <a:off x="4716016" y="3222688"/>
            <a:ext cx="1368152" cy="484632"/>
          </a:xfrm>
          <a:prstGeom prst="leftRightArrow">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1800" b="0" i="0" u="none" strike="noStrike" cap="none" normalizeH="0" baseline="0" smtClean="0">
              <a:ln>
                <a:noFill/>
              </a:ln>
              <a:solidFill>
                <a:schemeClr val="bg2"/>
              </a:solidFill>
              <a:effectLst/>
              <a:latin typeface="Arial" pitchFamily="34" charset="0"/>
            </a:endParaRPr>
          </a:p>
        </p:txBody>
      </p:sp>
      <p:sp>
        <p:nvSpPr>
          <p:cNvPr id="6" name="Oval 5"/>
          <p:cNvSpPr/>
          <p:nvPr/>
        </p:nvSpPr>
        <p:spPr bwMode="auto">
          <a:xfrm>
            <a:off x="1691680" y="2348880"/>
            <a:ext cx="504056" cy="504056"/>
          </a:xfrm>
          <a:prstGeom prst="ellips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1800" b="0" i="0" u="none" strike="noStrike" cap="none" normalizeH="0" baseline="0" smtClean="0">
              <a:ln>
                <a:noFill/>
              </a:ln>
              <a:solidFill>
                <a:schemeClr val="bg2"/>
              </a:solidFill>
              <a:effectLst/>
              <a:latin typeface="Arial" pitchFamily="34" charset="0"/>
            </a:endParaRPr>
          </a:p>
        </p:txBody>
      </p:sp>
      <p:sp>
        <p:nvSpPr>
          <p:cNvPr id="10" name="Oval 9"/>
          <p:cNvSpPr/>
          <p:nvPr/>
        </p:nvSpPr>
        <p:spPr bwMode="auto">
          <a:xfrm>
            <a:off x="2076252" y="4509120"/>
            <a:ext cx="504056" cy="504056"/>
          </a:xfrm>
          <a:prstGeom prst="ellips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1800" b="0" i="0" u="none" strike="noStrike" cap="none" normalizeH="0" baseline="0" smtClean="0">
              <a:ln>
                <a:noFill/>
              </a:ln>
              <a:solidFill>
                <a:schemeClr val="bg2"/>
              </a:solidFill>
              <a:effectLst/>
              <a:latin typeface="Arial" pitchFamily="34" charset="0"/>
            </a:endParaRPr>
          </a:p>
        </p:txBody>
      </p:sp>
      <p:sp>
        <p:nvSpPr>
          <p:cNvPr id="11" name="Oval 10"/>
          <p:cNvSpPr/>
          <p:nvPr/>
        </p:nvSpPr>
        <p:spPr bwMode="auto">
          <a:xfrm>
            <a:off x="2002860" y="3157736"/>
            <a:ext cx="504056" cy="504056"/>
          </a:xfrm>
          <a:prstGeom prst="ellips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1800" b="0" i="0" u="none" strike="noStrike" cap="none" normalizeH="0" baseline="0" smtClean="0">
              <a:ln>
                <a:noFill/>
              </a:ln>
              <a:solidFill>
                <a:schemeClr val="bg2"/>
              </a:solidFill>
              <a:effectLst/>
              <a:latin typeface="Arial" pitchFamily="34" charset="0"/>
            </a:endParaRPr>
          </a:p>
        </p:txBody>
      </p:sp>
      <p:sp>
        <p:nvSpPr>
          <p:cNvPr id="12" name="Oval 11"/>
          <p:cNvSpPr/>
          <p:nvPr/>
        </p:nvSpPr>
        <p:spPr bwMode="auto">
          <a:xfrm>
            <a:off x="1190287" y="3310136"/>
            <a:ext cx="504056" cy="504056"/>
          </a:xfrm>
          <a:prstGeom prst="ellips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1800" b="0" i="0" u="none" strike="noStrike" cap="none" normalizeH="0" baseline="0" smtClean="0">
              <a:ln>
                <a:noFill/>
              </a:ln>
              <a:solidFill>
                <a:schemeClr val="bg2"/>
              </a:solidFill>
              <a:effectLst/>
              <a:latin typeface="Arial" pitchFamily="34" charset="0"/>
            </a:endParaRPr>
          </a:p>
        </p:txBody>
      </p:sp>
      <p:sp>
        <p:nvSpPr>
          <p:cNvPr id="13" name="Oval 12"/>
          <p:cNvSpPr/>
          <p:nvPr/>
        </p:nvSpPr>
        <p:spPr bwMode="auto">
          <a:xfrm>
            <a:off x="2915816" y="3707320"/>
            <a:ext cx="504056" cy="504056"/>
          </a:xfrm>
          <a:prstGeom prst="ellips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1800" b="0" i="0" u="none" strike="noStrike" cap="none" normalizeH="0" baseline="0" smtClean="0">
              <a:ln>
                <a:noFill/>
              </a:ln>
              <a:solidFill>
                <a:schemeClr val="bg2"/>
              </a:solidFill>
              <a:effectLst/>
              <a:latin typeface="Arial" pitchFamily="34" charset="0"/>
            </a:endParaRPr>
          </a:p>
        </p:txBody>
      </p:sp>
      <p:sp>
        <p:nvSpPr>
          <p:cNvPr id="14" name="Oval 13"/>
          <p:cNvSpPr/>
          <p:nvPr/>
        </p:nvSpPr>
        <p:spPr bwMode="auto">
          <a:xfrm>
            <a:off x="3065422" y="2574578"/>
            <a:ext cx="504056" cy="504056"/>
          </a:xfrm>
          <a:prstGeom prst="ellips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1800" b="0" i="0" u="none" strike="noStrike" cap="none" normalizeH="0" baseline="0" smtClean="0">
              <a:ln>
                <a:noFill/>
              </a:ln>
              <a:solidFill>
                <a:schemeClr val="bg2"/>
              </a:solidFill>
              <a:effectLst/>
              <a:latin typeface="Arial" pitchFamily="34" charset="0"/>
            </a:endParaRPr>
          </a:p>
        </p:txBody>
      </p:sp>
      <p:sp>
        <p:nvSpPr>
          <p:cNvPr id="15" name="Oval 14"/>
          <p:cNvSpPr/>
          <p:nvPr/>
        </p:nvSpPr>
        <p:spPr bwMode="auto">
          <a:xfrm>
            <a:off x="2650528" y="1844824"/>
            <a:ext cx="504056" cy="504056"/>
          </a:xfrm>
          <a:prstGeom prst="ellips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1800" b="0" i="0" u="none" strike="noStrike" cap="none" normalizeH="0" baseline="0" smtClean="0">
              <a:ln>
                <a:noFill/>
              </a:ln>
              <a:solidFill>
                <a:schemeClr val="bg2"/>
              </a:solidFill>
              <a:effectLst/>
              <a:latin typeface="Arial" pitchFamily="34" charset="0"/>
            </a:endParaRPr>
          </a:p>
        </p:txBody>
      </p:sp>
      <p:cxnSp>
        <p:nvCxnSpPr>
          <p:cNvPr id="9" name="Straight Arrow Connector 8"/>
          <p:cNvCxnSpPr/>
          <p:nvPr/>
        </p:nvCxnSpPr>
        <p:spPr bwMode="auto">
          <a:xfrm>
            <a:off x="2049716" y="2852936"/>
            <a:ext cx="146020" cy="304800"/>
          </a:xfrm>
          <a:prstGeom prst="straightConnector1">
            <a:avLst/>
          </a:prstGeom>
          <a:solidFill>
            <a:schemeClr val="accent1"/>
          </a:solidFill>
          <a:ln w="12700" cap="flat" cmpd="sng" algn="ctr">
            <a:solidFill>
              <a:schemeClr val="tx1"/>
            </a:solidFill>
            <a:prstDash val="solid"/>
            <a:round/>
            <a:headEnd type="arrow"/>
            <a:tailEnd type="arrow"/>
          </a:ln>
          <a:effectLst/>
        </p:spPr>
      </p:cxnSp>
      <p:cxnSp>
        <p:nvCxnSpPr>
          <p:cNvPr id="19" name="Straight Arrow Connector 18"/>
          <p:cNvCxnSpPr>
            <a:endCxn id="13" idx="0"/>
          </p:cNvCxnSpPr>
          <p:nvPr/>
        </p:nvCxnSpPr>
        <p:spPr bwMode="auto">
          <a:xfrm>
            <a:off x="2902556" y="2348880"/>
            <a:ext cx="265288" cy="1358440"/>
          </a:xfrm>
          <a:prstGeom prst="straightConnector1">
            <a:avLst/>
          </a:prstGeom>
          <a:solidFill>
            <a:schemeClr val="accent1"/>
          </a:solidFill>
          <a:ln w="12700" cap="flat" cmpd="sng" algn="ctr">
            <a:solidFill>
              <a:schemeClr val="tx1"/>
            </a:solidFill>
            <a:prstDash val="solid"/>
            <a:round/>
            <a:headEnd type="arrow"/>
            <a:tailEnd type="arrow"/>
          </a:ln>
          <a:effectLst/>
        </p:spPr>
      </p:cxnSp>
      <p:cxnSp>
        <p:nvCxnSpPr>
          <p:cNvPr id="20" name="Straight Arrow Connector 19"/>
          <p:cNvCxnSpPr>
            <a:endCxn id="13" idx="0"/>
          </p:cNvCxnSpPr>
          <p:nvPr/>
        </p:nvCxnSpPr>
        <p:spPr bwMode="auto">
          <a:xfrm flipH="1">
            <a:off x="3167844" y="3157736"/>
            <a:ext cx="149606" cy="549584"/>
          </a:xfrm>
          <a:prstGeom prst="straightConnector1">
            <a:avLst/>
          </a:prstGeom>
          <a:solidFill>
            <a:schemeClr val="accent1"/>
          </a:solidFill>
          <a:ln w="12700" cap="flat" cmpd="sng" algn="ctr">
            <a:solidFill>
              <a:schemeClr val="tx1"/>
            </a:solidFill>
            <a:prstDash val="solid"/>
            <a:round/>
            <a:headEnd type="arrow"/>
            <a:tailEnd type="arrow"/>
          </a:ln>
          <a:effectLst/>
        </p:spPr>
      </p:cxnSp>
      <p:cxnSp>
        <p:nvCxnSpPr>
          <p:cNvPr id="21" name="Straight Arrow Connector 20"/>
          <p:cNvCxnSpPr/>
          <p:nvPr/>
        </p:nvCxnSpPr>
        <p:spPr bwMode="auto">
          <a:xfrm flipV="1">
            <a:off x="2506916" y="4161656"/>
            <a:ext cx="408900" cy="347464"/>
          </a:xfrm>
          <a:prstGeom prst="straightConnector1">
            <a:avLst/>
          </a:prstGeom>
          <a:solidFill>
            <a:schemeClr val="accent1"/>
          </a:solidFill>
          <a:ln w="12700" cap="flat" cmpd="sng" algn="ctr">
            <a:solidFill>
              <a:schemeClr val="tx1"/>
            </a:solidFill>
            <a:prstDash val="solid"/>
            <a:round/>
            <a:headEnd type="arrow"/>
            <a:tailEnd type="arrow"/>
          </a:ln>
          <a:effectLst/>
        </p:spPr>
      </p:cxnSp>
      <p:cxnSp>
        <p:nvCxnSpPr>
          <p:cNvPr id="22" name="Straight Arrow Connector 21"/>
          <p:cNvCxnSpPr/>
          <p:nvPr/>
        </p:nvCxnSpPr>
        <p:spPr bwMode="auto">
          <a:xfrm>
            <a:off x="1568240" y="3814192"/>
            <a:ext cx="554486" cy="694928"/>
          </a:xfrm>
          <a:prstGeom prst="straightConnector1">
            <a:avLst/>
          </a:prstGeom>
          <a:solidFill>
            <a:schemeClr val="accent1"/>
          </a:solidFill>
          <a:ln w="12700" cap="flat" cmpd="sng" algn="ctr">
            <a:solidFill>
              <a:schemeClr val="tx1"/>
            </a:solidFill>
            <a:prstDash val="solid"/>
            <a:round/>
            <a:headEnd type="arrow"/>
            <a:tailEnd type="arrow"/>
          </a:ln>
          <a:effectLst/>
        </p:spPr>
      </p:cxnSp>
      <p:cxnSp>
        <p:nvCxnSpPr>
          <p:cNvPr id="23" name="Straight Arrow Connector 22"/>
          <p:cNvCxnSpPr/>
          <p:nvPr/>
        </p:nvCxnSpPr>
        <p:spPr bwMode="auto">
          <a:xfrm>
            <a:off x="3021824" y="2348880"/>
            <a:ext cx="146020" cy="304800"/>
          </a:xfrm>
          <a:prstGeom prst="straightConnector1">
            <a:avLst/>
          </a:prstGeom>
          <a:solidFill>
            <a:schemeClr val="accent1"/>
          </a:solidFill>
          <a:ln w="12700" cap="flat" cmpd="sng" algn="ctr">
            <a:solidFill>
              <a:schemeClr val="tx1"/>
            </a:solidFill>
            <a:prstDash val="solid"/>
            <a:round/>
            <a:headEnd type="arrow"/>
            <a:tailEnd type="arrow"/>
          </a:ln>
          <a:effectLst/>
        </p:spPr>
      </p:cxnSp>
      <p:cxnSp>
        <p:nvCxnSpPr>
          <p:cNvPr id="31" name="Straight Arrow Connector 30"/>
          <p:cNvCxnSpPr/>
          <p:nvPr/>
        </p:nvCxnSpPr>
        <p:spPr bwMode="auto">
          <a:xfrm>
            <a:off x="2254888" y="3692384"/>
            <a:ext cx="73392" cy="816736"/>
          </a:xfrm>
          <a:prstGeom prst="straightConnector1">
            <a:avLst/>
          </a:prstGeom>
          <a:solidFill>
            <a:schemeClr val="accent1"/>
          </a:solidFill>
          <a:ln w="12700" cap="flat" cmpd="sng" algn="ctr">
            <a:solidFill>
              <a:schemeClr val="tx1"/>
            </a:solidFill>
            <a:prstDash val="solid"/>
            <a:round/>
            <a:headEnd type="arrow"/>
            <a:tailEnd type="arrow"/>
          </a:ln>
          <a:effectLst/>
        </p:spPr>
      </p:cxnSp>
      <p:cxnSp>
        <p:nvCxnSpPr>
          <p:cNvPr id="32" name="Straight Arrow Connector 31"/>
          <p:cNvCxnSpPr/>
          <p:nvPr/>
        </p:nvCxnSpPr>
        <p:spPr bwMode="auto">
          <a:xfrm flipH="1">
            <a:off x="1568240" y="2826606"/>
            <a:ext cx="204233" cy="483530"/>
          </a:xfrm>
          <a:prstGeom prst="straightConnector1">
            <a:avLst/>
          </a:prstGeom>
          <a:solidFill>
            <a:schemeClr val="accent1"/>
          </a:solidFill>
          <a:ln w="12700" cap="flat" cmpd="sng" algn="ctr">
            <a:solidFill>
              <a:schemeClr val="tx1"/>
            </a:solidFill>
            <a:prstDash val="solid"/>
            <a:round/>
            <a:headEnd type="arrow"/>
            <a:tailEnd type="arrow"/>
          </a:ln>
          <a:effectLst/>
        </p:spPr>
      </p:cxnSp>
      <p:cxnSp>
        <p:nvCxnSpPr>
          <p:cNvPr id="33" name="Straight Arrow Connector 32"/>
          <p:cNvCxnSpPr/>
          <p:nvPr/>
        </p:nvCxnSpPr>
        <p:spPr bwMode="auto">
          <a:xfrm>
            <a:off x="2488751" y="3556413"/>
            <a:ext cx="413805" cy="347464"/>
          </a:xfrm>
          <a:prstGeom prst="straightConnector1">
            <a:avLst/>
          </a:prstGeom>
          <a:solidFill>
            <a:schemeClr val="accent1"/>
          </a:solidFill>
          <a:ln w="12700" cap="flat" cmpd="sng" algn="ctr">
            <a:solidFill>
              <a:schemeClr val="tx1"/>
            </a:solidFill>
            <a:prstDash val="solid"/>
            <a:round/>
            <a:headEnd type="arrow"/>
            <a:tailEnd type="arrow"/>
          </a:ln>
          <a:effectLst/>
        </p:spPr>
      </p:cxnSp>
      <p:cxnSp>
        <p:nvCxnSpPr>
          <p:cNvPr id="16388" name="Straight Arrow Connector 16387"/>
          <p:cNvCxnSpPr/>
          <p:nvPr/>
        </p:nvCxnSpPr>
        <p:spPr bwMode="auto">
          <a:xfrm flipH="1">
            <a:off x="2328280" y="2348880"/>
            <a:ext cx="437714" cy="808856"/>
          </a:xfrm>
          <a:prstGeom prst="straightConnector1">
            <a:avLst/>
          </a:prstGeom>
          <a:solidFill>
            <a:schemeClr val="accent1"/>
          </a:solidFill>
          <a:ln w="12700" cap="flat" cmpd="sng" algn="ctr">
            <a:solidFill>
              <a:srgbClr val="FF0000"/>
            </a:solidFill>
            <a:prstDash val="solid"/>
            <a:round/>
            <a:headEnd type="arrow"/>
            <a:tailEnd type="arrow"/>
          </a:ln>
          <a:effectLst/>
        </p:spPr>
      </p:cxnSp>
      <p:sp>
        <p:nvSpPr>
          <p:cNvPr id="16390" name="TextBox 16389"/>
          <p:cNvSpPr txBox="1"/>
          <p:nvPr/>
        </p:nvSpPr>
        <p:spPr>
          <a:xfrm>
            <a:off x="5868144" y="1988840"/>
            <a:ext cx="2351926" cy="369332"/>
          </a:xfrm>
          <a:prstGeom prst="rect">
            <a:avLst/>
          </a:prstGeom>
          <a:noFill/>
        </p:spPr>
        <p:txBody>
          <a:bodyPr wrap="none" rtlCol="0">
            <a:spAutoFit/>
          </a:bodyPr>
          <a:lstStyle/>
          <a:p>
            <a:r>
              <a:rPr lang="en-AU" dirty="0" smtClean="0">
                <a:solidFill>
                  <a:srgbClr val="FF0000"/>
                </a:solidFill>
              </a:rPr>
              <a:t>What would happen?</a:t>
            </a:r>
            <a:endParaRPr lang="en-AU" dirty="0">
              <a:solidFill>
                <a:srgbClr val="FF0000"/>
              </a:solidFill>
            </a:endParaRPr>
          </a:p>
        </p:txBody>
      </p:sp>
      <p:cxnSp>
        <p:nvCxnSpPr>
          <p:cNvPr id="16392" name="Straight Arrow Connector 16391"/>
          <p:cNvCxnSpPr/>
          <p:nvPr/>
        </p:nvCxnSpPr>
        <p:spPr bwMode="auto">
          <a:xfrm>
            <a:off x="6630363" y="2348880"/>
            <a:ext cx="413744" cy="360040"/>
          </a:xfrm>
          <a:prstGeom prst="straightConnector1">
            <a:avLst/>
          </a:prstGeom>
          <a:solidFill>
            <a:schemeClr val="accent1"/>
          </a:solidFill>
          <a:ln w="12700" cap="flat" cmpd="sng" algn="ctr">
            <a:solidFill>
              <a:srgbClr val="FF0000"/>
            </a:solidFill>
            <a:prstDash val="solid"/>
            <a:round/>
            <a:headEnd type="none" w="sm" len="sm"/>
            <a:tailEnd type="arrow"/>
          </a:ln>
          <a:effectLst/>
        </p:spPr>
      </p:cxnSp>
      <p:sp>
        <p:nvSpPr>
          <p:cNvPr id="16393" name="TextBox 16392"/>
          <p:cNvSpPr txBox="1"/>
          <p:nvPr/>
        </p:nvSpPr>
        <p:spPr>
          <a:xfrm>
            <a:off x="6336196" y="3157821"/>
            <a:ext cx="2304255" cy="923330"/>
          </a:xfrm>
          <a:prstGeom prst="rect">
            <a:avLst/>
          </a:prstGeom>
          <a:noFill/>
        </p:spPr>
        <p:txBody>
          <a:bodyPr wrap="square" rtlCol="0">
            <a:spAutoFit/>
          </a:bodyPr>
          <a:lstStyle/>
          <a:p>
            <a:r>
              <a:rPr lang="en-AU" dirty="0" smtClean="0">
                <a:solidFill>
                  <a:srgbClr val="B10043"/>
                </a:solidFill>
                <a:latin typeface="Calibri" pitchFamily="34" charset="0"/>
              </a:rPr>
              <a:t>E.g. agent-based </a:t>
            </a:r>
            <a:r>
              <a:rPr lang="en-AU" dirty="0">
                <a:solidFill>
                  <a:srgbClr val="B10043"/>
                </a:solidFill>
                <a:latin typeface="Calibri" pitchFamily="34" charset="0"/>
              </a:rPr>
              <a:t>non-linear </a:t>
            </a:r>
            <a:r>
              <a:rPr lang="en-AU" dirty="0" smtClean="0">
                <a:solidFill>
                  <a:srgbClr val="B10043"/>
                </a:solidFill>
                <a:latin typeface="Calibri" pitchFamily="34" charset="0"/>
              </a:rPr>
              <a:t>cooperative </a:t>
            </a:r>
            <a:r>
              <a:rPr lang="en-AU" dirty="0">
                <a:solidFill>
                  <a:srgbClr val="B10043"/>
                </a:solidFill>
                <a:latin typeface="Calibri" pitchFamily="34" charset="0"/>
              </a:rPr>
              <a:t>co-evolutionary </a:t>
            </a:r>
            <a:r>
              <a:rPr lang="en-AU" dirty="0" smtClean="0">
                <a:solidFill>
                  <a:srgbClr val="B10043"/>
                </a:solidFill>
                <a:latin typeface="Calibri" pitchFamily="34" charset="0"/>
              </a:rPr>
              <a:t>system</a:t>
            </a:r>
            <a:endParaRPr lang="en-AU" dirty="0">
              <a:solidFill>
                <a:srgbClr val="B10043"/>
              </a:solidFill>
            </a:endParaRPr>
          </a:p>
        </p:txBody>
      </p:sp>
      <p:sp>
        <p:nvSpPr>
          <p:cNvPr id="8" name="TextBox 7"/>
          <p:cNvSpPr txBox="1"/>
          <p:nvPr/>
        </p:nvSpPr>
        <p:spPr>
          <a:xfrm>
            <a:off x="1105372" y="5827101"/>
            <a:ext cx="3441968" cy="369332"/>
          </a:xfrm>
          <a:prstGeom prst="rect">
            <a:avLst/>
          </a:prstGeom>
          <a:noFill/>
        </p:spPr>
        <p:txBody>
          <a:bodyPr wrap="none" rtlCol="0">
            <a:spAutoFit/>
          </a:bodyPr>
          <a:lstStyle/>
          <a:p>
            <a:r>
              <a:rPr lang="en-AU" dirty="0" smtClean="0">
                <a:solidFill>
                  <a:srgbClr val="FF0000"/>
                </a:solidFill>
              </a:rPr>
              <a:t>How to measure its complexity?</a:t>
            </a:r>
            <a:endParaRPr lang="en-AU" dirty="0">
              <a:solidFill>
                <a:srgbClr val="FF0000"/>
              </a:solidFill>
            </a:endParaRPr>
          </a:p>
        </p:txBody>
      </p:sp>
      <p:sp>
        <p:nvSpPr>
          <p:cNvPr id="29" name="TextBox 28"/>
          <p:cNvSpPr txBox="1"/>
          <p:nvPr/>
        </p:nvSpPr>
        <p:spPr>
          <a:xfrm>
            <a:off x="1132374" y="6196577"/>
            <a:ext cx="4852610" cy="369332"/>
          </a:xfrm>
          <a:prstGeom prst="rect">
            <a:avLst/>
          </a:prstGeom>
          <a:noFill/>
        </p:spPr>
        <p:txBody>
          <a:bodyPr wrap="none" rtlCol="0">
            <a:spAutoFit/>
          </a:bodyPr>
          <a:lstStyle/>
          <a:p>
            <a:r>
              <a:rPr lang="en-AU" dirty="0" smtClean="0">
                <a:solidFill>
                  <a:srgbClr val="FF0000"/>
                </a:solidFill>
              </a:rPr>
              <a:t>How to classify problems on their complexity?</a:t>
            </a:r>
            <a:endParaRPr lang="en-AU" dirty="0">
              <a:solidFill>
                <a:srgbClr val="FF0000"/>
              </a:solidFill>
            </a:endParaRPr>
          </a:p>
        </p:txBody>
      </p:sp>
    </p:spTree>
    <p:extLst>
      <p:ext uri="{BB962C8B-B14F-4D97-AF65-F5344CB8AC3E}">
        <p14:creationId xmlns:p14="http://schemas.microsoft.com/office/powerpoint/2010/main" val="41402221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9"/>
                                          </p:stCondLst>
                                        </p:cTn>
                                        <p:tgtEl>
                                          <p:spTgt spid="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9"/>
                                          </p:stCondLst>
                                        </p:cTn>
                                        <p:tgtEl>
                                          <p:spTgt spid="2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39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638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6390"/>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63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P spid="12" grpId="0" animBg="1"/>
      <p:bldP spid="13" grpId="0" animBg="1"/>
      <p:bldP spid="14" grpId="0" animBg="1"/>
      <p:bldP spid="15" grpId="0" animBg="1"/>
      <p:bldP spid="16390" grpId="0"/>
      <p:bldP spid="16393" grpId="0"/>
      <p:bldP spid="8" grpId="0"/>
      <p:bldP spid="29"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3"/>
          <p:cNvSpPr txBox="1">
            <a:spLocks noChangeArrowheads="1"/>
          </p:cNvSpPr>
          <p:nvPr/>
        </p:nvSpPr>
        <p:spPr bwMode="auto">
          <a:xfrm>
            <a:off x="179512" y="1340768"/>
            <a:ext cx="8964488" cy="4875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742950" indent="-74295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spcAft>
                <a:spcPct val="30000"/>
              </a:spcAft>
              <a:buFont typeface="Times New Roman" pitchFamily="18" charset="0"/>
              <a:buAutoNum type="arabicPeriod"/>
            </a:pPr>
            <a:r>
              <a:rPr lang="en-AU" sz="2800" dirty="0" smtClean="0">
                <a:solidFill>
                  <a:srgbClr val="00B050"/>
                </a:solidFill>
                <a:latin typeface="Calibri" pitchFamily="34" charset="0"/>
              </a:rPr>
              <a:t>Global optimisation in the integrated view</a:t>
            </a:r>
            <a:endParaRPr lang="en-AU" sz="2800" dirty="0">
              <a:solidFill>
                <a:srgbClr val="00B050"/>
              </a:solidFill>
              <a:latin typeface="Calibri" pitchFamily="34" charset="0"/>
            </a:endParaRPr>
          </a:p>
          <a:p>
            <a:pPr eaLnBrk="1" hangingPunct="1">
              <a:spcAft>
                <a:spcPct val="30000"/>
              </a:spcAft>
              <a:buFont typeface="Times New Roman" pitchFamily="18" charset="0"/>
              <a:buAutoNum type="arabicPeriod"/>
            </a:pPr>
            <a:r>
              <a:rPr lang="en-AU" sz="2800" dirty="0" smtClean="0">
                <a:solidFill>
                  <a:srgbClr val="00B050"/>
                </a:solidFill>
                <a:latin typeface="Calibri" pitchFamily="34" charset="0"/>
              </a:rPr>
              <a:t>Constraint handling issues (within silos, interactions between silos)</a:t>
            </a:r>
          </a:p>
          <a:p>
            <a:pPr eaLnBrk="1" hangingPunct="1">
              <a:spcAft>
                <a:spcPct val="30000"/>
              </a:spcAft>
              <a:buFont typeface="Times New Roman" pitchFamily="18" charset="0"/>
              <a:buAutoNum type="arabicPeriod"/>
            </a:pPr>
            <a:r>
              <a:rPr lang="en-AU" sz="2800" dirty="0" smtClean="0">
                <a:solidFill>
                  <a:srgbClr val="00B050"/>
                </a:solidFill>
                <a:latin typeface="Calibri" pitchFamily="34" charset="0"/>
              </a:rPr>
              <a:t>Flexibility of the model; what-if scenarios</a:t>
            </a:r>
            <a:endParaRPr lang="en-AU" sz="2800" dirty="0">
              <a:solidFill>
                <a:srgbClr val="00B050"/>
              </a:solidFill>
              <a:latin typeface="Calibri" pitchFamily="34" charset="0"/>
            </a:endParaRPr>
          </a:p>
          <a:p>
            <a:pPr eaLnBrk="1" hangingPunct="1">
              <a:spcAft>
                <a:spcPct val="30000"/>
              </a:spcAft>
              <a:buFont typeface="Times New Roman" pitchFamily="18" charset="0"/>
              <a:buAutoNum type="arabicPeriod"/>
            </a:pPr>
            <a:r>
              <a:rPr lang="en-AU" sz="2800" dirty="0" smtClean="0">
                <a:solidFill>
                  <a:srgbClr val="00B050"/>
                </a:solidFill>
                <a:latin typeface="Calibri" pitchFamily="34" charset="0"/>
              </a:rPr>
              <a:t>Variability &amp; robustness</a:t>
            </a:r>
          </a:p>
          <a:p>
            <a:pPr eaLnBrk="1" hangingPunct="1">
              <a:spcAft>
                <a:spcPct val="30000"/>
              </a:spcAft>
              <a:buFont typeface="Times New Roman" pitchFamily="18" charset="0"/>
              <a:buAutoNum type="arabicPeriod"/>
            </a:pPr>
            <a:r>
              <a:rPr lang="en-AU" sz="2800" dirty="0" smtClean="0">
                <a:solidFill>
                  <a:srgbClr val="00B050"/>
                </a:solidFill>
                <a:latin typeface="Calibri" pitchFamily="34" charset="0"/>
              </a:rPr>
              <a:t>Multi-objective </a:t>
            </a:r>
            <a:r>
              <a:rPr lang="en-AU" sz="2800" dirty="0">
                <a:solidFill>
                  <a:srgbClr val="00B050"/>
                </a:solidFill>
                <a:latin typeface="Calibri" pitchFamily="34" charset="0"/>
              </a:rPr>
              <a:t>optimisation and trade-offs against </a:t>
            </a:r>
            <a:r>
              <a:rPr lang="en-AU" sz="2800" dirty="0" smtClean="0">
                <a:solidFill>
                  <a:srgbClr val="00B050"/>
                </a:solidFill>
                <a:latin typeface="Calibri" pitchFamily="34" charset="0"/>
              </a:rPr>
              <a:t>KPIs</a:t>
            </a:r>
          </a:p>
          <a:p>
            <a:pPr eaLnBrk="1" hangingPunct="1">
              <a:spcAft>
                <a:spcPct val="30000"/>
              </a:spcAft>
              <a:buFont typeface="Times New Roman" pitchFamily="18" charset="0"/>
              <a:buAutoNum type="arabicPeriod"/>
            </a:pPr>
            <a:r>
              <a:rPr lang="en-AU" sz="2800" dirty="0" smtClean="0">
                <a:solidFill>
                  <a:srgbClr val="00B050"/>
                </a:solidFill>
                <a:latin typeface="Calibri" pitchFamily="34" charset="0"/>
              </a:rPr>
              <a:t>Handling different time horizons</a:t>
            </a:r>
          </a:p>
          <a:p>
            <a:pPr eaLnBrk="1" hangingPunct="1">
              <a:spcAft>
                <a:spcPct val="30000"/>
              </a:spcAft>
              <a:buFont typeface="Times New Roman" pitchFamily="18" charset="0"/>
              <a:buAutoNum type="arabicPeriod"/>
            </a:pPr>
            <a:r>
              <a:rPr lang="en-AU" sz="2800" dirty="0" smtClean="0">
                <a:solidFill>
                  <a:srgbClr val="00B050"/>
                </a:solidFill>
                <a:latin typeface="Calibri" pitchFamily="34" charset="0"/>
              </a:rPr>
              <a:t>Explanatory features of the optimiser</a:t>
            </a:r>
          </a:p>
          <a:p>
            <a:pPr eaLnBrk="1" hangingPunct="1">
              <a:spcAft>
                <a:spcPct val="30000"/>
              </a:spcAft>
              <a:buFont typeface="Times New Roman" pitchFamily="18" charset="0"/>
              <a:buAutoNum type="arabicPeriod"/>
            </a:pPr>
            <a:r>
              <a:rPr lang="en-AU" sz="2800" dirty="0" smtClean="0">
                <a:solidFill>
                  <a:srgbClr val="00B050"/>
                </a:solidFill>
                <a:latin typeface="Calibri" pitchFamily="34" charset="0"/>
              </a:rPr>
              <a:t>Running time of the algorithm</a:t>
            </a:r>
            <a:endParaRPr lang="en-AU" sz="2800" dirty="0">
              <a:solidFill>
                <a:srgbClr val="00B050"/>
              </a:solidFill>
              <a:latin typeface="Calibri" pitchFamily="34" charset="0"/>
            </a:endParaRPr>
          </a:p>
        </p:txBody>
      </p:sp>
      <p:sp>
        <p:nvSpPr>
          <p:cNvPr id="16387" name="Rectangle 4"/>
          <p:cNvSpPr>
            <a:spLocks noChangeArrowheads="1"/>
          </p:cNvSpPr>
          <p:nvPr/>
        </p:nvSpPr>
        <p:spPr bwMode="auto">
          <a:xfrm>
            <a:off x="0" y="0"/>
            <a:ext cx="9144000" cy="90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4000" dirty="0" smtClean="0">
                <a:solidFill>
                  <a:srgbClr val="00B050"/>
                </a:solidFill>
                <a:latin typeface="Calibri" pitchFamily="34" charset="0"/>
              </a:rPr>
              <a:t>Science issues</a:t>
            </a:r>
            <a:endParaRPr lang="en-AU" sz="4000" dirty="0">
              <a:solidFill>
                <a:srgbClr val="00B050"/>
              </a:solidFill>
              <a:latin typeface="Calibri" pitchFamily="34" charset="0"/>
            </a:endParaRPr>
          </a:p>
        </p:txBody>
      </p:sp>
    </p:spTree>
    <p:extLst>
      <p:ext uri="{BB962C8B-B14F-4D97-AF65-F5344CB8AC3E}">
        <p14:creationId xmlns:p14="http://schemas.microsoft.com/office/powerpoint/2010/main" val="18646853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8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38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38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38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38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46"/>
          <p:cNvSpPr txBox="1">
            <a:spLocks noChangeArrowheads="1"/>
          </p:cNvSpPr>
          <p:nvPr/>
        </p:nvSpPr>
        <p:spPr bwMode="auto">
          <a:xfrm>
            <a:off x="0" y="0"/>
            <a:ext cx="9144000" cy="914400"/>
          </a:xfrm>
          <a:prstGeom prst="rect">
            <a:avLst/>
          </a:prstGeom>
          <a:noFill/>
          <a:ln>
            <a:miter lim="800000"/>
            <a:headEnd/>
            <a:tailEnd/>
          </a:ln>
        </p:spPr>
        <p:txBody>
          <a:bodyPr anchor="ctr"/>
          <a:lstStyle/>
          <a:p>
            <a:pPr algn="ctr">
              <a:defRPr/>
            </a:pPr>
            <a:r>
              <a:rPr lang="en-US" sz="4000" kern="0" dirty="0" smtClean="0">
                <a:solidFill>
                  <a:srgbClr val="00B050"/>
                </a:solidFill>
                <a:latin typeface="Calibri" pitchFamily="34" charset="0"/>
                <a:ea typeface="+mj-ea"/>
                <a:cs typeface="+mj-cs"/>
              </a:rPr>
              <a:t>Rewards</a:t>
            </a:r>
            <a:endParaRPr lang="en-AU" sz="4000" kern="0" dirty="0">
              <a:solidFill>
                <a:srgbClr val="00B050"/>
              </a:solidFill>
              <a:latin typeface="Calibri" pitchFamily="34" charset="0"/>
              <a:ea typeface="+mj-ea"/>
              <a:cs typeface="+mj-cs"/>
            </a:endParaRPr>
          </a:p>
        </p:txBody>
      </p:sp>
      <p:sp>
        <p:nvSpPr>
          <p:cNvPr id="2" name="TextBox 1"/>
          <p:cNvSpPr txBox="1"/>
          <p:nvPr/>
        </p:nvSpPr>
        <p:spPr>
          <a:xfrm>
            <a:off x="179512" y="1268760"/>
            <a:ext cx="8964488" cy="5124480"/>
          </a:xfrm>
          <a:prstGeom prst="rect">
            <a:avLst/>
          </a:prstGeom>
          <a:noFill/>
        </p:spPr>
        <p:txBody>
          <a:bodyPr wrap="square" rtlCol="0">
            <a:spAutoFit/>
          </a:bodyPr>
          <a:lstStyle/>
          <a:p>
            <a:pPr>
              <a:spcAft>
                <a:spcPts val="1800"/>
              </a:spcAft>
            </a:pPr>
            <a:r>
              <a:rPr lang="en-AU" sz="2800" dirty="0" smtClean="0">
                <a:solidFill>
                  <a:srgbClr val="00B050"/>
                </a:solidFill>
                <a:latin typeface="Calibri" pitchFamily="34" charset="0"/>
              </a:rPr>
              <a:t>And if you address important (for the real-world) issues, there are some great academic rewards as well:</a:t>
            </a:r>
          </a:p>
          <a:p>
            <a:pPr marL="457200" indent="-457200">
              <a:spcAft>
                <a:spcPts val="1800"/>
              </a:spcAft>
              <a:buFont typeface="Arial" pitchFamily="34" charset="0"/>
              <a:buChar char="•"/>
            </a:pPr>
            <a:r>
              <a:rPr lang="en-AU" sz="2800" dirty="0" smtClean="0">
                <a:solidFill>
                  <a:srgbClr val="00B050"/>
                </a:solidFill>
                <a:latin typeface="Calibri" pitchFamily="34" charset="0"/>
              </a:rPr>
              <a:t>You would be cited extensively…</a:t>
            </a:r>
          </a:p>
          <a:p>
            <a:pPr marL="457200" indent="-457200">
              <a:spcAft>
                <a:spcPts val="1800"/>
              </a:spcAft>
              <a:buFont typeface="Arial" pitchFamily="34" charset="0"/>
              <a:buChar char="•"/>
            </a:pPr>
            <a:r>
              <a:rPr lang="en-AU" sz="2800" dirty="0" smtClean="0">
                <a:solidFill>
                  <a:srgbClr val="00B050"/>
                </a:solidFill>
                <a:latin typeface="Calibri" pitchFamily="34" charset="0"/>
              </a:rPr>
              <a:t>Your </a:t>
            </a:r>
            <a:r>
              <a:rPr lang="en-AU" sz="2800" i="1" dirty="0" smtClean="0">
                <a:solidFill>
                  <a:srgbClr val="00B050"/>
                </a:solidFill>
                <a:latin typeface="Calibri" pitchFamily="34" charset="0"/>
              </a:rPr>
              <a:t>h-index</a:t>
            </a:r>
            <a:r>
              <a:rPr lang="en-AU" sz="2800" dirty="0" smtClean="0">
                <a:solidFill>
                  <a:srgbClr val="00B050"/>
                </a:solidFill>
                <a:latin typeface="Calibri" pitchFamily="34" charset="0"/>
              </a:rPr>
              <a:t> would go up to some high levels…</a:t>
            </a:r>
          </a:p>
          <a:p>
            <a:pPr marL="457200" indent="-457200">
              <a:spcAft>
                <a:spcPts val="1800"/>
              </a:spcAft>
              <a:buFont typeface="Arial" pitchFamily="34" charset="0"/>
              <a:buChar char="•"/>
            </a:pPr>
            <a:r>
              <a:rPr lang="en-AU" sz="2800" dirty="0" smtClean="0">
                <a:solidFill>
                  <a:srgbClr val="00B050"/>
                </a:solidFill>
                <a:latin typeface="Calibri" pitchFamily="34" charset="0"/>
              </a:rPr>
              <a:t>You would get a nice recognition within your research community…</a:t>
            </a:r>
          </a:p>
          <a:p>
            <a:pPr marL="457200" indent="-457200">
              <a:spcAft>
                <a:spcPts val="1800"/>
              </a:spcAft>
              <a:buFont typeface="Arial" pitchFamily="34" charset="0"/>
              <a:buChar char="•"/>
            </a:pPr>
            <a:r>
              <a:rPr lang="en-AU" sz="2800" dirty="0" smtClean="0">
                <a:solidFill>
                  <a:srgbClr val="00B050"/>
                </a:solidFill>
                <a:latin typeface="Calibri" pitchFamily="34" charset="0"/>
              </a:rPr>
              <a:t>You will be getting more invitations (e.g. keynote talks) than you can handle…</a:t>
            </a:r>
            <a:endParaRPr lang="en-AU" sz="2800" dirty="0"/>
          </a:p>
          <a:p>
            <a:pPr>
              <a:spcAft>
                <a:spcPts val="1800"/>
              </a:spcAft>
            </a:pPr>
            <a:r>
              <a:rPr lang="en-AU" sz="2800" dirty="0" smtClean="0">
                <a:solidFill>
                  <a:srgbClr val="00B050"/>
                </a:solidFill>
                <a:latin typeface="Calibri" pitchFamily="34" charset="0"/>
              </a:rPr>
              <a:t>and your personal </a:t>
            </a:r>
            <a:r>
              <a:rPr lang="en-AU" sz="2800" smtClean="0">
                <a:solidFill>
                  <a:srgbClr val="00B050"/>
                </a:solidFill>
                <a:latin typeface="Calibri" pitchFamily="34" charset="0"/>
              </a:rPr>
              <a:t>life would </a:t>
            </a:r>
            <a:r>
              <a:rPr lang="en-AU" sz="2800" dirty="0" smtClean="0">
                <a:solidFill>
                  <a:srgbClr val="00B050"/>
                </a:solidFill>
                <a:latin typeface="Calibri" pitchFamily="34" charset="0"/>
              </a:rPr>
              <a:t>change forever…</a:t>
            </a:r>
            <a:r>
              <a:rPr lang="en-AU" sz="2800" dirty="0" smtClean="0">
                <a:solidFill>
                  <a:srgbClr val="00B050"/>
                </a:solidFill>
                <a:latin typeface="Calibri" pitchFamily="34" charset="0"/>
                <a:sym typeface="Wingdings" pitchFamily="2" charset="2"/>
              </a:rPr>
              <a:t></a:t>
            </a:r>
            <a:endParaRPr lang="en-AU" sz="2800" dirty="0" smtClean="0">
              <a:solidFill>
                <a:srgbClr val="00B050"/>
              </a:solidFill>
              <a:latin typeface="Calibri" pitchFamily="34" charset="0"/>
            </a:endParaRPr>
          </a:p>
        </p:txBody>
      </p:sp>
    </p:spTree>
    <p:extLst>
      <p:ext uri="{BB962C8B-B14F-4D97-AF65-F5344CB8AC3E}">
        <p14:creationId xmlns:p14="http://schemas.microsoft.com/office/powerpoint/2010/main" val="28602629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59832" y="3861048"/>
            <a:ext cx="3168352" cy="584775"/>
          </a:xfrm>
          <a:prstGeom prst="rect">
            <a:avLst/>
          </a:prstGeom>
          <a:noFill/>
        </p:spPr>
        <p:txBody>
          <a:bodyPr wrap="square" rtlCol="0">
            <a:spAutoFit/>
          </a:bodyPr>
          <a:lstStyle/>
          <a:p>
            <a:pPr algn="ctr"/>
            <a:r>
              <a:rPr lang="en-AU" sz="3200" dirty="0" smtClean="0">
                <a:solidFill>
                  <a:schemeClr val="bg1"/>
                </a:solidFill>
                <a:latin typeface="Calibri" pitchFamily="34" charset="0"/>
              </a:rPr>
              <a:t>Thank you…</a:t>
            </a:r>
            <a:r>
              <a:rPr lang="en-AU" sz="3200" dirty="0" smtClean="0">
                <a:solidFill>
                  <a:schemeClr val="bg1"/>
                </a:solidFill>
                <a:latin typeface="Calibri" pitchFamily="34" charset="0"/>
                <a:sym typeface="Wingdings" pitchFamily="2" charset="2"/>
              </a:rPr>
              <a:t></a:t>
            </a:r>
            <a:endParaRPr lang="en-AU" sz="3200" dirty="0">
              <a:solidFill>
                <a:schemeClr val="bg1"/>
              </a:solidFill>
              <a:latin typeface="Calibri" pitchFamily="34"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2822196875"/>
              </p:ext>
            </p:extLst>
          </p:nvPr>
        </p:nvGraphicFramePr>
        <p:xfrm>
          <a:off x="-344381" y="-387424"/>
          <a:ext cx="10037644" cy="7568615"/>
        </p:xfrm>
        <a:graphic>
          <a:graphicData uri="http://schemas.openxmlformats.org/presentationml/2006/ole">
            <mc:AlternateContent xmlns:mc="http://schemas.openxmlformats.org/markup-compatibility/2006">
              <mc:Choice xmlns:v="urn:schemas-microsoft-com:vml" Requires="v">
                <p:oleObj spid="_x0000_s5150" name="Acrobat Document" r:id="rId4" imgW="8286615" imgH="6248220" progId="AcroExch.Document.11">
                  <p:embed/>
                </p:oleObj>
              </mc:Choice>
              <mc:Fallback>
                <p:oleObj name="Acrobat Document" r:id="rId4" imgW="8286615" imgH="6248220" progId="AcroExch.Document.11">
                  <p:embed/>
                  <p:pic>
                    <p:nvPicPr>
                      <p:cNvPr id="0" name=""/>
                      <p:cNvPicPr/>
                      <p:nvPr/>
                    </p:nvPicPr>
                    <p:blipFill>
                      <a:blip r:embed="rId5"/>
                      <a:stretch>
                        <a:fillRect/>
                      </a:stretch>
                    </p:blipFill>
                    <p:spPr>
                      <a:xfrm>
                        <a:off x="-344381" y="-387424"/>
                        <a:ext cx="10037644" cy="7568615"/>
                      </a:xfrm>
                      <a:prstGeom prst="rect">
                        <a:avLst/>
                      </a:prstGeom>
                    </p:spPr>
                  </p:pic>
                </p:oleObj>
              </mc:Fallback>
            </mc:AlternateContent>
          </a:graphicData>
        </a:graphic>
      </p:graphicFrame>
    </p:spTree>
    <p:extLst>
      <p:ext uri="{BB962C8B-B14F-4D97-AF65-F5344CB8AC3E}">
        <p14:creationId xmlns:p14="http://schemas.microsoft.com/office/powerpoint/2010/main" val="20733926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zbyszek\Desktop\Personal-A\House\Budowa\dom7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9144000" cy="691950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059832" y="3861048"/>
            <a:ext cx="3168352" cy="584775"/>
          </a:xfrm>
          <a:prstGeom prst="rect">
            <a:avLst/>
          </a:prstGeom>
          <a:noFill/>
        </p:spPr>
        <p:txBody>
          <a:bodyPr wrap="square" rtlCol="0">
            <a:spAutoFit/>
          </a:bodyPr>
          <a:lstStyle/>
          <a:p>
            <a:pPr algn="ctr"/>
            <a:r>
              <a:rPr lang="en-AU" sz="3200" dirty="0" smtClean="0">
                <a:solidFill>
                  <a:schemeClr val="bg1"/>
                </a:solidFill>
                <a:latin typeface="Calibri" pitchFamily="34" charset="0"/>
              </a:rPr>
              <a:t>Thank you…</a:t>
            </a:r>
            <a:r>
              <a:rPr lang="en-AU" sz="3200" dirty="0" smtClean="0">
                <a:solidFill>
                  <a:schemeClr val="bg1"/>
                </a:solidFill>
                <a:latin typeface="Calibri" pitchFamily="34" charset="0"/>
                <a:sym typeface="Wingdings" pitchFamily="2" charset="2"/>
              </a:rPr>
              <a:t></a:t>
            </a:r>
            <a:endParaRPr lang="en-AU" sz="3200" dirty="0">
              <a:solidFill>
                <a:schemeClr val="bg1"/>
              </a:solidFill>
              <a:latin typeface="Calibri" pitchFamily="34" charset="0"/>
            </a:endParaRPr>
          </a:p>
        </p:txBody>
      </p:sp>
    </p:spTree>
    <p:extLst>
      <p:ext uri="{BB962C8B-B14F-4D97-AF65-F5344CB8AC3E}">
        <p14:creationId xmlns:p14="http://schemas.microsoft.com/office/powerpoint/2010/main" val="9620866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46"/>
          <p:cNvSpPr txBox="1">
            <a:spLocks noChangeArrowheads="1"/>
          </p:cNvSpPr>
          <p:nvPr/>
        </p:nvSpPr>
        <p:spPr bwMode="auto">
          <a:xfrm>
            <a:off x="0" y="0"/>
            <a:ext cx="9144000" cy="914400"/>
          </a:xfrm>
          <a:prstGeom prst="rect">
            <a:avLst/>
          </a:prstGeom>
          <a:noFill/>
          <a:ln>
            <a:miter lim="800000"/>
            <a:headEnd/>
            <a:tailEnd/>
          </a:ln>
        </p:spPr>
        <p:txBody>
          <a:bodyPr anchor="ctr"/>
          <a:lstStyle/>
          <a:p>
            <a:pPr algn="ctr">
              <a:defRPr/>
            </a:pPr>
            <a:r>
              <a:rPr lang="en-US" sz="4000" kern="0" dirty="0" smtClean="0">
                <a:solidFill>
                  <a:srgbClr val="00A44A"/>
                </a:solidFill>
                <a:latin typeface="Calibri" panose="020F0502020204030204" pitchFamily="34" charset="0"/>
                <a:ea typeface="+mj-ea"/>
                <a:cs typeface="+mj-cs"/>
              </a:rPr>
              <a:t>Question</a:t>
            </a:r>
            <a:endParaRPr lang="en-AU" sz="4000" kern="0" dirty="0">
              <a:solidFill>
                <a:srgbClr val="00A44A"/>
              </a:solidFill>
              <a:latin typeface="Calibri" panose="020F0502020204030204" pitchFamily="34" charset="0"/>
              <a:ea typeface="+mj-ea"/>
              <a:cs typeface="+mj-cs"/>
            </a:endParaRPr>
          </a:p>
        </p:txBody>
      </p:sp>
      <p:sp>
        <p:nvSpPr>
          <p:cNvPr id="2" name="TextBox 1"/>
          <p:cNvSpPr txBox="1"/>
          <p:nvPr/>
        </p:nvSpPr>
        <p:spPr>
          <a:xfrm>
            <a:off x="611560" y="1844824"/>
            <a:ext cx="7704856" cy="3323987"/>
          </a:xfrm>
          <a:prstGeom prst="rect">
            <a:avLst/>
          </a:prstGeom>
          <a:noFill/>
        </p:spPr>
        <p:txBody>
          <a:bodyPr wrap="square" rtlCol="0">
            <a:spAutoFit/>
          </a:bodyPr>
          <a:lstStyle/>
          <a:p>
            <a:pPr>
              <a:spcAft>
                <a:spcPts val="1800"/>
              </a:spcAft>
            </a:pPr>
            <a:r>
              <a:rPr lang="en-US" sz="3600" dirty="0" smtClean="0">
                <a:solidFill>
                  <a:srgbClr val="00A44A"/>
                </a:solidFill>
                <a:latin typeface="Calibri" panose="020F0502020204030204" pitchFamily="34" charset="0"/>
              </a:rPr>
              <a:t>“</a:t>
            </a:r>
            <a:r>
              <a:rPr lang="en-US" sz="3600" i="1" dirty="0" smtClean="0">
                <a:solidFill>
                  <a:srgbClr val="00A44A"/>
                </a:solidFill>
                <a:latin typeface="Calibri" panose="020F0502020204030204" pitchFamily="34" charset="0"/>
              </a:rPr>
              <a:t>Do you want to spend the rest of your life selling sugared water or do you want a chance to change the world</a:t>
            </a:r>
            <a:r>
              <a:rPr lang="en-US" sz="3600" dirty="0" smtClean="0">
                <a:solidFill>
                  <a:srgbClr val="00A44A"/>
                </a:solidFill>
                <a:latin typeface="Calibri" panose="020F0502020204030204" pitchFamily="34" charset="0"/>
              </a:rPr>
              <a:t>?”</a:t>
            </a:r>
            <a:endParaRPr lang="en-US" sz="3600" dirty="0">
              <a:solidFill>
                <a:srgbClr val="00A44A"/>
              </a:solidFill>
              <a:latin typeface="Calibri" panose="020F0502020204030204" pitchFamily="34" charset="0"/>
            </a:endParaRPr>
          </a:p>
          <a:p>
            <a:pPr>
              <a:spcAft>
                <a:spcPts val="1800"/>
              </a:spcAft>
            </a:pPr>
            <a:endParaRPr lang="en-US" sz="3600" dirty="0" smtClean="0">
              <a:solidFill>
                <a:srgbClr val="00A44A"/>
              </a:solidFill>
              <a:latin typeface="Calibri" panose="020F0502020204030204" pitchFamily="34" charset="0"/>
            </a:endParaRPr>
          </a:p>
          <a:p>
            <a:pPr>
              <a:spcAft>
                <a:spcPts val="1800"/>
              </a:spcAft>
            </a:pPr>
            <a:r>
              <a:rPr lang="en-US" sz="3600" dirty="0" smtClean="0">
                <a:solidFill>
                  <a:srgbClr val="00A44A"/>
                </a:solidFill>
                <a:latin typeface="Calibri" panose="020F0502020204030204" pitchFamily="34" charset="0"/>
              </a:rPr>
              <a:t>Steve Jobs, 1984</a:t>
            </a:r>
            <a:endParaRPr lang="en-AU" sz="3600" dirty="0">
              <a:solidFill>
                <a:srgbClr val="00A44A"/>
              </a:solidFill>
              <a:latin typeface="Calibri" panose="020F0502020204030204" pitchFamily="34" charset="0"/>
            </a:endParaRPr>
          </a:p>
        </p:txBody>
      </p:sp>
    </p:spTree>
    <p:extLst>
      <p:ext uri="{BB962C8B-B14F-4D97-AF65-F5344CB8AC3E}">
        <p14:creationId xmlns:p14="http://schemas.microsoft.com/office/powerpoint/2010/main" val="12833509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Text Box 3"/>
          <p:cNvSpPr txBox="1">
            <a:spLocks noChangeArrowheads="1"/>
          </p:cNvSpPr>
          <p:nvPr/>
        </p:nvSpPr>
        <p:spPr bwMode="auto">
          <a:xfrm>
            <a:off x="533400" y="2564905"/>
            <a:ext cx="7566992"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lnSpc>
                <a:spcPct val="100000"/>
              </a:lnSpc>
              <a:spcBef>
                <a:spcPct val="0"/>
              </a:spcBef>
              <a:buClr>
                <a:srgbClr val="E40000"/>
              </a:buClr>
              <a:buSzTx/>
              <a:buFontTx/>
              <a:buNone/>
            </a:pPr>
            <a:r>
              <a:rPr lang="en-AU" sz="4000" dirty="0" smtClean="0">
                <a:solidFill>
                  <a:srgbClr val="FF0000"/>
                </a:solidFill>
              </a:rPr>
              <a:t>From academia to industry: 1998 - 2014 </a:t>
            </a:r>
            <a:endParaRPr lang="en-US" sz="4000" dirty="0">
              <a:solidFill>
                <a:srgbClr val="FF0000"/>
              </a:solidFill>
            </a:endParaRPr>
          </a:p>
        </p:txBody>
      </p:sp>
    </p:spTree>
    <p:extLst>
      <p:ext uri="{BB962C8B-B14F-4D97-AF65-F5344CB8AC3E}">
        <p14:creationId xmlns:p14="http://schemas.microsoft.com/office/powerpoint/2010/main" val="32856175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oter Placeholder 3"/>
          <p:cNvSpPr>
            <a:spLocks noGrp="1"/>
          </p:cNvSpPr>
          <p:nvPr>
            <p:ph type="ftr" sz="quarter" idx="11"/>
          </p:nvPr>
        </p:nvSpPr>
        <p:spPr>
          <a:xfrm>
            <a:off x="0" y="6524625"/>
            <a:ext cx="9144000" cy="228600"/>
          </a:xfrm>
          <a:prstGeom prst="rect">
            <a:avLst/>
          </a:prstGeom>
          <a:noFill/>
        </p:spPr>
        <p:txBody>
          <a:bodyPr/>
          <a:lstStyle/>
          <a:p>
            <a:r>
              <a:rPr lang="en-AU" smtClean="0"/>
              <a:t>									</a:t>
            </a:r>
            <a:endParaRPr lang="en-AU" sz="1400" smtClean="0">
              <a:solidFill>
                <a:schemeClr val="bg1"/>
              </a:solidFill>
            </a:endParaRPr>
          </a:p>
        </p:txBody>
      </p:sp>
      <p:sp>
        <p:nvSpPr>
          <p:cNvPr id="631811" name="Text Box 3"/>
          <p:cNvSpPr txBox="1">
            <a:spLocks noChangeArrowheads="1"/>
          </p:cNvSpPr>
          <p:nvPr/>
        </p:nvSpPr>
        <p:spPr bwMode="auto">
          <a:xfrm>
            <a:off x="323528" y="1988840"/>
            <a:ext cx="8310470" cy="3970318"/>
          </a:xfrm>
          <a:prstGeom prst="rect">
            <a:avLst/>
          </a:prstGeom>
          <a:noFill/>
          <a:ln w="9525">
            <a:noFill/>
            <a:miter lim="800000"/>
            <a:headEnd/>
            <a:tailEnd/>
          </a:ln>
        </p:spPr>
        <p:txBody>
          <a:bodyPr wrap="square">
            <a:spAutoFit/>
          </a:bodyPr>
          <a:lstStyle/>
          <a:p>
            <a:pPr marL="285750" lvl="0" indent="-285750">
              <a:buFont typeface="Arial" panose="020B0604020202020204" pitchFamily="34" charset="0"/>
              <a:buChar char="•"/>
            </a:pPr>
            <a:r>
              <a:rPr lang="en-US" dirty="0" err="1" smtClean="0">
                <a:solidFill>
                  <a:srgbClr val="00A44A"/>
                </a:solidFill>
              </a:rPr>
              <a:t>Baeck</a:t>
            </a:r>
            <a:r>
              <a:rPr lang="en-US" dirty="0">
                <a:solidFill>
                  <a:srgbClr val="00A44A"/>
                </a:solidFill>
              </a:rPr>
              <a:t>, T., </a:t>
            </a:r>
            <a:r>
              <a:rPr lang="en-US" dirty="0" err="1">
                <a:solidFill>
                  <a:srgbClr val="00A44A"/>
                </a:solidFill>
              </a:rPr>
              <a:t>Fogel</a:t>
            </a:r>
            <a:r>
              <a:rPr lang="en-US" dirty="0">
                <a:solidFill>
                  <a:srgbClr val="00A44A"/>
                </a:solidFill>
              </a:rPr>
              <a:t>, D., and </a:t>
            </a:r>
            <a:r>
              <a:rPr lang="en-US" dirty="0" err="1">
                <a:solidFill>
                  <a:srgbClr val="00A44A"/>
                </a:solidFill>
              </a:rPr>
              <a:t>Michalewicz</a:t>
            </a:r>
            <a:r>
              <a:rPr lang="en-US" dirty="0">
                <a:solidFill>
                  <a:srgbClr val="00A44A"/>
                </a:solidFill>
              </a:rPr>
              <a:t>, Z. (Editors), </a:t>
            </a:r>
            <a:r>
              <a:rPr lang="en-US" i="1" dirty="0">
                <a:solidFill>
                  <a:srgbClr val="00A44A"/>
                </a:solidFill>
              </a:rPr>
              <a:t>Handbook of Evolutionary Computation</a:t>
            </a:r>
            <a:r>
              <a:rPr lang="en-US" dirty="0">
                <a:solidFill>
                  <a:srgbClr val="00A44A"/>
                </a:solidFill>
              </a:rPr>
              <a:t>, joint publication of Oxford University Press and </a:t>
            </a:r>
            <a:r>
              <a:rPr lang="en-US" dirty="0" smtClean="0">
                <a:solidFill>
                  <a:srgbClr val="00A44A"/>
                </a:solidFill>
              </a:rPr>
              <a:t>IOP</a:t>
            </a:r>
            <a:endParaRPr lang="en-AU" dirty="0">
              <a:solidFill>
                <a:srgbClr val="00A44A"/>
              </a:solidFill>
            </a:endParaRPr>
          </a:p>
          <a:p>
            <a:pPr marL="285750" lvl="0" indent="-285750">
              <a:buFont typeface="Arial" panose="020B0604020202020204" pitchFamily="34" charset="0"/>
              <a:buChar char="•"/>
            </a:pPr>
            <a:r>
              <a:rPr lang="en-US" dirty="0" smtClean="0">
                <a:solidFill>
                  <a:srgbClr val="00A44A"/>
                </a:solidFill>
              </a:rPr>
              <a:t>Two additional edited books: </a:t>
            </a:r>
            <a:r>
              <a:rPr lang="en-US" i="1" dirty="0">
                <a:solidFill>
                  <a:srgbClr val="00A44A"/>
                </a:solidFill>
              </a:rPr>
              <a:t>Evolutionary Algorithms in Engineering Applications</a:t>
            </a:r>
            <a:r>
              <a:rPr lang="en-US" dirty="0">
                <a:solidFill>
                  <a:srgbClr val="00A44A"/>
                </a:solidFill>
              </a:rPr>
              <a:t>, </a:t>
            </a:r>
            <a:r>
              <a:rPr lang="en-US" dirty="0" smtClean="0">
                <a:solidFill>
                  <a:srgbClr val="00A44A"/>
                </a:solidFill>
              </a:rPr>
              <a:t>Springer, and </a:t>
            </a:r>
            <a:r>
              <a:rPr lang="en-US" i="1" dirty="0">
                <a:solidFill>
                  <a:srgbClr val="00A44A"/>
                </a:solidFill>
              </a:rPr>
              <a:t>Evolutionary Computation</a:t>
            </a:r>
            <a:r>
              <a:rPr lang="en-US" dirty="0">
                <a:solidFill>
                  <a:srgbClr val="00A44A"/>
                </a:solidFill>
              </a:rPr>
              <a:t>, IOS </a:t>
            </a:r>
            <a:r>
              <a:rPr lang="en-US" dirty="0" smtClean="0">
                <a:solidFill>
                  <a:srgbClr val="00A44A"/>
                </a:solidFill>
              </a:rPr>
              <a:t>Press</a:t>
            </a:r>
          </a:p>
          <a:p>
            <a:pPr marL="285750" indent="-285750">
              <a:buFont typeface="Arial" panose="020B0604020202020204" pitchFamily="34" charset="0"/>
              <a:buChar char="•"/>
            </a:pPr>
            <a:r>
              <a:rPr lang="en-US" dirty="0" smtClean="0">
                <a:solidFill>
                  <a:srgbClr val="00A44A"/>
                </a:solidFill>
              </a:rPr>
              <a:t>Translations of </a:t>
            </a:r>
            <a:r>
              <a:rPr lang="en-US" i="1" dirty="0" smtClean="0">
                <a:solidFill>
                  <a:srgbClr val="00A44A"/>
                </a:solidFill>
              </a:rPr>
              <a:t>Genetic Algorithms + Data Structures = Evolution Programs</a:t>
            </a:r>
            <a:r>
              <a:rPr lang="en-US" dirty="0" smtClean="0">
                <a:solidFill>
                  <a:srgbClr val="00A44A"/>
                </a:solidFill>
              </a:rPr>
              <a:t>, (3</a:t>
            </a:r>
            <a:r>
              <a:rPr lang="en-US" baseline="30000" dirty="0" smtClean="0">
                <a:solidFill>
                  <a:srgbClr val="00A44A"/>
                </a:solidFill>
              </a:rPr>
              <a:t>rd</a:t>
            </a:r>
            <a:r>
              <a:rPr lang="en-US" dirty="0" smtClean="0">
                <a:solidFill>
                  <a:srgbClr val="00A44A"/>
                </a:solidFill>
              </a:rPr>
              <a:t> edition, Springer, 1996) into Polish, Korean, Chinese</a:t>
            </a:r>
          </a:p>
          <a:p>
            <a:pPr marL="285750" lvl="0" indent="-285750">
              <a:buFont typeface="Arial" panose="020B0604020202020204" pitchFamily="34" charset="0"/>
              <a:buChar char="•"/>
            </a:pPr>
            <a:r>
              <a:rPr lang="en-US" dirty="0" smtClean="0">
                <a:solidFill>
                  <a:srgbClr val="00A44A"/>
                </a:solidFill>
              </a:rPr>
              <a:t>Program </a:t>
            </a:r>
            <a:r>
              <a:rPr lang="en-US" dirty="0">
                <a:solidFill>
                  <a:srgbClr val="00A44A"/>
                </a:solidFill>
              </a:rPr>
              <a:t>Chair of the 4th IEEE International Conference on Evolutionary Computation, Indianapolis, April 13 – 16, </a:t>
            </a:r>
            <a:r>
              <a:rPr lang="en-US" dirty="0" smtClean="0">
                <a:solidFill>
                  <a:srgbClr val="00A44A"/>
                </a:solidFill>
              </a:rPr>
              <a:t>1997</a:t>
            </a:r>
          </a:p>
          <a:p>
            <a:pPr marL="285750" lvl="0" indent="-285750">
              <a:buFont typeface="Arial" panose="020B0604020202020204" pitchFamily="34" charset="0"/>
              <a:buChar char="•"/>
            </a:pPr>
            <a:r>
              <a:rPr lang="en-US" dirty="0" smtClean="0">
                <a:solidFill>
                  <a:srgbClr val="00A44A"/>
                </a:solidFill>
              </a:rPr>
              <a:t>National Science Foundations grant on genetic algorithms and constraints</a:t>
            </a:r>
          </a:p>
          <a:p>
            <a:pPr marL="285750" lvl="0" indent="-285750">
              <a:buFont typeface="Arial" panose="020B0604020202020204" pitchFamily="34" charset="0"/>
              <a:buChar char="•"/>
            </a:pPr>
            <a:r>
              <a:rPr lang="en-AU" dirty="0" smtClean="0">
                <a:solidFill>
                  <a:srgbClr val="00A44A"/>
                </a:solidFill>
              </a:rPr>
              <a:t>Executive vice-president of the IEEE Neural Network Society</a:t>
            </a:r>
            <a:endParaRPr lang="en-AU" dirty="0">
              <a:solidFill>
                <a:srgbClr val="00A44A"/>
              </a:solidFill>
            </a:endParaRPr>
          </a:p>
          <a:p>
            <a:pPr marL="285750" lvl="0" indent="-285750">
              <a:buFont typeface="Arial" panose="020B0604020202020204" pitchFamily="34" charset="0"/>
              <a:buChar char="•"/>
            </a:pPr>
            <a:r>
              <a:rPr lang="en-US" dirty="0" smtClean="0">
                <a:solidFill>
                  <a:srgbClr val="00A44A"/>
                </a:solidFill>
              </a:rPr>
              <a:t>13 book chapters, 7 journal articles (including paper in the no.1, vol.1 issue of the IEEE Transactions on Evolutionary Computation), 17 papers in proceedings of int. conferences, plenary talks</a:t>
            </a:r>
          </a:p>
          <a:p>
            <a:pPr marL="285750" lvl="0" indent="-285750">
              <a:buFont typeface="Arial" panose="020B0604020202020204" pitchFamily="34" charset="0"/>
              <a:buChar char="•"/>
            </a:pPr>
            <a:r>
              <a:rPr lang="en-US" dirty="0" smtClean="0">
                <a:solidFill>
                  <a:srgbClr val="00A44A"/>
                </a:solidFill>
              </a:rPr>
              <a:t>Promotion to Full Professor…</a:t>
            </a:r>
            <a:endParaRPr lang="en-AU" dirty="0">
              <a:solidFill>
                <a:srgbClr val="00A44A"/>
              </a:solidFill>
            </a:endParaRPr>
          </a:p>
        </p:txBody>
      </p:sp>
      <p:sp>
        <p:nvSpPr>
          <p:cNvPr id="10245" name="Rectangle 9"/>
          <p:cNvSpPr>
            <a:spLocks noChangeArrowheads="1"/>
          </p:cNvSpPr>
          <p:nvPr/>
        </p:nvSpPr>
        <p:spPr bwMode="auto">
          <a:xfrm>
            <a:off x="0" y="188640"/>
            <a:ext cx="9144000" cy="685800"/>
          </a:xfrm>
          <a:prstGeom prst="rect">
            <a:avLst/>
          </a:prstGeom>
          <a:noFill/>
          <a:ln w="9525">
            <a:noFill/>
            <a:miter lim="800000"/>
            <a:headEnd/>
            <a:tailEnd/>
          </a:ln>
        </p:spPr>
        <p:txBody>
          <a:bodyPr anchor="ctr"/>
          <a:lstStyle/>
          <a:p>
            <a:pPr algn="ctr">
              <a:spcBef>
                <a:spcPct val="0"/>
              </a:spcBef>
              <a:buClrTx/>
              <a:buFontTx/>
              <a:buNone/>
            </a:pPr>
            <a:r>
              <a:rPr lang="en-US" sz="4000" dirty="0" smtClean="0">
                <a:solidFill>
                  <a:srgbClr val="00B050"/>
                </a:solidFill>
                <a:latin typeface="Calibri" pitchFamily="34" charset="0"/>
              </a:rPr>
              <a:t>Early 1998</a:t>
            </a:r>
            <a:endParaRPr lang="en-US" sz="4000" dirty="0">
              <a:solidFill>
                <a:srgbClr val="00B050"/>
              </a:solidFill>
              <a:latin typeface="Calibri" pitchFamily="34" charset="0"/>
            </a:endParaRPr>
          </a:p>
        </p:txBody>
      </p:sp>
      <p:sp>
        <p:nvSpPr>
          <p:cNvPr id="5" name="Text Box 3"/>
          <p:cNvSpPr txBox="1">
            <a:spLocks noChangeArrowheads="1"/>
          </p:cNvSpPr>
          <p:nvPr/>
        </p:nvSpPr>
        <p:spPr bwMode="auto">
          <a:xfrm>
            <a:off x="395536" y="6021288"/>
            <a:ext cx="8453667" cy="523220"/>
          </a:xfrm>
          <a:prstGeom prst="rect">
            <a:avLst/>
          </a:prstGeom>
          <a:noFill/>
          <a:ln w="9525">
            <a:noFill/>
            <a:miter lim="800000"/>
            <a:headEnd/>
            <a:tailEnd/>
          </a:ln>
        </p:spPr>
        <p:txBody>
          <a:bodyPr wrap="square">
            <a:spAutoFit/>
          </a:bodyPr>
          <a:lstStyle/>
          <a:p>
            <a:pPr marL="457200" indent="-457200">
              <a:spcBef>
                <a:spcPct val="50000"/>
              </a:spcBef>
              <a:buClr>
                <a:srgbClr val="E40000"/>
              </a:buClr>
              <a:buFontTx/>
              <a:buNone/>
            </a:pPr>
            <a:r>
              <a:rPr lang="en-US" sz="2800" dirty="0" smtClean="0">
                <a:solidFill>
                  <a:srgbClr val="00B050"/>
                </a:solidFill>
                <a:latin typeface="Calibri" pitchFamily="34" charset="0"/>
              </a:rPr>
              <a:t>…but somehow I felt that I was selling sugared water…</a:t>
            </a:r>
            <a:r>
              <a:rPr lang="en-US" sz="2800" dirty="0" smtClean="0">
                <a:solidFill>
                  <a:srgbClr val="00B050"/>
                </a:solidFill>
                <a:latin typeface="Calibri" pitchFamily="34" charset="0"/>
                <a:sym typeface="Wingdings" panose="05000000000000000000" pitchFamily="2" charset="2"/>
              </a:rPr>
              <a:t></a:t>
            </a:r>
            <a:endParaRPr lang="en-US" sz="2800" dirty="0">
              <a:solidFill>
                <a:srgbClr val="00B050"/>
              </a:solidFill>
              <a:latin typeface="Calibri" pitchFamily="34" charset="0"/>
            </a:endParaRPr>
          </a:p>
        </p:txBody>
      </p:sp>
      <p:sp>
        <p:nvSpPr>
          <p:cNvPr id="6" name="TextBox 5"/>
          <p:cNvSpPr txBox="1"/>
          <p:nvPr/>
        </p:nvSpPr>
        <p:spPr>
          <a:xfrm>
            <a:off x="467544" y="980728"/>
            <a:ext cx="8424936" cy="1231106"/>
          </a:xfrm>
          <a:prstGeom prst="rect">
            <a:avLst/>
          </a:prstGeom>
          <a:noFill/>
        </p:spPr>
        <p:txBody>
          <a:bodyPr wrap="square" rtlCol="0">
            <a:spAutoFit/>
          </a:bodyPr>
          <a:lstStyle/>
          <a:p>
            <a:r>
              <a:rPr lang="en-US" sz="2800" dirty="0" smtClean="0">
                <a:solidFill>
                  <a:srgbClr val="00B050"/>
                </a:solidFill>
                <a:latin typeface="Calibri" pitchFamily="34" charset="0"/>
              </a:rPr>
              <a:t>10</a:t>
            </a:r>
            <a:r>
              <a:rPr lang="en-US" sz="2800" baseline="30000" dirty="0" smtClean="0">
                <a:solidFill>
                  <a:srgbClr val="00B050"/>
                </a:solidFill>
                <a:latin typeface="Calibri" pitchFamily="34" charset="0"/>
              </a:rPr>
              <a:t>th</a:t>
            </a:r>
            <a:r>
              <a:rPr lang="en-US" sz="2800" dirty="0" smtClean="0">
                <a:solidFill>
                  <a:srgbClr val="00B050"/>
                </a:solidFill>
                <a:latin typeface="Calibri" pitchFamily="34" charset="0"/>
              </a:rPr>
              <a:t> year at the University of North Carolina at Charlotte, USA; reflecting on 1997:</a:t>
            </a:r>
          </a:p>
          <a:p>
            <a:endParaRPr lang="en-AU" dirty="0"/>
          </a:p>
        </p:txBody>
      </p:sp>
    </p:spTree>
    <p:extLst>
      <p:ext uri="{BB962C8B-B14F-4D97-AF65-F5344CB8AC3E}">
        <p14:creationId xmlns:p14="http://schemas.microsoft.com/office/powerpoint/2010/main" val="40025395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18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1811"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0" y="115888"/>
            <a:ext cx="9144000" cy="762000"/>
          </a:xfrm>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normAutofit fontScale="90000"/>
          </a:bodyPr>
          <a:lstStyle/>
          <a:p>
            <a:pPr marL="0" indent="0" algn="ctr" defTabSz="449263">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4400" dirty="0" smtClean="0">
                <a:solidFill>
                  <a:srgbClr val="00B050"/>
                </a:solidFill>
                <a:latin typeface="Calibri" pitchFamily="34" charset="0"/>
              </a:rPr>
              <a:t>Aarhus University, Denmark, 1998/99</a:t>
            </a:r>
            <a:endParaRPr lang="en-GB" sz="4400" i="1" dirty="0">
              <a:solidFill>
                <a:srgbClr val="00B050"/>
              </a:solidFill>
              <a:latin typeface="Calibri" pitchFamily="34" charset="0"/>
            </a:endParaRPr>
          </a:p>
        </p:txBody>
      </p:sp>
      <p:sp>
        <p:nvSpPr>
          <p:cNvPr id="126979" name="Text Box 3"/>
          <p:cNvSpPr txBox="1">
            <a:spLocks noChangeArrowheads="1"/>
          </p:cNvSpPr>
          <p:nvPr/>
        </p:nvSpPr>
        <p:spPr bwMode="auto">
          <a:xfrm>
            <a:off x="179512" y="1268760"/>
            <a:ext cx="821506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spcBef>
                <a:spcPct val="0"/>
              </a:spcBef>
              <a:buClr>
                <a:srgbClr val="E40000"/>
              </a:buClr>
            </a:pPr>
            <a:r>
              <a:rPr lang="en-US" sz="3200" dirty="0" smtClean="0">
                <a:solidFill>
                  <a:srgbClr val="00B050"/>
                </a:solidFill>
                <a:latin typeface="Calibri" pitchFamily="34" charset="0"/>
              </a:rPr>
              <a:t>Work on </a:t>
            </a:r>
            <a:r>
              <a:rPr lang="en-US" sz="3200" i="1" dirty="0">
                <a:solidFill>
                  <a:srgbClr val="00B050"/>
                </a:solidFill>
                <a:latin typeface="Calibri" pitchFamily="34" charset="0"/>
              </a:rPr>
              <a:t>How to Solve It: Modern </a:t>
            </a:r>
            <a:r>
              <a:rPr lang="en-US" sz="3200" i="1" dirty="0" smtClean="0">
                <a:solidFill>
                  <a:srgbClr val="00B050"/>
                </a:solidFill>
                <a:latin typeface="Calibri" pitchFamily="34" charset="0"/>
              </a:rPr>
              <a:t>Heuristics</a:t>
            </a:r>
            <a:endParaRPr lang="en-US" sz="3200" i="1" dirty="0">
              <a:solidFill>
                <a:srgbClr val="00B050"/>
              </a:solidFill>
              <a:latin typeface="Calibri" pitchFamily="34" charset="0"/>
            </a:endParaRPr>
          </a:p>
        </p:txBody>
      </p:sp>
      <p:pic>
        <p:nvPicPr>
          <p:cNvPr id="5" name="Picture 7" descr="HowToSolveI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107504" y="2443606"/>
            <a:ext cx="1925637" cy="28082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6" name="Picture 2" descr="C:\Users\zbigniew\Desktop\jak.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1760" y="2453901"/>
            <a:ext cx="1925960" cy="279799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zbigniew\Desktop\book.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22813" y="2443606"/>
            <a:ext cx="1903479" cy="278905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zbigniew\Desktop\howt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40503" y="2450615"/>
            <a:ext cx="1961482" cy="2801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35203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697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9" grpId="0"/>
    </p:bldLst>
  </p:timing>
</p:sld>
</file>

<file path=ppt/theme/theme1.xml><?xml version="1.0" encoding="utf-8"?>
<a:theme xmlns:a="http://schemas.openxmlformats.org/drawingml/2006/main" name="SolveIT">
  <a:themeElements>
    <a:clrScheme name="blank 2">
      <a:dk1>
        <a:srgbClr val="000000"/>
      </a:dk1>
      <a:lt1>
        <a:srgbClr val="FFFFFF"/>
      </a:lt1>
      <a:dk2>
        <a:srgbClr val="000000"/>
      </a:dk2>
      <a:lt2>
        <a:srgbClr val="626469"/>
      </a:lt2>
      <a:accent1>
        <a:srgbClr val="009530"/>
      </a:accent1>
      <a:accent2>
        <a:srgbClr val="B10043"/>
      </a:accent2>
      <a:accent3>
        <a:srgbClr val="FFFFFF"/>
      </a:accent3>
      <a:accent4>
        <a:srgbClr val="000000"/>
      </a:accent4>
      <a:accent5>
        <a:srgbClr val="AAC8AD"/>
      </a:accent5>
      <a:accent6>
        <a:srgbClr val="A0003C"/>
      </a:accent6>
      <a:hlink>
        <a:srgbClr val="42B4E6"/>
      </a:hlink>
      <a:folHlink>
        <a:srgbClr val="4FA6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bg2"/>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bg2"/>
            </a:solidFill>
            <a:effectLst/>
            <a:latin typeface="Arial" pitchFamily="34" charset="0"/>
          </a:defRPr>
        </a:defPPr>
      </a:lstStyle>
    </a:lnDef>
  </a:objectDefaults>
  <a:extraClrSchemeLst>
    <a:extraClrScheme>
      <a:clrScheme name="blank 1">
        <a:dk1>
          <a:srgbClr val="FFFFFF"/>
        </a:dk1>
        <a:lt1>
          <a:srgbClr val="FFFFFF"/>
        </a:lt1>
        <a:dk2>
          <a:srgbClr val="B10043"/>
        </a:dk2>
        <a:lt2>
          <a:srgbClr val="FFFFFF"/>
        </a:lt2>
        <a:accent1>
          <a:srgbClr val="FFFFFF"/>
        </a:accent1>
        <a:accent2>
          <a:srgbClr val="B10043"/>
        </a:accent2>
        <a:accent3>
          <a:srgbClr val="D5AAB0"/>
        </a:accent3>
        <a:accent4>
          <a:srgbClr val="DADADA"/>
        </a:accent4>
        <a:accent5>
          <a:srgbClr val="FFFFFF"/>
        </a:accent5>
        <a:accent6>
          <a:srgbClr val="A0003C"/>
        </a:accent6>
        <a:hlink>
          <a:srgbClr val="42B4E6"/>
        </a:hlink>
        <a:folHlink>
          <a:srgbClr val="9FA0A4"/>
        </a:folHlink>
      </a:clrScheme>
      <a:clrMap bg1="dk2" tx1="lt1" bg2="dk1" tx2="lt2" accent1="accent1" accent2="accent2" accent3="accent3" accent4="accent4" accent5="accent5" accent6="accent6" hlink="hlink" folHlink="folHlink"/>
    </a:extraClrScheme>
    <a:extraClrScheme>
      <a:clrScheme name="blank 2">
        <a:dk1>
          <a:srgbClr val="000000"/>
        </a:dk1>
        <a:lt1>
          <a:srgbClr val="FFFFFF"/>
        </a:lt1>
        <a:dk2>
          <a:srgbClr val="000000"/>
        </a:dk2>
        <a:lt2>
          <a:srgbClr val="626469"/>
        </a:lt2>
        <a:accent1>
          <a:srgbClr val="009530"/>
        </a:accent1>
        <a:accent2>
          <a:srgbClr val="B10043"/>
        </a:accent2>
        <a:accent3>
          <a:srgbClr val="FFFFFF"/>
        </a:accent3>
        <a:accent4>
          <a:srgbClr val="000000"/>
        </a:accent4>
        <a:accent5>
          <a:srgbClr val="AAC8AD"/>
        </a:accent5>
        <a:accent6>
          <a:srgbClr val="A0003C"/>
        </a:accent6>
        <a:hlink>
          <a:srgbClr val="42B4E6"/>
        </a:hlink>
        <a:folHlink>
          <a:srgbClr val="4FA600"/>
        </a:folHlink>
      </a:clrScheme>
      <a:clrMap bg1="lt1" tx1="dk1" bg2="lt2" tx2="dk2" accent1="accent1" accent2="accent2" accent3="accent3" accent4="accent4" accent5="accent5" accent6="accent6" hlink="hlink" folHlink="folHlink"/>
    </a:extraClrScheme>
    <a:extraClrScheme>
      <a:clrScheme name="blank 3">
        <a:dk1>
          <a:srgbClr val="FFFFFF"/>
        </a:dk1>
        <a:lt1>
          <a:srgbClr val="FFFFFF"/>
        </a:lt1>
        <a:dk2>
          <a:srgbClr val="42B4E6"/>
        </a:dk2>
        <a:lt2>
          <a:srgbClr val="FFFFFF"/>
        </a:lt2>
        <a:accent1>
          <a:srgbClr val="FFFFFF"/>
        </a:accent1>
        <a:accent2>
          <a:srgbClr val="B10043"/>
        </a:accent2>
        <a:accent3>
          <a:srgbClr val="B0D6F0"/>
        </a:accent3>
        <a:accent4>
          <a:srgbClr val="DADADA"/>
        </a:accent4>
        <a:accent5>
          <a:srgbClr val="FFFFFF"/>
        </a:accent5>
        <a:accent6>
          <a:srgbClr val="A0003C"/>
        </a:accent6>
        <a:hlink>
          <a:srgbClr val="42B4E6"/>
        </a:hlink>
        <a:folHlink>
          <a:srgbClr val="FFFFFF"/>
        </a:folHlink>
      </a:clrScheme>
      <a:clrMap bg1="dk2" tx1="lt1" bg2="dk1" tx2="lt2" accent1="accent1" accent2="accent2" accent3="accent3" accent4="accent4" accent5="accent5" accent6="accent6" hlink="hlink" folHlink="folHlink"/>
    </a:extraClrScheme>
    <a:extraClrScheme>
      <a:clrScheme name="blank 4">
        <a:dk1>
          <a:srgbClr val="FFFFFF"/>
        </a:dk1>
        <a:lt1>
          <a:srgbClr val="FFFFFF"/>
        </a:lt1>
        <a:dk2>
          <a:srgbClr val="4FA600"/>
        </a:dk2>
        <a:lt2>
          <a:srgbClr val="FFFFFF"/>
        </a:lt2>
        <a:accent1>
          <a:srgbClr val="FFFFFF"/>
        </a:accent1>
        <a:accent2>
          <a:srgbClr val="FFFFFF"/>
        </a:accent2>
        <a:accent3>
          <a:srgbClr val="B2D0AA"/>
        </a:accent3>
        <a:accent4>
          <a:srgbClr val="DADADA"/>
        </a:accent4>
        <a:accent5>
          <a:srgbClr val="FFFFFF"/>
        </a:accent5>
        <a:accent6>
          <a:srgbClr val="E7E7E7"/>
        </a:accent6>
        <a:hlink>
          <a:srgbClr val="FFFFFF"/>
        </a:hlink>
        <a:folHlink>
          <a:srgbClr val="FFFFFF"/>
        </a:folHlink>
      </a:clrScheme>
      <a:clrMap bg1="dk2" tx1="lt1" bg2="dk1" tx2="lt2" accent1="accent1" accent2="accent2" accent3="accent3" accent4="accent4" accent5="accent5" accent6="accent6" hlink="hlink" folHlink="folHlink"/>
    </a:extraClrScheme>
    <a:extraClrScheme>
      <a:clrScheme name="blank 5">
        <a:dk1>
          <a:srgbClr val="FFFFFF"/>
        </a:dk1>
        <a:lt1>
          <a:srgbClr val="FFFFFF"/>
        </a:lt1>
        <a:dk2>
          <a:srgbClr val="009530"/>
        </a:dk2>
        <a:lt2>
          <a:srgbClr val="FFFFFF"/>
        </a:lt2>
        <a:accent1>
          <a:srgbClr val="FFFFFF"/>
        </a:accent1>
        <a:accent2>
          <a:srgbClr val="FFFFFF"/>
        </a:accent2>
        <a:accent3>
          <a:srgbClr val="AAC8AD"/>
        </a:accent3>
        <a:accent4>
          <a:srgbClr val="DADADA"/>
        </a:accent4>
        <a:accent5>
          <a:srgbClr val="FFFFFF"/>
        </a:accent5>
        <a:accent6>
          <a:srgbClr val="E7E7E7"/>
        </a:accent6>
        <a:hlink>
          <a:srgbClr val="FFFFFF"/>
        </a:hlink>
        <a:folHlink>
          <a:srgbClr val="FFFF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lank 4">
    <a:dk1>
      <a:srgbClr val="FFFFFF"/>
    </a:dk1>
    <a:lt1>
      <a:srgbClr val="FFFFFF"/>
    </a:lt1>
    <a:dk2>
      <a:srgbClr val="4FA600"/>
    </a:dk2>
    <a:lt2>
      <a:srgbClr val="FFFFFF"/>
    </a:lt2>
    <a:accent1>
      <a:srgbClr val="FFFFFF"/>
    </a:accent1>
    <a:accent2>
      <a:srgbClr val="FFFFFF"/>
    </a:accent2>
    <a:accent3>
      <a:srgbClr val="B2D0AA"/>
    </a:accent3>
    <a:accent4>
      <a:srgbClr val="DADADA"/>
    </a:accent4>
    <a:accent5>
      <a:srgbClr val="FFFFFF"/>
    </a:accent5>
    <a:accent6>
      <a:srgbClr val="E7E7E7"/>
    </a:accent6>
    <a:hlink>
      <a:srgbClr val="FFFFFF"/>
    </a:hlink>
    <a:folHlink>
      <a:srgbClr val="FFFFFF"/>
    </a:folHlink>
  </a:clrScheme>
</a:themeOverride>
</file>

<file path=docProps/app.xml><?xml version="1.0" encoding="utf-8"?>
<Properties xmlns="http://schemas.openxmlformats.org/officeDocument/2006/extended-properties" xmlns:vt="http://schemas.openxmlformats.org/officeDocument/2006/docPropsVTypes">
  <Template>blank</Template>
  <TotalTime>2067</TotalTime>
  <Words>3077</Words>
  <Application>Microsoft Office PowerPoint</Application>
  <PresentationFormat>On-screen Show (4:3)</PresentationFormat>
  <Paragraphs>379</Paragraphs>
  <Slides>55</Slides>
  <Notes>31</Notes>
  <HiddenSlides>1</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55</vt:i4>
      </vt:variant>
    </vt:vector>
  </HeadingPairs>
  <TitlesOfParts>
    <vt:vector size="59" baseType="lpstr">
      <vt:lpstr>SolveIT</vt:lpstr>
      <vt:lpstr>Office Theme</vt:lpstr>
      <vt:lpstr>Visio</vt:lpstr>
      <vt:lpstr>Acrobat Document</vt:lpstr>
      <vt:lpstr>PowerPoint Presentation</vt:lpstr>
      <vt:lpstr>Outline of the talk</vt:lpstr>
      <vt:lpstr>PowerPoint Presentation</vt:lpstr>
      <vt:lpstr>PowerPoint Presentation</vt:lpstr>
      <vt:lpstr>PowerPoint Presentation</vt:lpstr>
      <vt:lpstr>PowerPoint Presentation</vt:lpstr>
      <vt:lpstr>PowerPoint Presentation</vt:lpstr>
      <vt:lpstr>PowerPoint Presentation</vt:lpstr>
      <vt:lpstr>Aarhus University, Denmark, 1998/99</vt:lpstr>
      <vt:lpstr>Focus on real-world problems</vt:lpstr>
      <vt:lpstr>NuTech Solutions</vt:lpstr>
      <vt:lpstr>Easter Island, November 2003</vt:lpstr>
      <vt:lpstr>Fact</vt:lpstr>
      <vt:lpstr>PowerPoint Presentation</vt:lpstr>
      <vt:lpstr>Early projects 2005 – 2009</vt:lpstr>
      <vt:lpstr>Later projects 2010 – 2012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Travelling thief problem: different models</vt:lpstr>
      <vt:lpstr>Travelling thief problem: Model 1</vt:lpstr>
      <vt:lpstr>Example</vt:lpstr>
      <vt:lpstr>Travelling thief problem: Model 2</vt:lpstr>
      <vt:lpstr>Example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Schneider Electric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Brand Management</dc:title>
  <dc:creator>Schneider-Electric</dc:creator>
  <cp:lastModifiedBy>zbigniew michalewicz</cp:lastModifiedBy>
  <cp:revision>187</cp:revision>
  <cp:lastPrinted>2013-06-23T20:01:43Z</cp:lastPrinted>
  <dcterms:created xsi:type="dcterms:W3CDTF">2010-01-22T09:30:25Z</dcterms:created>
  <dcterms:modified xsi:type="dcterms:W3CDTF">2014-11-24T05:39:41Z</dcterms:modified>
</cp:coreProperties>
</file>